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86" r:id="rId3"/>
    <p:sldId id="529" r:id="rId4"/>
    <p:sldId id="530" r:id="rId5"/>
    <p:sldId id="532" r:id="rId6"/>
    <p:sldId id="541" r:id="rId7"/>
    <p:sldId id="531" r:id="rId8"/>
    <p:sldId id="492" r:id="rId9"/>
    <p:sldId id="371" r:id="rId10"/>
    <p:sldId id="536" r:id="rId11"/>
    <p:sldId id="537" r:id="rId12"/>
    <p:sldId id="542" r:id="rId13"/>
    <p:sldId id="418" r:id="rId14"/>
    <p:sldId id="379" r:id="rId15"/>
    <p:sldId id="425" r:id="rId16"/>
    <p:sldId id="376" r:id="rId17"/>
    <p:sldId id="469" r:id="rId18"/>
    <p:sldId id="409" r:id="rId19"/>
    <p:sldId id="535" r:id="rId20"/>
    <p:sldId id="381" r:id="rId21"/>
    <p:sldId id="382" r:id="rId22"/>
    <p:sldId id="406" r:id="rId23"/>
    <p:sldId id="534" r:id="rId24"/>
    <p:sldId id="404" r:id="rId25"/>
    <p:sldId id="516" r:id="rId26"/>
    <p:sldId id="403" r:id="rId27"/>
    <p:sldId id="378" r:id="rId28"/>
    <p:sldId id="539" r:id="rId29"/>
    <p:sldId id="533" r:id="rId30"/>
    <p:sldId id="543" r:id="rId31"/>
    <p:sldId id="544" r:id="rId32"/>
    <p:sldId id="54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79064" autoAdjust="0"/>
  </p:normalViewPr>
  <p:slideViewPr>
    <p:cSldViewPr snapToGrid="0">
      <p:cViewPr varScale="1">
        <p:scale>
          <a:sx n="91" d="100"/>
          <a:sy n="91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DB67D3E-BCCC-4BA5-B83D-AD5BC3FF6729}" type="datetimeFigureOut">
              <a:rPr lang="ar-SA" smtClean="0"/>
              <a:t>20/07/1445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0EE2C7E-BDE8-49FF-8D09-40DBCAFC86B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0213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23737E1-1FAD-F34A-BFB5-1B6353CEC268}" type="datetime1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08E1E-B36E-7A4C-96FF-3394E00056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0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CA" altLang="en-US" dirty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6D36D2-B5D2-4C8D-9CD7-8413C9F53576}" type="slidenum">
              <a:rPr lang="en-CA" altLang="en-US"/>
              <a:pPr/>
              <a:t>25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28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624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23737E1-1FAD-F34A-BFB5-1B6353CEC268}" type="datetime1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08E1E-B36E-7A4C-96FF-3394E00056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1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136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hash function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>
                <a:latin typeface="Times New Roman" charset="0"/>
              </a:rPr>
              <a:t>h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maps keys to integers in a fixed interval </a:t>
            </a:r>
            <a:r>
              <a:rPr lang="en-US" sz="2000" dirty="0">
                <a:latin typeface="Times New Roman" charset="0"/>
              </a:rPr>
              <a:t>[0,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1]</a:t>
            </a:r>
          </a:p>
          <a:p>
            <a:pPr lvl="1" eaLnBrk="1" hangingPunct="1"/>
            <a:r>
              <a:rPr lang="en-US" sz="2000" dirty="0">
                <a:latin typeface="Verdana" charset="0"/>
              </a:rPr>
              <a:t>Example:</a:t>
            </a:r>
            <a:br>
              <a:rPr lang="en-US" sz="2000" dirty="0">
                <a:latin typeface="Verdana" charset="0"/>
              </a:rPr>
            </a:br>
            <a:r>
              <a:rPr lang="en-US" sz="2000" dirty="0">
                <a:latin typeface="Verdana" charset="0"/>
              </a:rPr>
              <a:t>	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 mod </a:t>
            </a:r>
            <a:r>
              <a:rPr lang="en-US" sz="2000" b="1" i="1" dirty="0">
                <a:latin typeface="Times New Roman" charset="0"/>
              </a:rPr>
              <a:t>N</a:t>
            </a:r>
            <a:br>
              <a:rPr lang="en-US" sz="2000" b="1" i="1" dirty="0">
                <a:latin typeface="Times New Roman" charset="0"/>
              </a:rPr>
            </a:br>
            <a:r>
              <a:rPr lang="en-US" sz="2000" dirty="0">
                <a:latin typeface="Verdana" charset="0"/>
              </a:rPr>
              <a:t>is a hash function for integer keys</a:t>
            </a:r>
          </a:p>
          <a:p>
            <a:pPr lvl="1" eaLnBrk="1" hangingPunct="1"/>
            <a:r>
              <a:rPr lang="en-US" sz="2000" dirty="0">
                <a:latin typeface="Verdana" charset="0"/>
              </a:rPr>
              <a:t>In general </a:t>
            </a:r>
          </a:p>
          <a:p>
            <a:pPr lvl="1" eaLnBrk="1" hangingPunct="1">
              <a:buNone/>
            </a:pPr>
            <a:r>
              <a:rPr lang="en-US" sz="2000" b="1" i="1" dirty="0">
                <a:latin typeface="Times New Roman" charset="0"/>
              </a:rPr>
              <a:t>		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(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dirty="0">
                <a:latin typeface="Times New Roman" charset="0"/>
              </a:rPr>
              <a:t> * k </a:t>
            </a:r>
            <a:r>
              <a:rPr lang="en-US" sz="2000" b="1" dirty="0">
                <a:latin typeface="Times New Roman" charset="0"/>
              </a:rPr>
              <a:t>+</a:t>
            </a:r>
            <a:r>
              <a:rPr lang="en-US" sz="2000" b="1" i="1" dirty="0">
                <a:latin typeface="Times New Roman" charset="0"/>
              </a:rPr>
              <a:t> b</a:t>
            </a:r>
            <a:r>
              <a:rPr lang="en-US" sz="2000" dirty="0">
                <a:latin typeface="Times New Roman" charset="0"/>
              </a:rPr>
              <a:t>) mod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 , where a and b are non-negative integers (in early example a=1 and b=0).</a:t>
            </a:r>
            <a:endParaRPr lang="en-US" sz="2000" dirty="0">
              <a:latin typeface="Verdana" charset="0"/>
            </a:endParaRPr>
          </a:p>
          <a:p>
            <a:pPr eaLnBrk="1" hangingPunct="1"/>
            <a:r>
              <a:rPr lang="en-US" sz="2400" dirty="0">
                <a:latin typeface="Verdana" charset="0"/>
              </a:rPr>
              <a:t>The integer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Verdana" charset="0"/>
              </a:rPr>
              <a:t> is called the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hash value</a:t>
            </a:r>
            <a:r>
              <a:rPr lang="en-US" sz="2400" dirty="0">
                <a:latin typeface="Verdana" charset="0"/>
              </a:rPr>
              <a:t> of key </a:t>
            </a:r>
            <a:r>
              <a:rPr lang="en-US" sz="2400" b="1" i="1" dirty="0">
                <a:latin typeface="Times New Roman" charset="0"/>
              </a:rPr>
              <a:t>x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23737E1-1FAD-F34A-BFB5-1B6353CEC268}" type="datetime1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08E1E-B36E-7A4C-96FF-3394E00056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7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3F5654-E10C-405C-BB34-3389DCB958A0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CA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4F0DD8-A5A2-40E2-9B85-49A9BFAF3E37}" type="slidenum">
              <a:rPr lang="en-CA" altLang="en-US"/>
              <a:pPr/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6298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lvl="1"/>
            <a:r>
              <a:rPr lang="en-US" altLang="en-US" dirty="0">
                <a:solidFill>
                  <a:srgbClr val="0000FF"/>
                </a:solidFill>
              </a:rPr>
              <a:t>(h(x) + </a:t>
            </a:r>
            <a:r>
              <a:rPr lang="en-US" altLang="en-US" dirty="0" err="1">
                <a:solidFill>
                  <a:srgbClr val="0000FF"/>
                </a:solidFill>
              </a:rPr>
              <a:t>i</a:t>
            </a:r>
            <a:r>
              <a:rPr lang="en-US" altLang="en-US" dirty="0">
                <a:solidFill>
                  <a:srgbClr val="0000FF"/>
                </a:solidFill>
              </a:rPr>
              <a:t>) % </a:t>
            </a:r>
            <a:r>
              <a:rPr lang="en-US" altLang="en-US" i="1" dirty="0">
                <a:solidFill>
                  <a:srgbClr val="0000FF"/>
                </a:solidFill>
              </a:rPr>
              <a:t>N    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dirty="0" err="1">
                <a:solidFill>
                  <a:srgbClr val="0000FF"/>
                </a:solidFill>
              </a:rPr>
              <a:t>i</a:t>
            </a:r>
            <a:r>
              <a:rPr lang="en-US" altLang="en-US" dirty="0">
                <a:solidFill>
                  <a:srgbClr val="0000FF"/>
                </a:solidFill>
              </a:rPr>
              <a:t> = 0, 1, 2, …)</a:t>
            </a:r>
            <a:endParaRPr lang="en-US" altLang="en-US" i="1" dirty="0">
              <a:solidFill>
                <a:srgbClr val="0000FF"/>
              </a:solidFill>
            </a:endParaRPr>
          </a:p>
          <a:p>
            <a:pPr lvl="1"/>
            <a:r>
              <a:rPr lang="en-US" altLang="en-US" dirty="0"/>
              <a:t>Compute hash value and increment it until a free cell is found</a:t>
            </a:r>
          </a:p>
          <a:p>
            <a:pPr lvl="1"/>
            <a:r>
              <a:rPr lang="en-US" altLang="en-US" dirty="0"/>
              <a:t>If we reach the end of the array, we start at the front (bin 0)</a:t>
            </a:r>
          </a:p>
          <a:p>
            <a:endParaRPr lang="en-CA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E490BE-97D5-46D6-9733-911C4F7CEF4C}" type="slidenum">
              <a:rPr lang="en-CA" altLang="en-US"/>
              <a:pPr/>
              <a:t>15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21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6899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the difference:</a:t>
            </a:r>
          </a:p>
          <a:p>
            <a:r>
              <a:rPr lang="en-GB" dirty="0"/>
              <a:t>• a truly empty position has a value of null in the table</a:t>
            </a:r>
          </a:p>
          <a:p>
            <a:r>
              <a:rPr lang="en-GB" dirty="0"/>
              <a:t>• a removed position refers to an Entry object whose</a:t>
            </a:r>
          </a:p>
          <a:p>
            <a:r>
              <a:rPr lang="en-GB" dirty="0"/>
              <a:t>key and values fields are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23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5858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2DF33A71-367C-4E1B-8860-0BB2852E9812}" type="uaqdatetime1">
              <a:rPr lang="ar-SA" smtClean="0"/>
              <a:t>18/07/1445</a:t>
            </a:fld>
            <a:endParaRPr lang="ar-S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ar-S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6258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1445-3E7E-4BB1-935D-2DF770653FFA}" type="uaqdatetime1">
              <a:rPr lang="ar-SA" smtClean="0"/>
              <a:t>18/07/1445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9640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05CA-8F77-4EAA-A6AE-0641EEA5721F}" type="uaqdatetime1">
              <a:rPr lang="ar-SA" smtClean="0"/>
              <a:t>18/07/1445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2177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463C-7839-41EE-97DB-A0C6F4ECEF78}" type="uaqdatetime1">
              <a:rPr lang="ar-SA" smtClean="0"/>
              <a:t>18/07/1445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35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7649E13D-8EE0-4989-841A-E30A3774FF89}" type="uaqdatetime1">
              <a:rPr lang="ar-SA" smtClean="0"/>
              <a:t>18/07/1445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90056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52B42-40DF-4381-B7F2-828EA5BA9FB4}" type="uaqdatetime1">
              <a:rPr lang="ar-SA" smtClean="0"/>
              <a:t>18/07/1445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3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4D15-BDFC-4936-95E5-D5938FB3CBC6}" type="uaqdatetime1">
              <a:rPr lang="ar-SA" smtClean="0"/>
              <a:t>18/07/1445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57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D98-C2CA-45A1-AF0E-CCCCC325CA71}" type="uaqdatetime1">
              <a:rPr lang="ar-SA" smtClean="0"/>
              <a:t>18/07/1445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57863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2911-2495-4FB5-9C13-AC42CEEA893C}" type="uaqdatetime1">
              <a:rPr lang="ar-SA" smtClean="0"/>
              <a:t>18/07/1445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4488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9354-6E47-4036-A2AC-3C0BF5296389}" type="uaqdatetime1">
              <a:rPr lang="ar-SA" smtClean="0"/>
              <a:t>18/07/1445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36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D09A-4A6C-4437-B3E5-E99B395FB5B6}" type="uaqdatetime1">
              <a:rPr lang="ar-SA" smtClean="0"/>
              <a:t>18/07/1445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487358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F59557-D6A7-4EA4-B14E-D12F05700850}" type="uaqdatetime1">
              <a:rPr lang="ar-SA" smtClean="0"/>
              <a:t>18/07/1445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8339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10</a:t>
            </a:r>
            <a:endParaRPr lang="ar-S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2EA48-9093-4DF4-9603-47CA8E1C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761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BF6BE-6EBE-4039-BC4B-EDAAF08A9D7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/>
                  <a:t>Measures how full the hash table is.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entries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size of hash table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 dirty="0">
                        <a:latin typeface="Symbol" charset="0"/>
                      </a:rPr>
                      <m:t>a</m:t>
                    </m:r>
                  </m:oMath>
                </a14:m>
                <a:r>
                  <a:rPr lang="en-US" dirty="0"/>
                  <a:t> : </a:t>
                </a:r>
                <a:r>
                  <a:rPr lang="en-GB" dirty="0"/>
                  <a:t>load factor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 dirty="0">
                        <a:latin typeface="Symbol" charset="0"/>
                      </a:rPr>
                      <m:t>a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Affects the performance of a hash table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BF6BE-6EBE-4039-BC4B-EDAAF08A9D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98E4F-A02E-4A8B-9F82-0D1AA972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205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  <a:p>
            <a:pPr lvl="1"/>
            <a:r>
              <a:rPr lang="en-CA" altLang="en-US" dirty="0"/>
              <a:t>The load factor is </a:t>
            </a:r>
            <a:r>
              <a:rPr lang="en-US" b="1" i="1" dirty="0">
                <a:latin typeface="Symbol" charset="0"/>
              </a:rPr>
              <a:t>a</a:t>
            </a:r>
            <a:r>
              <a:rPr lang="en-US" dirty="0">
                <a:latin typeface="Times New Roman" charset="0"/>
              </a:rPr>
              <a:t>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= 14/16 = 0.875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factor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0923"/>
              </p:ext>
            </p:extLst>
          </p:nvPr>
        </p:nvGraphicFramePr>
        <p:xfrm>
          <a:off x="1438768" y="2351253"/>
          <a:ext cx="9002712" cy="792163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680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D59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B32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E93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826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488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946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19A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5BA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74C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3AD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ACD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C8B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FE7740-71B7-4D1E-BDDC-F5F8E03F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815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A694-0A47-42A1-95C2-07F72B46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B2E86-4EBB-406F-B9C7-48720259C5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6235700" cy="4937760"/>
          </a:xfrm>
        </p:spPr>
        <p:txBody>
          <a:bodyPr/>
          <a:lstStyle/>
          <a:p>
            <a:r>
              <a:rPr lang="en-US" dirty="0"/>
              <a:t>A collision occurs when items with different keys are assigned the same hash function.</a:t>
            </a:r>
          </a:p>
          <a:p>
            <a:endParaRPr lang="en-US" dirty="0"/>
          </a:p>
          <a:p>
            <a:r>
              <a:rPr lang="en-US" dirty="0"/>
              <a:t>For example </a:t>
            </a:r>
          </a:p>
          <a:p>
            <a:pPr lvl="1"/>
            <a:r>
              <a:rPr lang="en-US" dirty="0"/>
              <a:t>Insert 40 or 28 into </a:t>
            </a:r>
            <a:r>
              <a:rPr lang="en-US" i="1" dirty="0"/>
              <a:t>hash table 1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Insert records with keys 420-000-9998 or 693-234-0002 into </a:t>
            </a:r>
            <a:r>
              <a:rPr lang="en-US" i="1" dirty="0"/>
              <a:t>hash table 2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25">
            <a:extLst>
              <a:ext uri="{FF2B5EF4-FFF2-40B4-BE49-F238E27FC236}">
                <a16:creationId xmlns:a16="http://schemas.microsoft.com/office/drawing/2014/main" id="{D29C0F03-0521-48F8-B5A3-1029487A6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78264"/>
              </p:ext>
            </p:extLst>
          </p:nvPr>
        </p:nvGraphicFramePr>
        <p:xfrm>
          <a:off x="7094277" y="2033095"/>
          <a:ext cx="830414" cy="3657600"/>
        </p:xfrm>
        <a:graphic>
          <a:graphicData uri="http://schemas.openxmlformats.org/drawingml/2006/table">
            <a:tbl>
              <a:tblPr rtl="1"/>
              <a:tblGrid>
                <a:gridCol w="56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50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27000" marR="27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0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24 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5 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5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6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7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18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27000" marR="27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8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9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3" name="Group 30">
            <a:extLst>
              <a:ext uri="{FF2B5EF4-FFF2-40B4-BE49-F238E27FC236}">
                <a16:creationId xmlns:a16="http://schemas.microsoft.com/office/drawing/2014/main" id="{F6EF63A1-9E9A-4998-A4D0-A444E1AB980C}"/>
              </a:ext>
            </a:extLst>
          </p:cNvPr>
          <p:cNvGrpSpPr>
            <a:grpSpLocks/>
          </p:cNvGrpSpPr>
          <p:nvPr/>
        </p:nvGrpSpPr>
        <p:grpSpPr bwMode="auto">
          <a:xfrm>
            <a:off x="8604250" y="2261695"/>
            <a:ext cx="2978150" cy="3200400"/>
            <a:chOff x="2496" y="1488"/>
            <a:chExt cx="1876" cy="2016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2097DF1-D61C-4089-A56A-D8FA3D019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153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dirty="0">
                  <a:sym typeface="Symbol" charset="0"/>
                </a:rPr>
                <a:t></a:t>
              </a:r>
              <a:endParaRPr lang="en-US" dirty="0"/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E2272B45-F824-41C1-B3C4-C4263FE5F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172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879ADF42-3FD5-4AF4-AEFF-67EA984ED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192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ym typeface="Symbol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97D35D9-54CA-4E1D-BAF3-D3B22A770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11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FBB13622-84DE-4766-A93C-B83D80F8F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0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7BF702D6-90CE-40D6-AC18-A9E6C24A1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F338B261-5617-4E31-BC4D-C4F77C93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6FD3BEAE-3316-486C-B0BD-A5FBCA7A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9ED1BE8F-DE8B-4C47-9C99-C3274097A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9694B65F-31F9-471C-8655-A6F45C73A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24" name="Text Box 14">
              <a:extLst>
                <a:ext uri="{FF2B5EF4-FFF2-40B4-BE49-F238E27FC236}">
                  <a16:creationId xmlns:a16="http://schemas.microsoft.com/office/drawing/2014/main" id="{7AE0ECAF-3ECF-43A5-864C-31045E0CA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8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8EEC043F-A8A2-4EBE-95A7-5F0843225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0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EEBA0CDA-967E-495D-A5EB-93D5B3E78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79D59A28-2626-47AC-9EDC-BA2CD0A54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832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>
                  <a:latin typeface="Times New Roman" charset="0"/>
                </a:rPr>
                <a:t>9997</a:t>
              </a:r>
            </a:p>
          </p:txBody>
        </p:sp>
        <p:sp>
          <p:nvSpPr>
            <p:cNvPr id="28" name="Text Box 18">
              <a:extLst>
                <a:ext uri="{FF2B5EF4-FFF2-40B4-BE49-F238E27FC236}">
                  <a16:creationId xmlns:a16="http://schemas.microsoft.com/office/drawing/2014/main" id="{57DC8CA8-7A2F-4837-8687-9DB870E60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9998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1A6555F6-D839-4A57-8CFE-86601E4E6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1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charset="0"/>
                </a:rPr>
                <a:t>9999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BED5B268-8D48-48EE-A8B6-CE339CE8E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986" y="254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…</a:t>
              </a:r>
            </a:p>
          </p:txBody>
        </p:sp>
        <p:sp>
          <p:nvSpPr>
            <p:cNvPr id="31" name="AutoShape 21">
              <a:extLst>
                <a:ext uri="{FF2B5EF4-FFF2-40B4-BE49-F238E27FC236}">
                  <a16:creationId xmlns:a16="http://schemas.microsoft.com/office/drawing/2014/main" id="{2FA6F48B-AB1C-4193-84EA-B4893FAE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04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451-229-0004</a:t>
              </a:r>
            </a:p>
          </p:txBody>
        </p:sp>
        <p:sp>
          <p:nvSpPr>
            <p:cNvPr id="32" name="AutoShape 22">
              <a:extLst>
                <a:ext uri="{FF2B5EF4-FFF2-40B4-BE49-F238E27FC236}">
                  <a16:creationId xmlns:a16="http://schemas.microsoft.com/office/drawing/2014/main" id="{B56F1A25-15E5-47C0-8015-E54D1C8B9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2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981-101-0002</a:t>
              </a:r>
            </a:p>
          </p:txBody>
        </p:sp>
        <p:sp>
          <p:nvSpPr>
            <p:cNvPr id="33" name="Line 24">
              <a:extLst>
                <a:ext uri="{FF2B5EF4-FFF2-40B4-BE49-F238E27FC236}">
                  <a16:creationId xmlns:a16="http://schemas.microsoft.com/office/drawing/2014/main" id="{B52E2422-4A57-4198-A8EB-FFA06D0AF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2400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25">
              <a:extLst>
                <a:ext uri="{FF2B5EF4-FFF2-40B4-BE49-F238E27FC236}">
                  <a16:creationId xmlns:a16="http://schemas.microsoft.com/office/drawing/2014/main" id="{1DD01778-4827-4CE7-8B4C-49E0CEFB2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3072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200-751-9998</a:t>
              </a:r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708D9828-5DA5-4321-9C40-167DC8C57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6" y="3168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27">
              <a:extLst>
                <a:ext uri="{FF2B5EF4-FFF2-40B4-BE49-F238E27FC236}">
                  <a16:creationId xmlns:a16="http://schemas.microsoft.com/office/drawing/2014/main" id="{30D9A5F4-09CC-4AB9-90F6-B243563E0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28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025-612-0001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F8656093-913A-422C-B3B0-EDFC105EE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1824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9">
              <a:extLst>
                <a:ext uri="{FF2B5EF4-FFF2-40B4-BE49-F238E27FC236}">
                  <a16:creationId xmlns:a16="http://schemas.microsoft.com/office/drawing/2014/main" id="{AB74BA86-3EA2-48AD-B8B4-8605C2DF8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1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8817D49-2FB2-483B-A20A-DE0C49164AEA}"/>
              </a:ext>
            </a:extLst>
          </p:cNvPr>
          <p:cNvSpPr txBox="1"/>
          <p:nvPr/>
        </p:nvSpPr>
        <p:spPr>
          <a:xfrm>
            <a:off x="7004050" y="156669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Hashtable</a:t>
            </a:r>
            <a:r>
              <a:rPr lang="en-US" dirty="0"/>
              <a:t>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C03A2F-50FA-44D6-823E-E06F42870345}"/>
              </a:ext>
            </a:extLst>
          </p:cNvPr>
          <p:cNvSpPr txBox="1"/>
          <p:nvPr/>
        </p:nvSpPr>
        <p:spPr>
          <a:xfrm>
            <a:off x="9518650" y="154362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858F2-3CC1-451C-AACF-E57564F0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605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space (Closed addressing)</a:t>
            </a:r>
          </a:p>
          <a:p>
            <a:pPr lvl="1"/>
            <a:r>
              <a:rPr lang="en-US" dirty="0"/>
              <a:t>Separate Chaining</a:t>
            </a:r>
          </a:p>
          <a:p>
            <a:endParaRPr lang="en-US" dirty="0"/>
          </a:p>
          <a:p>
            <a:r>
              <a:rPr lang="en-US" dirty="0"/>
              <a:t>No additional space (Open addressing)</a:t>
            </a:r>
          </a:p>
          <a:p>
            <a:pPr lvl="1"/>
            <a:r>
              <a:rPr lang="en-US" dirty="0"/>
              <a:t>Linear probing</a:t>
            </a:r>
          </a:p>
          <a:p>
            <a:pPr lvl="1"/>
            <a:r>
              <a:rPr lang="en-US" dirty="0"/>
              <a:t>Quadratic probing</a:t>
            </a:r>
          </a:p>
          <a:p>
            <a:pPr lvl="1"/>
            <a:r>
              <a:rPr lang="en-US" dirty="0"/>
              <a:t>Double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B3FB-48F8-4392-A461-97D217D2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851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Dealing with Collisions 1: </a:t>
            </a:r>
            <a:r>
              <a:rPr lang="en-US" dirty="0">
                <a:latin typeface="Tahoma" charset="0"/>
              </a:rPr>
              <a:t>Separate Chaining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Each position in the hash table serve as a bucket that store multiple elements.</a:t>
            </a:r>
          </a:p>
          <a:p>
            <a:pPr lvl="1"/>
            <a:r>
              <a:rPr lang="en-US" dirty="0">
                <a:latin typeface="Times New Roman" charset="0"/>
              </a:rPr>
              <a:t>Linked list </a:t>
            </a:r>
          </a:p>
          <a:p>
            <a:pPr lvl="1"/>
            <a:r>
              <a:rPr lang="en-US" dirty="0">
                <a:latin typeface="Times New Roman" charset="0"/>
              </a:rPr>
              <a:t>Array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Simple, but requires additional memory outside the table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In separate chaining, table size equals to the number of linked lists, so </a:t>
            </a:r>
            <a:r>
              <a:rPr lang="en-US" b="1" i="1" dirty="0">
                <a:solidFill>
                  <a:srgbClr val="FF0000"/>
                </a:solidFill>
                <a:latin typeface="Symbol" charset="0"/>
              </a:rPr>
              <a:t>a</a:t>
            </a:r>
            <a:r>
              <a:rPr lang="en-US" dirty="0">
                <a:latin typeface="Symbol" charset="0"/>
              </a:rPr>
              <a:t> </a:t>
            </a:r>
            <a:r>
              <a:rPr lang="en-US" dirty="0">
                <a:latin typeface="Times New Roman" charset="0"/>
              </a:rPr>
              <a:t> is the average length of the linked lists.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grpSp>
        <p:nvGrpSpPr>
          <p:cNvPr id="5128" name="Group 5"/>
          <p:cNvGrpSpPr>
            <a:grpSpLocks/>
          </p:cNvGrpSpPr>
          <p:nvPr/>
        </p:nvGrpSpPr>
        <p:grpSpPr bwMode="auto">
          <a:xfrm>
            <a:off x="4830764" y="4343400"/>
            <a:ext cx="4198937" cy="1676400"/>
            <a:chOff x="2155" y="2160"/>
            <a:chExt cx="2789" cy="1056"/>
          </a:xfrm>
        </p:grpSpPr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2372" y="220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  <a:endParaRPr lang="en-US"/>
            </a:p>
          </p:txBody>
        </p:sp>
        <p:sp>
          <p:nvSpPr>
            <p:cNvPr id="5131" name="Rectangle 7"/>
            <p:cNvSpPr>
              <a:spLocks noChangeArrowheads="1"/>
            </p:cNvSpPr>
            <p:nvPr/>
          </p:nvSpPr>
          <p:spPr bwMode="auto">
            <a:xfrm>
              <a:off x="2372" y="240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2372" y="259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2372" y="278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  <p:sp>
          <p:nvSpPr>
            <p:cNvPr id="5134" name="Rectangle 10"/>
            <p:cNvSpPr>
              <a:spLocks noChangeArrowheads="1"/>
            </p:cNvSpPr>
            <p:nvPr/>
          </p:nvSpPr>
          <p:spPr bwMode="auto">
            <a:xfrm>
              <a:off x="2372" y="297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2155" y="216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2155" y="235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2155" y="254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2155" y="2736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5139" name="Text Box 15"/>
            <p:cNvSpPr txBox="1">
              <a:spLocks noChangeArrowheads="1"/>
            </p:cNvSpPr>
            <p:nvPr/>
          </p:nvSpPr>
          <p:spPr bwMode="auto">
            <a:xfrm>
              <a:off x="2155" y="292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5140" name="AutoShape 16"/>
            <p:cNvSpPr>
              <a:spLocks noChangeArrowheads="1"/>
            </p:cNvSpPr>
            <p:nvPr/>
          </p:nvSpPr>
          <p:spPr bwMode="auto">
            <a:xfrm>
              <a:off x="27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451-229-0004</a:t>
              </a:r>
            </a:p>
          </p:txBody>
        </p:sp>
        <p:sp>
          <p:nvSpPr>
            <p:cNvPr id="5141" name="AutoShape 17"/>
            <p:cNvSpPr>
              <a:spLocks noChangeArrowheads="1"/>
            </p:cNvSpPr>
            <p:nvPr/>
          </p:nvSpPr>
          <p:spPr bwMode="auto">
            <a:xfrm>
              <a:off x="39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981-101-0004</a:t>
              </a:r>
            </a:p>
          </p:txBody>
        </p:sp>
        <p:cxnSp>
          <p:nvCxnSpPr>
            <p:cNvPr id="5142" name="AutoShape 18"/>
            <p:cNvCxnSpPr>
              <a:cxnSpLocks noChangeShapeType="1"/>
              <a:stCxn id="5140" idx="3"/>
              <a:endCxn id="5141" idx="1"/>
            </p:cNvCxnSpPr>
            <p:nvPr/>
          </p:nvCxnSpPr>
          <p:spPr bwMode="auto">
            <a:xfrm>
              <a:off x="3750" y="3072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2468" y="3072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AutoShape 20"/>
            <p:cNvSpPr>
              <a:spLocks noChangeArrowheads="1"/>
            </p:cNvSpPr>
            <p:nvPr/>
          </p:nvSpPr>
          <p:spPr bwMode="auto">
            <a:xfrm>
              <a:off x="2736" y="240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025-612-0001</a:t>
              </a:r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>
              <a:off x="2468" y="249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194F6-8A63-4A47-989E-6F7CD05A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14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Collisions 2: </a:t>
            </a:r>
            <a:r>
              <a:rPr lang="en-US" altLang="en-US" dirty="0"/>
              <a:t>Open addressing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6989379" cy="493776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When the position assigned by the hash function is occupied, find another position. </a:t>
            </a:r>
          </a:p>
          <a:p>
            <a:endParaRPr lang="en-US" altLang="en-US" dirty="0"/>
          </a:p>
          <a:p>
            <a:r>
              <a:rPr lang="en-US" altLang="en-US" dirty="0"/>
              <a:t>Example: 28 has a hash code of 8, but it ends up in position 9 because position 8 is occupied.</a:t>
            </a:r>
          </a:p>
          <a:p>
            <a:pPr marL="0"/>
            <a:endParaRPr lang="en-US" altLang="en-US" sz="2900" dirty="0"/>
          </a:p>
          <a:p>
            <a:r>
              <a:rPr lang="en-US" altLang="en-US" dirty="0"/>
              <a:t>We will consider three ways of finding an open position</a:t>
            </a:r>
          </a:p>
          <a:p>
            <a:pPr lvl="1"/>
            <a:r>
              <a:rPr lang="en-US" altLang="en-US" dirty="0"/>
              <a:t>Known as probing </a:t>
            </a:r>
          </a:p>
          <a:p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We also perform probing when searching </a:t>
            </a:r>
          </a:p>
        </p:txBody>
      </p:sp>
      <p:graphicFrame>
        <p:nvGraphicFramePr>
          <p:cNvPr id="2" name="Content Placeholder 25">
            <a:extLst>
              <a:ext uri="{FF2B5EF4-FFF2-40B4-BE49-F238E27FC236}">
                <a16:creationId xmlns:a16="http://schemas.microsoft.com/office/drawing/2014/main" id="{D617CB0A-519C-4DBD-BE50-91384D401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59297"/>
              </p:ext>
            </p:extLst>
          </p:nvPr>
        </p:nvGraphicFramePr>
        <p:xfrm>
          <a:off x="7903574" y="1981200"/>
          <a:ext cx="830414" cy="3657600"/>
        </p:xfrm>
        <a:graphic>
          <a:graphicData uri="http://schemas.openxmlformats.org/drawingml/2006/table">
            <a:tbl>
              <a:tblPr rtl="1"/>
              <a:tblGrid>
                <a:gridCol w="56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50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27000" marR="27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0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24 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5 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5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6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7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18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27000" marR="27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8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28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9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DB613-2758-4762-9F59-2F53596C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15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Linear Probing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9601" y="1219200"/>
            <a:ext cx="5381296" cy="49377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probe sequence : </a:t>
            </a:r>
            <a:br>
              <a:rPr lang="en-GB" dirty="0"/>
            </a:br>
            <a:r>
              <a:rPr lang="en-GB" sz="2600" dirty="0">
                <a:solidFill>
                  <a:schemeClr val="tx1"/>
                </a:solidFill>
              </a:rPr>
              <a:t> h(key), h(key) + 1, h(key) + 2,….. </a:t>
            </a:r>
          </a:p>
          <a:p>
            <a:r>
              <a:rPr lang="en-US" dirty="0"/>
              <a:t>Example:  h(x) = x mod 13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sz="2300" dirty="0">
                <a:solidFill>
                  <a:schemeClr val="tx1"/>
                </a:solidFill>
              </a:rPr>
              <a:t>Insert keys 18, 41, 22, 44, 59, 32, 31, 73, in this order</a:t>
            </a:r>
          </a:p>
          <a:p>
            <a:r>
              <a:rPr lang="en-US" dirty="0"/>
              <a:t>Advantage: if there is an open position, linear propping will find it. </a:t>
            </a:r>
          </a:p>
          <a:p>
            <a:r>
              <a:rPr lang="en-US" dirty="0"/>
              <a:t>Disadvantage: get clusters of occupied position that lead to longer subsequent probes.</a:t>
            </a:r>
          </a:p>
          <a:p>
            <a:pPr lvl="1"/>
            <a:r>
              <a:rPr lang="en-US" dirty="0"/>
              <a:t>Probe length: the number of positions considered during a probe</a:t>
            </a:r>
          </a:p>
          <a:p>
            <a:pPr eaLnBrk="1" hangingPunct="1"/>
            <a:endParaRPr lang="en-US" sz="1800" dirty="0">
              <a:latin typeface="Tahoma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61BD5F-4E4D-4872-9FD9-A185A2BD07D8}"/>
              </a:ext>
            </a:extLst>
          </p:cNvPr>
          <p:cNvGrpSpPr/>
          <p:nvPr/>
        </p:nvGrpSpPr>
        <p:grpSpPr>
          <a:xfrm rot="5400000">
            <a:off x="8836341" y="3403990"/>
            <a:ext cx="4037286" cy="892942"/>
            <a:chOff x="6369843" y="4267200"/>
            <a:chExt cx="3993357" cy="656433"/>
          </a:xfrm>
        </p:grpSpPr>
        <p:sp>
          <p:nvSpPr>
            <p:cNvPr id="17415" name="Rectangle 5"/>
            <p:cNvSpPr>
              <a:spLocks noChangeArrowheads="1"/>
            </p:cNvSpPr>
            <p:nvPr/>
          </p:nvSpPr>
          <p:spPr bwMode="auto">
            <a:xfrm rot="16200000">
              <a:off x="64008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17416" name="Rectangle 6"/>
            <p:cNvSpPr>
              <a:spLocks noChangeArrowheads="1"/>
            </p:cNvSpPr>
            <p:nvPr/>
          </p:nvSpPr>
          <p:spPr bwMode="auto">
            <a:xfrm rot="16200000">
              <a:off x="67056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17417" name="Rectangle 7"/>
            <p:cNvSpPr>
              <a:spLocks noChangeArrowheads="1"/>
            </p:cNvSpPr>
            <p:nvPr/>
          </p:nvSpPr>
          <p:spPr bwMode="auto">
            <a:xfrm rot="16200000">
              <a:off x="70104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41 </a:t>
              </a:r>
            </a:p>
          </p:txBody>
        </p:sp>
        <p:sp>
          <p:nvSpPr>
            <p:cNvPr id="17418" name="Rectangle 8"/>
            <p:cNvSpPr>
              <a:spLocks noChangeArrowheads="1"/>
            </p:cNvSpPr>
            <p:nvPr/>
          </p:nvSpPr>
          <p:spPr bwMode="auto">
            <a:xfrm rot="16200000">
              <a:off x="73152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 </a:t>
              </a:r>
            </a:p>
          </p:txBody>
        </p:sp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 rot="16200000">
              <a:off x="76200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 </a:t>
              </a:r>
            </a:p>
          </p:txBody>
        </p:sp>
        <p:sp>
          <p:nvSpPr>
            <p:cNvPr id="17420" name="Rectangle 10"/>
            <p:cNvSpPr>
              <a:spLocks noChangeArrowheads="1"/>
            </p:cNvSpPr>
            <p:nvPr/>
          </p:nvSpPr>
          <p:spPr bwMode="auto">
            <a:xfrm rot="16200000">
              <a:off x="79248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 18</a:t>
              </a:r>
            </a:p>
          </p:txBody>
        </p:sp>
        <p:sp>
          <p:nvSpPr>
            <p:cNvPr id="17421" name="Rectangle 11"/>
            <p:cNvSpPr>
              <a:spLocks noChangeArrowheads="1"/>
            </p:cNvSpPr>
            <p:nvPr/>
          </p:nvSpPr>
          <p:spPr bwMode="auto">
            <a:xfrm rot="16200000">
              <a:off x="82296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 44</a:t>
              </a:r>
            </a:p>
          </p:txBody>
        </p:sp>
        <p:sp>
          <p:nvSpPr>
            <p:cNvPr id="17422" name="Rectangle 12"/>
            <p:cNvSpPr>
              <a:spLocks noChangeArrowheads="1"/>
            </p:cNvSpPr>
            <p:nvPr/>
          </p:nvSpPr>
          <p:spPr bwMode="auto">
            <a:xfrm rot="16200000">
              <a:off x="85344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 59</a:t>
              </a:r>
            </a:p>
          </p:txBody>
        </p:sp>
        <p:sp>
          <p:nvSpPr>
            <p:cNvPr id="17423" name="Rectangle 13"/>
            <p:cNvSpPr>
              <a:spLocks noChangeArrowheads="1"/>
            </p:cNvSpPr>
            <p:nvPr/>
          </p:nvSpPr>
          <p:spPr bwMode="auto">
            <a:xfrm rot="16200000">
              <a:off x="88392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 32 </a:t>
              </a:r>
            </a:p>
          </p:txBody>
        </p:sp>
        <p:sp>
          <p:nvSpPr>
            <p:cNvPr id="17424" name="Rectangle 14"/>
            <p:cNvSpPr>
              <a:spLocks noChangeArrowheads="1"/>
            </p:cNvSpPr>
            <p:nvPr/>
          </p:nvSpPr>
          <p:spPr bwMode="auto">
            <a:xfrm rot="16200000">
              <a:off x="91440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 22</a:t>
              </a:r>
            </a:p>
          </p:txBody>
        </p:sp>
        <p:sp>
          <p:nvSpPr>
            <p:cNvPr id="17425" name="Rectangle 15"/>
            <p:cNvSpPr>
              <a:spLocks noChangeArrowheads="1"/>
            </p:cNvSpPr>
            <p:nvPr/>
          </p:nvSpPr>
          <p:spPr bwMode="auto">
            <a:xfrm rot="16200000">
              <a:off x="94488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 31</a:t>
              </a:r>
            </a:p>
          </p:txBody>
        </p:sp>
        <p:sp>
          <p:nvSpPr>
            <p:cNvPr id="17426" name="Rectangle 16"/>
            <p:cNvSpPr>
              <a:spLocks noChangeArrowheads="1"/>
            </p:cNvSpPr>
            <p:nvPr/>
          </p:nvSpPr>
          <p:spPr bwMode="auto">
            <a:xfrm rot="16200000">
              <a:off x="97536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 73</a:t>
              </a:r>
            </a:p>
          </p:txBody>
        </p:sp>
        <p:sp>
          <p:nvSpPr>
            <p:cNvPr id="17427" name="Rectangle 17"/>
            <p:cNvSpPr>
              <a:spLocks noChangeArrowheads="1"/>
            </p:cNvSpPr>
            <p:nvPr/>
          </p:nvSpPr>
          <p:spPr bwMode="auto">
            <a:xfrm rot="16200000">
              <a:off x="100584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 </a:t>
              </a:r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 rot="16200000">
              <a:off x="6403975" y="45339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0</a:t>
              </a:r>
            </a:p>
          </p:txBody>
        </p:sp>
        <p:sp>
          <p:nvSpPr>
            <p:cNvPr id="17429" name="Text Box 19"/>
            <p:cNvSpPr txBox="1">
              <a:spLocks noChangeArrowheads="1"/>
            </p:cNvSpPr>
            <p:nvPr/>
          </p:nvSpPr>
          <p:spPr bwMode="auto">
            <a:xfrm rot="16200000">
              <a:off x="6705600" y="45339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7430" name="Text Box 20"/>
            <p:cNvSpPr txBox="1">
              <a:spLocks noChangeArrowheads="1"/>
            </p:cNvSpPr>
            <p:nvPr/>
          </p:nvSpPr>
          <p:spPr bwMode="auto">
            <a:xfrm rot="16200000">
              <a:off x="7007225" y="45339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7431" name="Text Box 21"/>
            <p:cNvSpPr txBox="1">
              <a:spLocks noChangeArrowheads="1"/>
            </p:cNvSpPr>
            <p:nvPr/>
          </p:nvSpPr>
          <p:spPr bwMode="auto">
            <a:xfrm rot="16200000">
              <a:off x="7308850" y="45339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 rot="16200000">
              <a:off x="7610475" y="45339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auto">
            <a:xfrm rot="16200000">
              <a:off x="7912100" y="45339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5</a:t>
              </a:r>
            </a:p>
          </p:txBody>
        </p:sp>
        <p:sp>
          <p:nvSpPr>
            <p:cNvPr id="17434" name="Text Box 24"/>
            <p:cNvSpPr txBox="1">
              <a:spLocks noChangeArrowheads="1"/>
            </p:cNvSpPr>
            <p:nvPr/>
          </p:nvSpPr>
          <p:spPr bwMode="auto">
            <a:xfrm rot="16200000">
              <a:off x="8213725" y="45339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6</a:t>
              </a:r>
            </a:p>
          </p:txBody>
        </p:sp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 rot="16200000">
              <a:off x="8515350" y="45339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17436" name="Text Box 26"/>
            <p:cNvSpPr txBox="1">
              <a:spLocks noChangeArrowheads="1"/>
            </p:cNvSpPr>
            <p:nvPr/>
          </p:nvSpPr>
          <p:spPr bwMode="auto">
            <a:xfrm rot="16200000">
              <a:off x="8816975" y="45339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17437" name="Text Box 27"/>
            <p:cNvSpPr txBox="1">
              <a:spLocks noChangeArrowheads="1"/>
            </p:cNvSpPr>
            <p:nvPr/>
          </p:nvSpPr>
          <p:spPr bwMode="auto">
            <a:xfrm rot="16200000">
              <a:off x="9118600" y="45339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17438" name="Text Box 28"/>
            <p:cNvSpPr txBox="1">
              <a:spLocks noChangeArrowheads="1"/>
            </p:cNvSpPr>
            <p:nvPr/>
          </p:nvSpPr>
          <p:spPr bwMode="auto">
            <a:xfrm rot="16200000">
              <a:off x="9363075" y="4533901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10</a:t>
              </a:r>
            </a:p>
          </p:txBody>
        </p:sp>
        <p:sp>
          <p:nvSpPr>
            <p:cNvPr id="17439" name="Text Box 29"/>
            <p:cNvSpPr txBox="1">
              <a:spLocks noChangeArrowheads="1"/>
            </p:cNvSpPr>
            <p:nvPr/>
          </p:nvSpPr>
          <p:spPr bwMode="auto">
            <a:xfrm rot="16200000">
              <a:off x="9664700" y="4533901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11</a:t>
              </a:r>
            </a:p>
          </p:txBody>
        </p:sp>
        <p:sp>
          <p:nvSpPr>
            <p:cNvPr id="17440" name="Text Box 30"/>
            <p:cNvSpPr txBox="1">
              <a:spLocks noChangeArrowheads="1"/>
            </p:cNvSpPr>
            <p:nvPr/>
          </p:nvSpPr>
          <p:spPr bwMode="auto">
            <a:xfrm rot="16200000">
              <a:off x="9966325" y="4533901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Times New Roman" charset="0"/>
                </a:rPr>
                <a:t>12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19960"/>
              </p:ext>
            </p:extLst>
          </p:nvPr>
        </p:nvGraphicFramePr>
        <p:xfrm>
          <a:off x="7129036" y="2171269"/>
          <a:ext cx="324060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4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h(k) =</a:t>
                      </a:r>
                    </a:p>
                    <a:p>
                      <a:pPr algn="ctr"/>
                      <a:r>
                        <a:rPr lang="en-US" sz="1600" dirty="0"/>
                        <a:t>k mod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5,6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6,7,8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5,6,7,8,9,10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8,9,10,11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5CD6B-655A-47ED-9C8F-A55DDA33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16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03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problem</a:t>
            </a:r>
          </a:p>
        </p:txBody>
      </p:sp>
      <p:sp>
        <p:nvSpPr>
          <p:cNvPr id="1322032" name="Rectangle 48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6789683" cy="4937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Primary clustering</a:t>
            </a:r>
            <a:r>
              <a:rPr lang="en-US" sz="2800" dirty="0"/>
              <a:t>: entries being placed close together by probing, which degrades hash table's performance (find/insert/delete)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add 89, 18, 49, 58, 9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now searching for the value 28 will have to check half the hash table!  no longer constant time...</a:t>
            </a:r>
          </a:p>
        </p:txBody>
      </p:sp>
      <p:graphicFrame>
        <p:nvGraphicFramePr>
          <p:cNvPr id="13219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62512"/>
              </p:ext>
            </p:extLst>
          </p:nvPr>
        </p:nvGraphicFramePr>
        <p:xfrm>
          <a:off x="9372600" y="1295400"/>
          <a:ext cx="1016000" cy="39624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r-S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r-S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r-S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r-S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r-S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CCABC-110E-4697-972C-450A8548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95140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219200"/>
                <a:ext cx="6938888" cy="4937760"/>
              </a:xfrm>
            </p:spPr>
            <p:txBody>
              <a:bodyPr vert="horz">
                <a:normAutofit fontScale="92500"/>
              </a:bodyPr>
              <a:lstStyle/>
              <a:p>
                <a:r>
                  <a:rPr lang="en-GB" dirty="0"/>
                  <a:t>The probe sequence : </a:t>
                </a:r>
                <a:br>
                  <a:rPr lang="en-GB" dirty="0"/>
                </a:br>
                <a:r>
                  <a:rPr lang="en-GB" dirty="0"/>
                  <a:t>h(key),  h(key)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h(key)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  h(key)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….</a:t>
                </a:r>
              </a:p>
              <a:p>
                <a:endParaRPr lang="en-GB" dirty="0"/>
              </a:p>
              <a:p>
                <a:r>
                  <a:rPr lang="en-GB" dirty="0"/>
                  <a:t>Advantage: smaller clusters of occupied positions</a:t>
                </a:r>
              </a:p>
              <a:p>
                <a:endParaRPr lang="en-GB" dirty="0"/>
              </a:p>
              <a:p>
                <a:r>
                  <a:rPr lang="en-GB" dirty="0"/>
                  <a:t>Disadvantages: may fail to find an existing open position. </a:t>
                </a:r>
              </a:p>
              <a:p>
                <a:pPr lvl="1"/>
                <a:r>
                  <a:rPr lang="en-GB" dirty="0"/>
                  <a:t>For example if table size =10 and the positions 0,1,4,5,6,9 are occupied</a:t>
                </a:r>
              </a:p>
              <a:p>
                <a:pPr lvl="1"/>
                <a:r>
                  <a:rPr lang="en-GB" dirty="0"/>
                  <a:t>Trying to insert a key with h(key)=0, the probing will not terminate (probes: 0, 1, 4, 9, 16, 25, 36, 49, 64, 81, …).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219200"/>
                <a:ext cx="6938888" cy="4937760"/>
              </a:xfrm>
              <a:blipFill>
                <a:blip r:embed="rId2"/>
                <a:stretch>
                  <a:fillRect l="-615" t="-988" r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AEE2E04-C0C0-4FFC-87E2-0849E9B55352}"/>
              </a:ext>
            </a:extLst>
          </p:cNvPr>
          <p:cNvGrpSpPr/>
          <p:nvPr/>
        </p:nvGrpSpPr>
        <p:grpSpPr>
          <a:xfrm>
            <a:off x="7228999" y="1324605"/>
            <a:ext cx="4517783" cy="3465284"/>
            <a:chOff x="6966249" y="1124911"/>
            <a:chExt cx="4517783" cy="3465284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BB81ED00-FD91-4C4F-8FE3-B9F6643A8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4051" y="4220863"/>
              <a:ext cx="192937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dirty="0">
                  <a:solidFill>
                    <a:srgbClr val="0070C0"/>
                  </a:solidFill>
                </a:rPr>
                <a:t>Number of probes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095637C-32DD-457A-BE8C-B4EAA535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457" y="1707761"/>
              <a:ext cx="469534" cy="3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14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66C0E290-90D0-4469-AE1A-002691A35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457" y="2021779"/>
              <a:ext cx="469534" cy="3121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5257FFE6-A58B-4B06-9DAC-3DCAD5CEC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457" y="2333882"/>
              <a:ext cx="469534" cy="3149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872EDB36-B67E-4317-AA10-7BC1972F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457" y="2965748"/>
              <a:ext cx="469534" cy="3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101BD541-886E-456E-A0ED-8D959783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457" y="3279766"/>
              <a:ext cx="469534" cy="3130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2FB10709-1995-4C78-986E-EAA8A3EB1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457" y="3592827"/>
              <a:ext cx="469534" cy="314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04A9ABD6-1646-442A-A188-1D4CDE42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457" y="2651730"/>
              <a:ext cx="469534" cy="3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612A30E1-BF42-4073-8746-EF687A32A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63" y="2621094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3</a:t>
              </a: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F18BA953-3818-43E4-AAA6-CFC2D9A41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63" y="2304204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2</a:t>
              </a:r>
            </a:p>
          </p:txBody>
        </p:sp>
        <p:sp>
          <p:nvSpPr>
            <p:cNvPr id="28" name="Text Box 13">
              <a:extLst>
                <a:ext uri="{FF2B5EF4-FFF2-40B4-BE49-F238E27FC236}">
                  <a16:creationId xmlns:a16="http://schemas.microsoft.com/office/drawing/2014/main" id="{4B659449-DF46-4ED3-8BF2-2F34FE7DC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63" y="1993058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1</a:t>
              </a:r>
            </a:p>
          </p:txBody>
        </p:sp>
        <p:sp>
          <p:nvSpPr>
            <p:cNvPr id="30" name="Text Box 14">
              <a:extLst>
                <a:ext uri="{FF2B5EF4-FFF2-40B4-BE49-F238E27FC236}">
                  <a16:creationId xmlns:a16="http://schemas.microsoft.com/office/drawing/2014/main" id="{6BBFBC10-756C-4D75-9DB4-617AC5895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63" y="1680954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0</a:t>
              </a:r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D96DE12D-BBF9-4ED8-9895-34F216D80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9437" y="3556447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6</a:t>
              </a:r>
            </a:p>
          </p:txBody>
        </p:sp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B11ABFC9-0C74-4356-8CA5-2A5301509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9437" y="3244343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5</a:t>
              </a:r>
            </a:p>
          </p:txBody>
        </p:sp>
        <p:sp>
          <p:nvSpPr>
            <p:cNvPr id="36" name="Text Box 17">
              <a:extLst>
                <a:ext uri="{FF2B5EF4-FFF2-40B4-BE49-F238E27FC236}">
                  <a16:creationId xmlns:a16="http://schemas.microsoft.com/office/drawing/2014/main" id="{7AC8137B-8147-44F5-8D8C-95881EAC6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9437" y="2932239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4</a:t>
              </a: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97036ED1-6CE5-40CD-9346-0595EE8BC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6249" y="1124911"/>
              <a:ext cx="1104598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/>
                <a:t>insert(</a:t>
              </a:r>
              <a:r>
                <a:rPr lang="en-US" altLang="en-US" dirty="0">
                  <a:solidFill>
                    <a:srgbClr val="FF0000"/>
                  </a:solidFill>
                </a:rPr>
                <a:t>14</a:t>
              </a:r>
              <a:r>
                <a:rPr lang="en-US" altLang="en-US" dirty="0"/>
                <a:t>)</a:t>
              </a:r>
            </a:p>
            <a:p>
              <a:pPr eaLnBrk="0" hangingPunct="0"/>
              <a:r>
                <a:rPr lang="en-US" altLang="en-US" sz="1600" dirty="0"/>
                <a:t>14%7 = 0</a:t>
              </a: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F95A31C3-F1EB-4D95-8F6C-FEB3F3D14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2937" y="3934693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42" name="Rectangle 20">
              <a:extLst>
                <a:ext uri="{FF2B5EF4-FFF2-40B4-BE49-F238E27FC236}">
                  <a16:creationId xmlns:a16="http://schemas.microsoft.com/office/drawing/2014/main" id="{9028F094-5CA9-432B-8C27-C61637BF9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358" y="1707761"/>
              <a:ext cx="469534" cy="3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14</a:t>
              </a:r>
            </a:p>
          </p:txBody>
        </p:sp>
        <p:sp>
          <p:nvSpPr>
            <p:cNvPr id="44" name="Rectangle 21">
              <a:extLst>
                <a:ext uri="{FF2B5EF4-FFF2-40B4-BE49-F238E27FC236}">
                  <a16:creationId xmlns:a16="http://schemas.microsoft.com/office/drawing/2014/main" id="{B9909DB1-C0AC-4496-949F-539372BB6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358" y="2021779"/>
              <a:ext cx="469534" cy="3121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8</a:t>
              </a:r>
            </a:p>
          </p:txBody>
        </p:sp>
        <p:sp>
          <p:nvSpPr>
            <p:cNvPr id="46" name="Rectangle 22">
              <a:extLst>
                <a:ext uri="{FF2B5EF4-FFF2-40B4-BE49-F238E27FC236}">
                  <a16:creationId xmlns:a16="http://schemas.microsoft.com/office/drawing/2014/main" id="{A7E9530B-1EF2-4FDC-B92F-1A4CFD4C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358" y="2965748"/>
              <a:ext cx="469534" cy="3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21C8802D-01D6-491D-9310-C455AEB3C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358" y="3279766"/>
              <a:ext cx="469534" cy="3130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17478698-3B5A-42D5-B710-209EC5126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358" y="3592827"/>
              <a:ext cx="469534" cy="314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61B9E5CB-A2CA-4C6A-B39D-FCF4E805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358" y="2651730"/>
              <a:ext cx="469534" cy="3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54" name="Text Box 26">
              <a:extLst>
                <a:ext uri="{FF2B5EF4-FFF2-40B4-BE49-F238E27FC236}">
                  <a16:creationId xmlns:a16="http://schemas.microsoft.com/office/drawing/2014/main" id="{61BECFE4-7A53-4BB5-B616-26A6AB66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0632" y="2621094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3</a:t>
              </a:r>
            </a:p>
          </p:txBody>
        </p:sp>
        <p:sp>
          <p:nvSpPr>
            <p:cNvPr id="56" name="Text Box 27">
              <a:extLst>
                <a:ext uri="{FF2B5EF4-FFF2-40B4-BE49-F238E27FC236}">
                  <a16:creationId xmlns:a16="http://schemas.microsoft.com/office/drawing/2014/main" id="{A7C88F65-9E2C-4002-BBAD-CC9B01E7E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0632" y="2304204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2</a:t>
              </a:r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F77831B2-244A-4956-AA3F-E12D791F7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0632" y="1993058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1</a:t>
              </a: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3D55157B-64B1-4FD0-B276-E9056FEBD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0632" y="1680954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0</a:t>
              </a:r>
            </a:p>
          </p:txBody>
        </p:sp>
        <p:sp>
          <p:nvSpPr>
            <p:cNvPr id="62" name="Text Box 30">
              <a:extLst>
                <a:ext uri="{FF2B5EF4-FFF2-40B4-BE49-F238E27FC236}">
                  <a16:creationId xmlns:a16="http://schemas.microsoft.com/office/drawing/2014/main" id="{B738400E-7BCF-4620-9474-226530327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4906" y="3556447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6</a:t>
              </a:r>
            </a:p>
          </p:txBody>
        </p:sp>
        <p:sp>
          <p:nvSpPr>
            <p:cNvPr id="64" name="Text Box 31">
              <a:extLst>
                <a:ext uri="{FF2B5EF4-FFF2-40B4-BE49-F238E27FC236}">
                  <a16:creationId xmlns:a16="http://schemas.microsoft.com/office/drawing/2014/main" id="{D2B661CD-5603-4353-97D1-C0C14D80E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4906" y="3244343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5</a:t>
              </a:r>
            </a:p>
          </p:txBody>
        </p:sp>
        <p:sp>
          <p:nvSpPr>
            <p:cNvPr id="66" name="Text Box 32">
              <a:extLst>
                <a:ext uri="{FF2B5EF4-FFF2-40B4-BE49-F238E27FC236}">
                  <a16:creationId xmlns:a16="http://schemas.microsoft.com/office/drawing/2014/main" id="{ED3523DF-93E9-4BFE-AEB8-B4C35DF1D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4906" y="2932240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4</a:t>
              </a:r>
            </a:p>
          </p:txBody>
        </p:sp>
        <p:sp>
          <p:nvSpPr>
            <p:cNvPr id="68" name="Text Box 33">
              <a:extLst>
                <a:ext uri="{FF2B5EF4-FFF2-40B4-BE49-F238E27FC236}">
                  <a16:creationId xmlns:a16="http://schemas.microsoft.com/office/drawing/2014/main" id="{6DC93FB9-8A2B-40CD-AB6B-7471F0388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8890" y="1124911"/>
              <a:ext cx="989182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/>
                <a:t>insert(</a:t>
              </a:r>
              <a:r>
                <a:rPr lang="en-US" altLang="en-US" dirty="0">
                  <a:solidFill>
                    <a:srgbClr val="FF0000"/>
                  </a:solidFill>
                </a:rPr>
                <a:t>8</a:t>
              </a:r>
              <a:r>
                <a:rPr lang="en-US" altLang="en-US" dirty="0"/>
                <a:t>)</a:t>
              </a:r>
            </a:p>
            <a:p>
              <a:pPr eaLnBrk="0" hangingPunct="0"/>
              <a:r>
                <a:rPr lang="en-US" altLang="en-US" sz="1600" dirty="0"/>
                <a:t>8%7 = 1</a:t>
              </a:r>
            </a:p>
          </p:txBody>
        </p:sp>
        <p:sp>
          <p:nvSpPr>
            <p:cNvPr id="70" name="Text Box 34">
              <a:extLst>
                <a:ext uri="{FF2B5EF4-FFF2-40B4-BE49-F238E27FC236}">
                  <a16:creationId xmlns:a16="http://schemas.microsoft.com/office/drawing/2014/main" id="{9D22A0C2-C72E-4C3F-A87A-6946BAFE6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8406" y="3934693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2" name="Rectangle 35">
              <a:extLst>
                <a:ext uri="{FF2B5EF4-FFF2-40B4-BE49-F238E27FC236}">
                  <a16:creationId xmlns:a16="http://schemas.microsoft.com/office/drawing/2014/main" id="{B7BAEEF4-B4B9-4204-9985-F8BD30454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084" y="1707761"/>
              <a:ext cx="470965" cy="3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14</a:t>
              </a:r>
            </a:p>
          </p:txBody>
        </p:sp>
        <p:sp>
          <p:nvSpPr>
            <p:cNvPr id="74" name="Rectangle 36">
              <a:extLst>
                <a:ext uri="{FF2B5EF4-FFF2-40B4-BE49-F238E27FC236}">
                  <a16:creationId xmlns:a16="http://schemas.microsoft.com/office/drawing/2014/main" id="{E021F5A6-069D-465F-83F8-915C42EBC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084" y="2021779"/>
              <a:ext cx="470965" cy="3121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8</a:t>
              </a:r>
            </a:p>
          </p:txBody>
        </p:sp>
        <p:sp>
          <p:nvSpPr>
            <p:cNvPr id="76" name="Rectangle 37">
              <a:extLst>
                <a:ext uri="{FF2B5EF4-FFF2-40B4-BE49-F238E27FC236}">
                  <a16:creationId xmlns:a16="http://schemas.microsoft.com/office/drawing/2014/main" id="{1A0AB136-8614-4E04-BE3D-2F996A4F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084" y="2333882"/>
              <a:ext cx="470965" cy="3149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78" name="Rectangle 38">
              <a:extLst>
                <a:ext uri="{FF2B5EF4-FFF2-40B4-BE49-F238E27FC236}">
                  <a16:creationId xmlns:a16="http://schemas.microsoft.com/office/drawing/2014/main" id="{1546D2EF-8E25-4327-A425-1ADF7BF0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084" y="2965748"/>
              <a:ext cx="470965" cy="3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21</a:t>
              </a:r>
            </a:p>
          </p:txBody>
        </p:sp>
        <p:sp>
          <p:nvSpPr>
            <p:cNvPr id="80" name="Rectangle 39">
              <a:extLst>
                <a:ext uri="{FF2B5EF4-FFF2-40B4-BE49-F238E27FC236}">
                  <a16:creationId xmlns:a16="http://schemas.microsoft.com/office/drawing/2014/main" id="{344A5666-4DA8-41BD-86DF-B7344E3AC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084" y="3592827"/>
              <a:ext cx="470965" cy="314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CBF7F436-2CC2-41A7-86E2-626AEBA51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084" y="2651730"/>
              <a:ext cx="470965" cy="3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84" name="Text Box 41">
              <a:extLst>
                <a:ext uri="{FF2B5EF4-FFF2-40B4-BE49-F238E27FC236}">
                  <a16:creationId xmlns:a16="http://schemas.microsoft.com/office/drawing/2014/main" id="{46B832E0-B7A8-4CD8-97CF-CD1024380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4788" y="2621094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3</a:t>
              </a: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765E7C3C-C9A1-4483-9C96-37BB8919F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4788" y="2304204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2</a:t>
              </a:r>
            </a:p>
          </p:txBody>
        </p:sp>
        <p:sp>
          <p:nvSpPr>
            <p:cNvPr id="88" name="Text Box 43">
              <a:extLst>
                <a:ext uri="{FF2B5EF4-FFF2-40B4-BE49-F238E27FC236}">
                  <a16:creationId xmlns:a16="http://schemas.microsoft.com/office/drawing/2014/main" id="{1350014C-ACB5-4E0D-BA75-6DC5A65DE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4788" y="1993058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1</a:t>
              </a:r>
            </a:p>
          </p:txBody>
        </p:sp>
        <p:sp>
          <p:nvSpPr>
            <p:cNvPr id="90" name="Text Box 44">
              <a:extLst>
                <a:ext uri="{FF2B5EF4-FFF2-40B4-BE49-F238E27FC236}">
                  <a16:creationId xmlns:a16="http://schemas.microsoft.com/office/drawing/2014/main" id="{1F652C48-BBC4-498A-943B-0D3028526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4788" y="1680954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0</a:t>
              </a:r>
            </a:p>
          </p:txBody>
        </p:sp>
        <p:sp>
          <p:nvSpPr>
            <p:cNvPr id="92" name="Text Box 45">
              <a:extLst>
                <a:ext uri="{FF2B5EF4-FFF2-40B4-BE49-F238E27FC236}">
                  <a16:creationId xmlns:a16="http://schemas.microsoft.com/office/drawing/2014/main" id="{2757DB8D-49F3-4C22-A8CD-5C6EE484F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9062" y="3556447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6</a:t>
              </a:r>
            </a:p>
          </p:txBody>
        </p:sp>
        <p:sp>
          <p:nvSpPr>
            <p:cNvPr id="94" name="Text Box 46">
              <a:extLst>
                <a:ext uri="{FF2B5EF4-FFF2-40B4-BE49-F238E27FC236}">
                  <a16:creationId xmlns:a16="http://schemas.microsoft.com/office/drawing/2014/main" id="{B148A463-7076-4739-B5F8-926547F29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9062" y="3244343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5</a:t>
              </a:r>
            </a:p>
          </p:txBody>
        </p:sp>
        <p:sp>
          <p:nvSpPr>
            <p:cNvPr id="96" name="Text Box 47">
              <a:extLst>
                <a:ext uri="{FF2B5EF4-FFF2-40B4-BE49-F238E27FC236}">
                  <a16:creationId xmlns:a16="http://schemas.microsoft.com/office/drawing/2014/main" id="{55AC91BD-EBEA-47E1-803B-ABDF7DE1A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9062" y="2932240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4</a:t>
              </a:r>
            </a:p>
          </p:txBody>
        </p:sp>
        <p:sp>
          <p:nvSpPr>
            <p:cNvPr id="98" name="Text Box 48">
              <a:extLst>
                <a:ext uri="{FF2B5EF4-FFF2-40B4-BE49-F238E27FC236}">
                  <a16:creationId xmlns:a16="http://schemas.microsoft.com/office/drawing/2014/main" id="{982160AE-7236-4935-9E0F-2E37FE872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8738" y="1124911"/>
              <a:ext cx="1104598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insert(</a:t>
              </a:r>
              <a:r>
                <a:rPr lang="en-US" altLang="en-US">
                  <a:solidFill>
                    <a:srgbClr val="FF0000"/>
                  </a:solidFill>
                </a:rPr>
                <a:t>21</a:t>
              </a:r>
              <a:r>
                <a:rPr lang="en-US" altLang="en-US"/>
                <a:t>)</a:t>
              </a:r>
            </a:p>
            <a:p>
              <a:pPr eaLnBrk="0" hangingPunct="0"/>
              <a:r>
                <a:rPr lang="en-US" altLang="en-US" sz="1600"/>
                <a:t>21%7 =0</a:t>
              </a:r>
            </a:p>
          </p:txBody>
        </p:sp>
        <p:sp>
          <p:nvSpPr>
            <p:cNvPr id="100" name="Text Box 49">
              <a:extLst>
                <a:ext uri="{FF2B5EF4-FFF2-40B4-BE49-F238E27FC236}">
                  <a16:creationId xmlns:a16="http://schemas.microsoft.com/office/drawing/2014/main" id="{16FF080A-A2E8-4F4B-A8FB-82A3F6706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2562" y="3934693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02" name="Rectangle 50">
              <a:extLst>
                <a:ext uri="{FF2B5EF4-FFF2-40B4-BE49-F238E27FC236}">
                  <a16:creationId xmlns:a16="http://schemas.microsoft.com/office/drawing/2014/main" id="{A639913C-7F97-4415-86FC-E8B26432B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317" y="2021779"/>
              <a:ext cx="469534" cy="3121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8</a:t>
              </a:r>
            </a:p>
          </p:txBody>
        </p:sp>
        <p:sp>
          <p:nvSpPr>
            <p:cNvPr id="104" name="Rectangle 51">
              <a:extLst>
                <a:ext uri="{FF2B5EF4-FFF2-40B4-BE49-F238E27FC236}">
                  <a16:creationId xmlns:a16="http://schemas.microsoft.com/office/drawing/2014/main" id="{DAF33181-4745-460B-BD61-53621A481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317" y="2333882"/>
              <a:ext cx="469534" cy="3149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106" name="Rectangle 52">
              <a:extLst>
                <a:ext uri="{FF2B5EF4-FFF2-40B4-BE49-F238E27FC236}">
                  <a16:creationId xmlns:a16="http://schemas.microsoft.com/office/drawing/2014/main" id="{9825CD84-D479-482F-AD0A-D8E7CEBC6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317" y="2965748"/>
              <a:ext cx="469534" cy="3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21</a:t>
              </a:r>
            </a:p>
          </p:txBody>
        </p:sp>
        <p:sp>
          <p:nvSpPr>
            <p:cNvPr id="108" name="Rectangle 53">
              <a:extLst>
                <a:ext uri="{FF2B5EF4-FFF2-40B4-BE49-F238E27FC236}">
                  <a16:creationId xmlns:a16="http://schemas.microsoft.com/office/drawing/2014/main" id="{CDC31D36-D3CF-45AA-B37F-08E0DD7A2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317" y="3279766"/>
              <a:ext cx="469534" cy="3130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10" name="Rectangle 54">
              <a:extLst>
                <a:ext uri="{FF2B5EF4-FFF2-40B4-BE49-F238E27FC236}">
                  <a16:creationId xmlns:a16="http://schemas.microsoft.com/office/drawing/2014/main" id="{7528D73C-A917-4F96-8CA1-42301B2DB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317" y="3592827"/>
              <a:ext cx="469534" cy="314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12" name="Rectangle 55">
              <a:extLst>
                <a:ext uri="{FF2B5EF4-FFF2-40B4-BE49-F238E27FC236}">
                  <a16:creationId xmlns:a16="http://schemas.microsoft.com/office/drawing/2014/main" id="{F09FE20A-8622-4A44-A6E7-EDB8E9ED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317" y="2651730"/>
              <a:ext cx="469534" cy="3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14" name="Text Box 56">
              <a:extLst>
                <a:ext uri="{FF2B5EF4-FFF2-40B4-BE49-F238E27FC236}">
                  <a16:creationId xmlns:a16="http://schemas.microsoft.com/office/drawing/2014/main" id="{7A2A2E50-D4EC-4A0F-A0EA-98B05C5A9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6592" y="2621094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3</a:t>
              </a:r>
            </a:p>
          </p:txBody>
        </p:sp>
        <p:sp>
          <p:nvSpPr>
            <p:cNvPr id="116" name="Text Box 57">
              <a:extLst>
                <a:ext uri="{FF2B5EF4-FFF2-40B4-BE49-F238E27FC236}">
                  <a16:creationId xmlns:a16="http://schemas.microsoft.com/office/drawing/2014/main" id="{7B788E97-BA66-4897-B844-1ABF4B81E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6592" y="2304204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2</a:t>
              </a:r>
            </a:p>
          </p:txBody>
        </p:sp>
        <p:sp>
          <p:nvSpPr>
            <p:cNvPr id="118" name="Text Box 58">
              <a:extLst>
                <a:ext uri="{FF2B5EF4-FFF2-40B4-BE49-F238E27FC236}">
                  <a16:creationId xmlns:a16="http://schemas.microsoft.com/office/drawing/2014/main" id="{8B0B557E-66B2-4ADA-BE8D-97F8547A5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6592" y="1993058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1</a:t>
              </a:r>
            </a:p>
          </p:txBody>
        </p:sp>
        <p:sp>
          <p:nvSpPr>
            <p:cNvPr id="120" name="Text Box 59">
              <a:extLst>
                <a:ext uri="{FF2B5EF4-FFF2-40B4-BE49-F238E27FC236}">
                  <a16:creationId xmlns:a16="http://schemas.microsoft.com/office/drawing/2014/main" id="{53131981-4AF7-47A6-98A2-DED386536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6592" y="1680954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0</a:t>
              </a:r>
            </a:p>
          </p:txBody>
        </p:sp>
        <p:sp>
          <p:nvSpPr>
            <p:cNvPr id="122" name="Text Box 60">
              <a:extLst>
                <a:ext uri="{FF2B5EF4-FFF2-40B4-BE49-F238E27FC236}">
                  <a16:creationId xmlns:a16="http://schemas.microsoft.com/office/drawing/2014/main" id="{74E63AEF-F0CB-4880-875A-436D84292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2297" y="3556447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6</a:t>
              </a:r>
            </a:p>
          </p:txBody>
        </p:sp>
        <p:sp>
          <p:nvSpPr>
            <p:cNvPr id="124" name="Text Box 61">
              <a:extLst>
                <a:ext uri="{FF2B5EF4-FFF2-40B4-BE49-F238E27FC236}">
                  <a16:creationId xmlns:a16="http://schemas.microsoft.com/office/drawing/2014/main" id="{1A1AC4C6-1516-4CEB-AE63-309BE96E7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2297" y="3244343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5</a:t>
              </a:r>
            </a:p>
          </p:txBody>
        </p:sp>
        <p:sp>
          <p:nvSpPr>
            <p:cNvPr id="126" name="Text Box 62">
              <a:extLst>
                <a:ext uri="{FF2B5EF4-FFF2-40B4-BE49-F238E27FC236}">
                  <a16:creationId xmlns:a16="http://schemas.microsoft.com/office/drawing/2014/main" id="{F526066C-98A2-476B-9C8C-AAF8815DB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2297" y="2932240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400"/>
                <a:t>4</a:t>
              </a:r>
            </a:p>
          </p:txBody>
        </p:sp>
        <p:sp>
          <p:nvSpPr>
            <p:cNvPr id="128" name="Text Box 63">
              <a:extLst>
                <a:ext uri="{FF2B5EF4-FFF2-40B4-BE49-F238E27FC236}">
                  <a16:creationId xmlns:a16="http://schemas.microsoft.com/office/drawing/2014/main" id="{E01A583F-A7AA-4599-9CDF-3A8500D1C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4850" y="1124911"/>
              <a:ext cx="989182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insert(</a:t>
              </a:r>
              <a:r>
                <a:rPr lang="en-US" altLang="en-US">
                  <a:solidFill>
                    <a:srgbClr val="FF0000"/>
                  </a:solidFill>
                </a:rPr>
                <a:t>2</a:t>
              </a:r>
              <a:r>
                <a:rPr lang="en-US" altLang="en-US"/>
                <a:t>)</a:t>
              </a:r>
            </a:p>
            <a:p>
              <a:pPr eaLnBrk="0" hangingPunct="0"/>
              <a:r>
                <a:rPr lang="en-US" altLang="en-US" sz="1600"/>
                <a:t>2%7 = 2</a:t>
              </a:r>
            </a:p>
          </p:txBody>
        </p:sp>
        <p:sp>
          <p:nvSpPr>
            <p:cNvPr id="130" name="Text Box 64">
              <a:extLst>
                <a:ext uri="{FF2B5EF4-FFF2-40B4-BE49-F238E27FC236}">
                  <a16:creationId xmlns:a16="http://schemas.microsoft.com/office/drawing/2014/main" id="{C553B12D-3573-4930-BFA2-8AC21F00F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5797" y="3934693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32" name="Rectangle 65">
              <a:extLst>
                <a:ext uri="{FF2B5EF4-FFF2-40B4-BE49-F238E27FC236}">
                  <a16:creationId xmlns:a16="http://schemas.microsoft.com/office/drawing/2014/main" id="{BAD0238E-6564-4A60-A40A-63FB84352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358" y="2333882"/>
              <a:ext cx="469534" cy="3149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34" name="Rectangle 66">
              <a:extLst>
                <a:ext uri="{FF2B5EF4-FFF2-40B4-BE49-F238E27FC236}">
                  <a16:creationId xmlns:a16="http://schemas.microsoft.com/office/drawing/2014/main" id="{C7997D62-D595-4A4E-BAE4-951A20229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084" y="3279766"/>
              <a:ext cx="470965" cy="3130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36" name="Rectangle 67">
              <a:extLst>
                <a:ext uri="{FF2B5EF4-FFF2-40B4-BE49-F238E27FC236}">
                  <a16:creationId xmlns:a16="http://schemas.microsoft.com/office/drawing/2014/main" id="{10F33745-7C03-4CED-B87F-58E058E7A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317" y="1707761"/>
              <a:ext cx="469534" cy="3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14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1058A-DA88-4766-859A-84AB5B8C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44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8887-9543-4E2F-9AA5-6E8B8532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134D-DF80-4098-BF0C-32419A05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can we be sure that quadratic probing always terminates?    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Theorem: </a:t>
            </a:r>
            <a:br>
              <a:rPr lang="en-US" sz="2100" dirty="0"/>
            </a:br>
            <a:r>
              <a:rPr lang="en-US" sz="2100" dirty="0"/>
              <a:t>if a  is </a:t>
            </a:r>
            <a:r>
              <a:rPr lang="en-US" sz="2400" b="1" i="1" dirty="0">
                <a:solidFill>
                  <a:srgbClr val="0070C0"/>
                </a:solidFill>
                <a:latin typeface="Symbol" charset="0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Times New Roman" charset="0"/>
              </a:rPr>
              <a:t> </a:t>
            </a:r>
            <a:r>
              <a:rPr lang="en-US" sz="2100" dirty="0">
                <a:solidFill>
                  <a:srgbClr val="0070C0"/>
                </a:solidFill>
              </a:rPr>
              <a:t>&lt; 0.5</a:t>
            </a:r>
            <a:r>
              <a:rPr lang="en-US" sz="2100" dirty="0"/>
              <a:t>, and </a:t>
            </a:r>
            <a:r>
              <a:rPr lang="en-US" sz="2100" dirty="0">
                <a:solidFill>
                  <a:srgbClr val="0070C0"/>
                </a:solidFill>
              </a:rPr>
              <a:t>N</a:t>
            </a:r>
            <a:r>
              <a:rPr lang="en-US" sz="2100" dirty="0"/>
              <a:t> is prime, then we can always find an empty slot. </a:t>
            </a:r>
          </a:p>
          <a:p>
            <a:pPr lvl="1">
              <a:lnSpc>
                <a:spcPct val="90000"/>
              </a:lnSpc>
            </a:pPr>
            <a:endParaRPr lang="en-US" sz="2100" dirty="0"/>
          </a:p>
          <a:p>
            <a:r>
              <a:rPr lang="en-US" sz="2400" dirty="0"/>
              <a:t>Reduce clustering near the key location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But it could still form “secondary clustering” along the path of probing.</a:t>
            </a:r>
          </a:p>
          <a:p>
            <a:pPr lvl="1">
              <a:lnSpc>
                <a:spcPct val="90000"/>
              </a:lnSpc>
            </a:pPr>
            <a:r>
              <a:rPr lang="en-GB" sz="2100" dirty="0"/>
              <a:t>But it is not as bad as primary clustering in linear probing</a:t>
            </a:r>
            <a:endParaRPr lang="en-US" sz="21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9A0A8-8FAC-4EA2-8359-FCAAE03C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77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EEDD-830F-48E7-9E70-EA1B522CE1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00" t="61852" r="33333" b="11296"/>
          <a:stretch/>
        </p:blipFill>
        <p:spPr>
          <a:xfrm>
            <a:off x="6358759" y="4025265"/>
            <a:ext cx="4309241" cy="1905000"/>
          </a:xfrm>
          <a:prstGeom prst="rect">
            <a:avLst/>
          </a:prstGeom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Maps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6864" y="1600200"/>
            <a:ext cx="8708136" cy="4800600"/>
          </a:xfrm>
        </p:spPr>
        <p:txBody>
          <a:bodyPr>
            <a:normAutofit/>
          </a:bodyPr>
          <a:lstStyle/>
          <a:p>
            <a:r>
              <a:rPr lang="en-GB" sz="2800" dirty="0"/>
              <a:t>A </a:t>
            </a:r>
            <a:r>
              <a:rPr lang="en-GB" sz="2800" b="1" i="1" dirty="0"/>
              <a:t>map </a:t>
            </a:r>
            <a:r>
              <a:rPr lang="en-GB" sz="2800" dirty="0"/>
              <a:t>is an abstract data type designed to efficiently store and retrieve values using </a:t>
            </a:r>
            <a:r>
              <a:rPr lang="en-GB" sz="2800" b="1" i="1" dirty="0"/>
              <a:t>search keys</a:t>
            </a:r>
            <a:r>
              <a:rPr lang="en-GB" sz="2800" dirty="0"/>
              <a:t>.</a:t>
            </a:r>
          </a:p>
          <a:p>
            <a:pPr lvl="1"/>
            <a:r>
              <a:rPr lang="en-GB" sz="2000" dirty="0"/>
              <a:t>it stores key-value (</a:t>
            </a:r>
            <a:r>
              <a:rPr lang="en-GB" sz="2000" dirty="0" err="1"/>
              <a:t>k,v</a:t>
            </a:r>
            <a:r>
              <a:rPr lang="en-GB" sz="2000" dirty="0"/>
              <a:t>) pairs  </a:t>
            </a:r>
          </a:p>
          <a:p>
            <a:pPr lvl="1"/>
            <a:r>
              <a:rPr lang="en-GB" sz="2000" dirty="0"/>
              <a:t>keys are unique.</a:t>
            </a:r>
            <a:endParaRPr lang="en-GB" sz="2000" b="1" i="1" dirty="0"/>
          </a:p>
          <a:p>
            <a:r>
              <a:rPr lang="en-GB" sz="2800" dirty="0"/>
              <a:t>Examples:</a:t>
            </a:r>
          </a:p>
          <a:p>
            <a:pPr lvl="1"/>
            <a:r>
              <a:rPr lang="en-GB" sz="2000" dirty="0"/>
              <a:t>Web pages (</a:t>
            </a:r>
            <a:r>
              <a:rPr lang="en-GB" sz="2000" dirty="0" err="1"/>
              <a:t>url</a:t>
            </a:r>
            <a:r>
              <a:rPr lang="en-GB" sz="2000" dirty="0"/>
              <a:t>, page content)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3A4E26-C6FA-464B-AE94-36D9AE9F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Double Hashing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To reduce secondary clustering,  use two hash functions:</a:t>
            </a:r>
          </a:p>
          <a:p>
            <a:pPr lvl="1">
              <a:lnSpc>
                <a:spcPct val="90000"/>
              </a:lnSpc>
            </a:pPr>
            <a:r>
              <a:rPr lang="en-GB" sz="2100" dirty="0"/>
              <a:t>h: computes the hash code</a:t>
            </a:r>
          </a:p>
          <a:p>
            <a:pPr lvl="1">
              <a:lnSpc>
                <a:spcPct val="90000"/>
              </a:lnSpc>
            </a:pPr>
            <a:r>
              <a:rPr lang="en-GB" sz="2100" dirty="0"/>
              <a:t>d: computes the increment for probing</a:t>
            </a:r>
          </a:p>
          <a:p>
            <a:pPr lvl="1">
              <a:lnSpc>
                <a:spcPct val="90000"/>
              </a:lnSpc>
            </a:pPr>
            <a:r>
              <a:rPr lang="en-GB" sz="2100" dirty="0"/>
              <a:t>probe sequence: h(key), h(key) + </a:t>
            </a:r>
            <a:r>
              <a:rPr lang="en-GB" sz="2100" dirty="0">
                <a:solidFill>
                  <a:srgbClr val="0070C0"/>
                </a:solidFill>
              </a:rPr>
              <a:t>1</a:t>
            </a:r>
            <a:r>
              <a:rPr lang="en-GB" sz="2100" dirty="0"/>
              <a:t> * d(key), h(key) + </a:t>
            </a:r>
            <a:r>
              <a:rPr lang="en-GB" sz="2100" dirty="0">
                <a:solidFill>
                  <a:srgbClr val="0070C0"/>
                </a:solidFill>
              </a:rPr>
              <a:t>2</a:t>
            </a:r>
            <a:r>
              <a:rPr lang="en-GB" sz="2100" dirty="0"/>
              <a:t> * d(key), </a:t>
            </a:r>
            <a:r>
              <a:rPr lang="en-GB" sz="2100" dirty="0">
                <a:solidFill>
                  <a:schemeClr val="tx2"/>
                </a:solidFill>
              </a:rPr>
              <a:t> h(key) + </a:t>
            </a:r>
            <a:r>
              <a:rPr lang="en-GB" sz="2100" dirty="0">
                <a:solidFill>
                  <a:srgbClr val="0070C0"/>
                </a:solidFill>
              </a:rPr>
              <a:t>3</a:t>
            </a:r>
            <a:r>
              <a:rPr lang="en-GB" sz="2100" dirty="0">
                <a:solidFill>
                  <a:schemeClr val="tx2"/>
                </a:solidFill>
              </a:rPr>
              <a:t> * d(key),  ….</a:t>
            </a:r>
          </a:p>
          <a:p>
            <a:pPr eaLnBrk="1" hangingPunct="1">
              <a:lnSpc>
                <a:spcPct val="90000"/>
              </a:lnSpc>
            </a:pPr>
            <a:endParaRPr lang="en-GB" sz="21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dirty="0"/>
              <a:t>d</a:t>
            </a:r>
            <a:r>
              <a:rPr lang="en-US" sz="2400" dirty="0"/>
              <a:t>(key) </a:t>
            </a:r>
            <a:r>
              <a:rPr lang="en-GB" sz="2400" dirty="0"/>
              <a:t>is called the secondary hash function</a:t>
            </a:r>
          </a:p>
          <a:p>
            <a:pPr eaLnBrk="1" hangingPunct="1">
              <a:lnSpc>
                <a:spcPct val="90000"/>
              </a:lnSpc>
            </a:pPr>
            <a:endParaRPr lang="en-GB" sz="21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Combines good features of linear and quadratic:</a:t>
            </a:r>
          </a:p>
          <a:p>
            <a:pPr lvl="1">
              <a:lnSpc>
                <a:spcPct val="90000"/>
              </a:lnSpc>
            </a:pPr>
            <a:r>
              <a:rPr lang="en-GB" sz="2100" dirty="0"/>
              <a:t>reduces clustering</a:t>
            </a:r>
          </a:p>
          <a:p>
            <a:pPr lvl="1">
              <a:lnSpc>
                <a:spcPct val="90000"/>
              </a:lnSpc>
            </a:pPr>
            <a:r>
              <a:rPr lang="en-GB" sz="2100" dirty="0"/>
              <a:t>will find an open position if there is one, provided the table size is a prime number</a:t>
            </a:r>
            <a:endParaRPr lang="en-US" sz="2100" dirty="0"/>
          </a:p>
          <a:p>
            <a:pPr marL="0" indent="0">
              <a:lnSpc>
                <a:spcPct val="90000"/>
              </a:lnSpc>
              <a:buNone/>
            </a:pPr>
            <a:endParaRPr lang="en-US" sz="22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Tahoma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82302-5709-4EF9-9D32-BF43A925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311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 of Double Hashing</a:t>
            </a:r>
          </a:p>
        </p:txBody>
      </p:sp>
      <p:sp>
        <p:nvSpPr>
          <p:cNvPr id="819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Insert 18, 41, 22, 44, 59, 32, 31, 73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N = 13 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h(k) = k mod 13 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d(k) = 7 - k mod 7 </a:t>
            </a:r>
          </a:p>
          <a:p>
            <a:pPr lvl="1" eaLnBrk="1" hangingPunct="1"/>
            <a:endParaRPr lang="en-US" sz="2000" b="1" i="1" dirty="0">
              <a:latin typeface="Times New Roman" charset="0"/>
            </a:endParaRPr>
          </a:p>
          <a:p>
            <a:pPr lvl="1" eaLnBrk="1" hangingPunct="1"/>
            <a:endParaRPr lang="en-US" sz="2000" b="1" i="1" dirty="0">
              <a:latin typeface="Times New Roman" charset="0"/>
            </a:endParaRPr>
          </a:p>
          <a:p>
            <a:pPr lvl="1" eaLnBrk="1" hangingPunct="1">
              <a:buNone/>
            </a:pPr>
            <a:endParaRPr lang="en-US" sz="2000" b="1" i="1" dirty="0">
              <a:latin typeface="Times New Roman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BDC1ED-9068-44E6-AD88-4573DB75AB39}"/>
              </a:ext>
            </a:extLst>
          </p:cNvPr>
          <p:cNvGrpSpPr/>
          <p:nvPr/>
        </p:nvGrpSpPr>
        <p:grpSpPr>
          <a:xfrm rot="5400000">
            <a:off x="6043144" y="3760299"/>
            <a:ext cx="3993357" cy="799966"/>
            <a:chOff x="5760243" y="5081587"/>
            <a:chExt cx="3993357" cy="656433"/>
          </a:xfrm>
        </p:grpSpPr>
        <p:sp>
          <p:nvSpPr>
            <p:cNvPr id="8225" name="Rectangle 30"/>
            <p:cNvSpPr>
              <a:spLocks noChangeArrowheads="1"/>
            </p:cNvSpPr>
            <p:nvPr/>
          </p:nvSpPr>
          <p:spPr bwMode="auto">
            <a:xfrm rot="16200000">
              <a:off x="5791200" y="5081587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31</a:t>
              </a:r>
            </a:p>
          </p:txBody>
        </p:sp>
        <p:sp>
          <p:nvSpPr>
            <p:cNvPr id="8226" name="Rectangle 31"/>
            <p:cNvSpPr>
              <a:spLocks noChangeArrowheads="1"/>
            </p:cNvSpPr>
            <p:nvPr/>
          </p:nvSpPr>
          <p:spPr bwMode="auto">
            <a:xfrm rot="16200000">
              <a:off x="6096000" y="5081587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 </a:t>
              </a:r>
            </a:p>
          </p:txBody>
        </p:sp>
        <p:sp>
          <p:nvSpPr>
            <p:cNvPr id="8227" name="Rectangle 32"/>
            <p:cNvSpPr>
              <a:spLocks noChangeArrowheads="1"/>
            </p:cNvSpPr>
            <p:nvPr/>
          </p:nvSpPr>
          <p:spPr bwMode="auto">
            <a:xfrm rot="16200000">
              <a:off x="6400800" y="5081587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41</a:t>
              </a:r>
            </a:p>
          </p:txBody>
        </p:sp>
        <p:sp>
          <p:nvSpPr>
            <p:cNvPr id="8228" name="Rectangle 33"/>
            <p:cNvSpPr>
              <a:spLocks noChangeArrowheads="1"/>
            </p:cNvSpPr>
            <p:nvPr/>
          </p:nvSpPr>
          <p:spPr bwMode="auto">
            <a:xfrm rot="16200000">
              <a:off x="6705600" y="5081587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 </a:t>
              </a:r>
            </a:p>
          </p:txBody>
        </p:sp>
        <p:sp>
          <p:nvSpPr>
            <p:cNvPr id="8229" name="Rectangle 34"/>
            <p:cNvSpPr>
              <a:spLocks noChangeArrowheads="1"/>
            </p:cNvSpPr>
            <p:nvPr/>
          </p:nvSpPr>
          <p:spPr bwMode="auto">
            <a:xfrm rot="16200000">
              <a:off x="7010400" y="5081587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 </a:t>
              </a:r>
            </a:p>
          </p:txBody>
        </p:sp>
        <p:sp>
          <p:nvSpPr>
            <p:cNvPr id="8230" name="Rectangle 35"/>
            <p:cNvSpPr>
              <a:spLocks noChangeArrowheads="1"/>
            </p:cNvSpPr>
            <p:nvPr/>
          </p:nvSpPr>
          <p:spPr bwMode="auto">
            <a:xfrm rot="16200000">
              <a:off x="7315200" y="5081587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18</a:t>
              </a:r>
            </a:p>
          </p:txBody>
        </p:sp>
        <p:sp>
          <p:nvSpPr>
            <p:cNvPr id="8231" name="Rectangle 36"/>
            <p:cNvSpPr>
              <a:spLocks noChangeArrowheads="1"/>
            </p:cNvSpPr>
            <p:nvPr/>
          </p:nvSpPr>
          <p:spPr bwMode="auto">
            <a:xfrm rot="16200000">
              <a:off x="7620000" y="5081587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32</a:t>
              </a:r>
            </a:p>
          </p:txBody>
        </p:sp>
        <p:sp>
          <p:nvSpPr>
            <p:cNvPr id="8232" name="Rectangle 37"/>
            <p:cNvSpPr>
              <a:spLocks noChangeArrowheads="1"/>
            </p:cNvSpPr>
            <p:nvPr/>
          </p:nvSpPr>
          <p:spPr bwMode="auto">
            <a:xfrm rot="16200000">
              <a:off x="7924800" y="5081587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59</a:t>
              </a:r>
            </a:p>
          </p:txBody>
        </p:sp>
        <p:sp>
          <p:nvSpPr>
            <p:cNvPr id="8233" name="Rectangle 38"/>
            <p:cNvSpPr>
              <a:spLocks noChangeArrowheads="1"/>
            </p:cNvSpPr>
            <p:nvPr/>
          </p:nvSpPr>
          <p:spPr bwMode="auto">
            <a:xfrm rot="16200000">
              <a:off x="8229600" y="5081587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73</a:t>
              </a:r>
            </a:p>
          </p:txBody>
        </p:sp>
        <p:sp>
          <p:nvSpPr>
            <p:cNvPr id="8234" name="Rectangle 39"/>
            <p:cNvSpPr>
              <a:spLocks noChangeArrowheads="1"/>
            </p:cNvSpPr>
            <p:nvPr/>
          </p:nvSpPr>
          <p:spPr bwMode="auto">
            <a:xfrm rot="16200000">
              <a:off x="8534400" y="5081587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22</a:t>
              </a:r>
            </a:p>
          </p:txBody>
        </p:sp>
        <p:sp>
          <p:nvSpPr>
            <p:cNvPr id="8235" name="Rectangle 40"/>
            <p:cNvSpPr>
              <a:spLocks noChangeArrowheads="1"/>
            </p:cNvSpPr>
            <p:nvPr/>
          </p:nvSpPr>
          <p:spPr bwMode="auto">
            <a:xfrm rot="16200000">
              <a:off x="8839200" y="5081587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44</a:t>
              </a:r>
            </a:p>
          </p:txBody>
        </p:sp>
        <p:sp>
          <p:nvSpPr>
            <p:cNvPr id="8236" name="Rectangle 41"/>
            <p:cNvSpPr>
              <a:spLocks noChangeArrowheads="1"/>
            </p:cNvSpPr>
            <p:nvPr/>
          </p:nvSpPr>
          <p:spPr bwMode="auto">
            <a:xfrm rot="16200000">
              <a:off x="9144000" y="5081587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Rectangle 42"/>
            <p:cNvSpPr>
              <a:spLocks noChangeArrowheads="1"/>
            </p:cNvSpPr>
            <p:nvPr/>
          </p:nvSpPr>
          <p:spPr bwMode="auto">
            <a:xfrm rot="16200000">
              <a:off x="9448800" y="5081587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 </a:t>
              </a:r>
            </a:p>
          </p:txBody>
        </p:sp>
        <p:sp>
          <p:nvSpPr>
            <p:cNvPr id="8238" name="Text Box 43"/>
            <p:cNvSpPr txBox="1">
              <a:spLocks noChangeArrowheads="1"/>
            </p:cNvSpPr>
            <p:nvPr/>
          </p:nvSpPr>
          <p:spPr bwMode="auto">
            <a:xfrm rot="16200000">
              <a:off x="5794375" y="534828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0</a:t>
              </a:r>
            </a:p>
          </p:txBody>
        </p:sp>
        <p:sp>
          <p:nvSpPr>
            <p:cNvPr id="8239" name="Text Box 44"/>
            <p:cNvSpPr txBox="1">
              <a:spLocks noChangeArrowheads="1"/>
            </p:cNvSpPr>
            <p:nvPr/>
          </p:nvSpPr>
          <p:spPr bwMode="auto">
            <a:xfrm rot="16200000">
              <a:off x="6096000" y="534828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8240" name="Text Box 45"/>
            <p:cNvSpPr txBox="1">
              <a:spLocks noChangeArrowheads="1"/>
            </p:cNvSpPr>
            <p:nvPr/>
          </p:nvSpPr>
          <p:spPr bwMode="auto">
            <a:xfrm rot="16200000">
              <a:off x="6397625" y="534828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8241" name="Text Box 46"/>
            <p:cNvSpPr txBox="1">
              <a:spLocks noChangeArrowheads="1"/>
            </p:cNvSpPr>
            <p:nvPr/>
          </p:nvSpPr>
          <p:spPr bwMode="auto">
            <a:xfrm rot="16200000">
              <a:off x="6699250" y="534828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8242" name="Text Box 47"/>
            <p:cNvSpPr txBox="1">
              <a:spLocks noChangeArrowheads="1"/>
            </p:cNvSpPr>
            <p:nvPr/>
          </p:nvSpPr>
          <p:spPr bwMode="auto">
            <a:xfrm rot="16200000">
              <a:off x="7000875" y="534828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8243" name="Text Box 48"/>
            <p:cNvSpPr txBox="1">
              <a:spLocks noChangeArrowheads="1"/>
            </p:cNvSpPr>
            <p:nvPr/>
          </p:nvSpPr>
          <p:spPr bwMode="auto">
            <a:xfrm rot="16200000">
              <a:off x="7302500" y="534828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5</a:t>
              </a:r>
            </a:p>
          </p:txBody>
        </p:sp>
        <p:sp>
          <p:nvSpPr>
            <p:cNvPr id="8244" name="Text Box 49"/>
            <p:cNvSpPr txBox="1">
              <a:spLocks noChangeArrowheads="1"/>
            </p:cNvSpPr>
            <p:nvPr/>
          </p:nvSpPr>
          <p:spPr bwMode="auto">
            <a:xfrm rot="16200000">
              <a:off x="7604125" y="534828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6</a:t>
              </a:r>
            </a:p>
          </p:txBody>
        </p:sp>
        <p:sp>
          <p:nvSpPr>
            <p:cNvPr id="8245" name="Text Box 50"/>
            <p:cNvSpPr txBox="1">
              <a:spLocks noChangeArrowheads="1"/>
            </p:cNvSpPr>
            <p:nvPr/>
          </p:nvSpPr>
          <p:spPr bwMode="auto">
            <a:xfrm rot="16200000">
              <a:off x="7905750" y="534828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8246" name="Text Box 51"/>
            <p:cNvSpPr txBox="1">
              <a:spLocks noChangeArrowheads="1"/>
            </p:cNvSpPr>
            <p:nvPr/>
          </p:nvSpPr>
          <p:spPr bwMode="auto">
            <a:xfrm rot="16200000">
              <a:off x="8207375" y="534828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8247" name="Text Box 52"/>
            <p:cNvSpPr txBox="1">
              <a:spLocks noChangeArrowheads="1"/>
            </p:cNvSpPr>
            <p:nvPr/>
          </p:nvSpPr>
          <p:spPr bwMode="auto">
            <a:xfrm rot="16200000">
              <a:off x="8509000" y="534828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8248" name="Text Box 53"/>
            <p:cNvSpPr txBox="1">
              <a:spLocks noChangeArrowheads="1"/>
            </p:cNvSpPr>
            <p:nvPr/>
          </p:nvSpPr>
          <p:spPr bwMode="auto">
            <a:xfrm rot="16200000">
              <a:off x="8753475" y="5348288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10</a:t>
              </a:r>
            </a:p>
          </p:txBody>
        </p:sp>
        <p:sp>
          <p:nvSpPr>
            <p:cNvPr id="8249" name="Text Box 54"/>
            <p:cNvSpPr txBox="1">
              <a:spLocks noChangeArrowheads="1"/>
            </p:cNvSpPr>
            <p:nvPr/>
          </p:nvSpPr>
          <p:spPr bwMode="auto">
            <a:xfrm rot="16200000">
              <a:off x="9055100" y="5348288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11</a:t>
              </a:r>
            </a:p>
          </p:txBody>
        </p:sp>
        <p:sp>
          <p:nvSpPr>
            <p:cNvPr id="8250" name="Text Box 55"/>
            <p:cNvSpPr txBox="1">
              <a:spLocks noChangeArrowheads="1"/>
            </p:cNvSpPr>
            <p:nvPr/>
          </p:nvSpPr>
          <p:spPr bwMode="auto">
            <a:xfrm rot="16200000">
              <a:off x="9356725" y="5348288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12</a:t>
              </a:r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22499F-0F79-4CAD-90E8-B723B48C7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38178"/>
              </p:ext>
            </p:extLst>
          </p:nvPr>
        </p:nvGraphicFramePr>
        <p:xfrm>
          <a:off x="2033038" y="2779079"/>
          <a:ext cx="4442372" cy="335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93">
                  <a:extLst>
                    <a:ext uri="{9D8B030D-6E8A-4147-A177-3AD203B41FA5}">
                      <a16:colId xmlns:a16="http://schemas.microsoft.com/office/drawing/2014/main" val="510320328"/>
                    </a:ext>
                  </a:extLst>
                </a:gridCol>
                <a:gridCol w="1110593">
                  <a:extLst>
                    <a:ext uri="{9D8B030D-6E8A-4147-A177-3AD203B41FA5}">
                      <a16:colId xmlns:a16="http://schemas.microsoft.com/office/drawing/2014/main" val="4219845108"/>
                    </a:ext>
                  </a:extLst>
                </a:gridCol>
                <a:gridCol w="1110593">
                  <a:extLst>
                    <a:ext uri="{9D8B030D-6E8A-4147-A177-3AD203B41FA5}">
                      <a16:colId xmlns:a16="http://schemas.microsoft.com/office/drawing/2014/main" val="3197088525"/>
                    </a:ext>
                  </a:extLst>
                </a:gridCol>
                <a:gridCol w="1110593">
                  <a:extLst>
                    <a:ext uri="{9D8B030D-6E8A-4147-A177-3AD203B41FA5}">
                      <a16:colId xmlns:a16="http://schemas.microsoft.com/office/drawing/2014/main" val="2418527140"/>
                    </a:ext>
                  </a:extLst>
                </a:gridCol>
              </a:tblGrid>
              <a:tr h="373168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60051"/>
                  </a:ext>
                </a:extLst>
              </a:tr>
              <a:tr h="373168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19558"/>
                  </a:ext>
                </a:extLst>
              </a:tr>
              <a:tr h="373168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00032"/>
                  </a:ext>
                </a:extLst>
              </a:tr>
              <a:tr h="373168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79413"/>
                  </a:ext>
                </a:extLst>
              </a:tr>
              <a:tr h="373168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5"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56458"/>
                  </a:ext>
                </a:extLst>
              </a:tr>
              <a:tr h="373168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99719"/>
                  </a:ext>
                </a:extLst>
              </a:tr>
              <a:tr h="373168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45081"/>
                  </a:ext>
                </a:extLst>
              </a:tr>
              <a:tr h="373168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5    9    0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37776"/>
                  </a:ext>
                </a:extLst>
              </a:tr>
              <a:tr h="373168"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49191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DAA55-44D6-4428-9883-D583B540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15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Delete Elements Under Open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Example: Insert keys 18, 41, 22, 44, 59, 32, 31, 73</a:t>
            </a:r>
          </a:p>
          <a:p>
            <a:pPr lvl="1" eaLnBrk="1" hangingPunct="1"/>
            <a:r>
              <a:rPr lang="en-US" dirty="0">
                <a:latin typeface="Tahoma" charset="0"/>
              </a:rPr>
              <a:t>linear probing: </a:t>
            </a:r>
            <a:r>
              <a:rPr lang="en-US" b="1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x </a:t>
            </a:r>
            <a:r>
              <a:rPr lang="en-US" dirty="0">
                <a:latin typeface="Times New Roman" charset="0"/>
              </a:rPr>
              <a:t>mod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0CA3E8-9876-4934-99AD-782452E5038F}"/>
              </a:ext>
            </a:extLst>
          </p:cNvPr>
          <p:cNvGrpSpPr/>
          <p:nvPr/>
        </p:nvGrpSpPr>
        <p:grpSpPr>
          <a:xfrm rot="5400000">
            <a:off x="2184778" y="3824919"/>
            <a:ext cx="3993357" cy="823126"/>
            <a:chOff x="6369843" y="5486400"/>
            <a:chExt cx="3993357" cy="65643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5E2AAC-409A-4E13-857B-CC2009C2752F}"/>
                </a:ext>
              </a:extLst>
            </p:cNvPr>
            <p:cNvGrpSpPr/>
            <p:nvPr/>
          </p:nvGrpSpPr>
          <p:grpSpPr>
            <a:xfrm>
              <a:off x="6369843" y="5486400"/>
              <a:ext cx="3993357" cy="599283"/>
              <a:chOff x="6369843" y="5486400"/>
              <a:chExt cx="3993357" cy="599283"/>
            </a:xfrm>
          </p:grpSpPr>
          <p:sp>
            <p:nvSpPr>
              <p:cNvPr id="17441" name="Rectangle 31"/>
              <p:cNvSpPr>
                <a:spLocks noChangeArrowheads="1"/>
              </p:cNvSpPr>
              <p:nvPr/>
            </p:nvSpPr>
            <p:spPr bwMode="auto">
              <a:xfrm rot="16200000">
                <a:off x="64008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17442" name="Rectangle 32"/>
              <p:cNvSpPr>
                <a:spLocks noChangeArrowheads="1"/>
              </p:cNvSpPr>
              <p:nvPr/>
            </p:nvSpPr>
            <p:spPr bwMode="auto">
              <a:xfrm rot="16200000">
                <a:off x="67056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17443" name="Rectangle 33"/>
              <p:cNvSpPr>
                <a:spLocks noChangeArrowheads="1"/>
              </p:cNvSpPr>
              <p:nvPr/>
            </p:nvSpPr>
            <p:spPr bwMode="auto">
              <a:xfrm rot="16200000">
                <a:off x="70104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41</a:t>
                </a:r>
              </a:p>
            </p:txBody>
          </p:sp>
          <p:sp>
            <p:nvSpPr>
              <p:cNvPr id="17444" name="Rectangle 34"/>
              <p:cNvSpPr>
                <a:spLocks noChangeArrowheads="1"/>
              </p:cNvSpPr>
              <p:nvPr/>
            </p:nvSpPr>
            <p:spPr bwMode="auto">
              <a:xfrm rot="16200000">
                <a:off x="73152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17445" name="Rectangle 35"/>
              <p:cNvSpPr>
                <a:spLocks noChangeArrowheads="1"/>
              </p:cNvSpPr>
              <p:nvPr/>
            </p:nvSpPr>
            <p:spPr bwMode="auto">
              <a:xfrm rot="16200000">
                <a:off x="76200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17446" name="Rectangle 36"/>
              <p:cNvSpPr>
                <a:spLocks noChangeArrowheads="1"/>
              </p:cNvSpPr>
              <p:nvPr/>
            </p:nvSpPr>
            <p:spPr bwMode="auto">
              <a:xfrm rot="16200000">
                <a:off x="79248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18</a:t>
                </a:r>
              </a:p>
            </p:txBody>
          </p:sp>
          <p:sp>
            <p:nvSpPr>
              <p:cNvPr id="17447" name="Rectangle 37"/>
              <p:cNvSpPr>
                <a:spLocks noChangeArrowheads="1"/>
              </p:cNvSpPr>
              <p:nvPr/>
            </p:nvSpPr>
            <p:spPr bwMode="auto">
              <a:xfrm rot="16200000">
                <a:off x="82296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44</a:t>
                </a:r>
              </a:p>
            </p:txBody>
          </p:sp>
          <p:sp>
            <p:nvSpPr>
              <p:cNvPr id="17448" name="Rectangle 38"/>
              <p:cNvSpPr>
                <a:spLocks noChangeArrowheads="1"/>
              </p:cNvSpPr>
              <p:nvPr/>
            </p:nvSpPr>
            <p:spPr bwMode="auto">
              <a:xfrm rot="16200000">
                <a:off x="85344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59</a:t>
                </a:r>
              </a:p>
            </p:txBody>
          </p:sp>
          <p:sp>
            <p:nvSpPr>
              <p:cNvPr id="17449" name="Rectangle 39"/>
              <p:cNvSpPr>
                <a:spLocks noChangeArrowheads="1"/>
              </p:cNvSpPr>
              <p:nvPr/>
            </p:nvSpPr>
            <p:spPr bwMode="auto">
              <a:xfrm rot="16200000">
                <a:off x="88392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32</a:t>
                </a:r>
              </a:p>
            </p:txBody>
          </p:sp>
          <p:sp>
            <p:nvSpPr>
              <p:cNvPr id="17450" name="Rectangle 40"/>
              <p:cNvSpPr>
                <a:spLocks noChangeArrowheads="1"/>
              </p:cNvSpPr>
              <p:nvPr/>
            </p:nvSpPr>
            <p:spPr bwMode="auto">
              <a:xfrm rot="16200000">
                <a:off x="91440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22</a:t>
                </a:r>
              </a:p>
            </p:txBody>
          </p:sp>
          <p:sp>
            <p:nvSpPr>
              <p:cNvPr id="17451" name="Rectangle 41"/>
              <p:cNvSpPr>
                <a:spLocks noChangeArrowheads="1"/>
              </p:cNvSpPr>
              <p:nvPr/>
            </p:nvSpPr>
            <p:spPr bwMode="auto">
              <a:xfrm rot="16200000">
                <a:off x="94488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31</a:t>
                </a:r>
              </a:p>
            </p:txBody>
          </p:sp>
          <p:sp>
            <p:nvSpPr>
              <p:cNvPr id="17452" name="Rectangle 42"/>
              <p:cNvSpPr>
                <a:spLocks noChangeArrowheads="1"/>
              </p:cNvSpPr>
              <p:nvPr/>
            </p:nvSpPr>
            <p:spPr bwMode="auto">
              <a:xfrm rot="16200000">
                <a:off x="97536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73</a:t>
                </a:r>
              </a:p>
            </p:txBody>
          </p:sp>
          <p:sp>
            <p:nvSpPr>
              <p:cNvPr id="17453" name="Rectangle 43"/>
              <p:cNvSpPr>
                <a:spLocks noChangeArrowheads="1"/>
              </p:cNvSpPr>
              <p:nvPr/>
            </p:nvSpPr>
            <p:spPr bwMode="auto">
              <a:xfrm rot="16200000">
                <a:off x="100584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17454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6403975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7455" name="Text Box 45"/>
              <p:cNvSpPr txBox="1">
                <a:spLocks noChangeArrowheads="1"/>
              </p:cNvSpPr>
              <p:nvPr/>
            </p:nvSpPr>
            <p:spPr bwMode="auto">
              <a:xfrm rot="16200000">
                <a:off x="6705600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17456" name="Text Box 46"/>
              <p:cNvSpPr txBox="1">
                <a:spLocks noChangeArrowheads="1"/>
              </p:cNvSpPr>
              <p:nvPr/>
            </p:nvSpPr>
            <p:spPr bwMode="auto">
              <a:xfrm rot="16200000">
                <a:off x="7007225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7457" name="Text Box 47"/>
              <p:cNvSpPr txBox="1">
                <a:spLocks noChangeArrowheads="1"/>
              </p:cNvSpPr>
              <p:nvPr/>
            </p:nvSpPr>
            <p:spPr bwMode="auto">
              <a:xfrm rot="16200000">
                <a:off x="7308850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17458" name="Text Box 48"/>
              <p:cNvSpPr txBox="1">
                <a:spLocks noChangeArrowheads="1"/>
              </p:cNvSpPr>
              <p:nvPr/>
            </p:nvSpPr>
            <p:spPr bwMode="auto">
              <a:xfrm rot="16200000">
                <a:off x="7610475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17459" name="Text Box 49"/>
              <p:cNvSpPr txBox="1">
                <a:spLocks noChangeArrowheads="1"/>
              </p:cNvSpPr>
              <p:nvPr/>
            </p:nvSpPr>
            <p:spPr bwMode="auto">
              <a:xfrm rot="16200000">
                <a:off x="7912100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5</a:t>
                </a:r>
              </a:p>
            </p:txBody>
          </p:sp>
          <p:sp>
            <p:nvSpPr>
              <p:cNvPr id="17460" name="Text Box 50"/>
              <p:cNvSpPr txBox="1">
                <a:spLocks noChangeArrowheads="1"/>
              </p:cNvSpPr>
              <p:nvPr/>
            </p:nvSpPr>
            <p:spPr bwMode="auto">
              <a:xfrm rot="16200000">
                <a:off x="8213725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6</a:t>
                </a:r>
              </a:p>
            </p:txBody>
          </p:sp>
          <p:sp>
            <p:nvSpPr>
              <p:cNvPr id="17461" name="Text Box 51"/>
              <p:cNvSpPr txBox="1">
                <a:spLocks noChangeArrowheads="1"/>
              </p:cNvSpPr>
              <p:nvPr/>
            </p:nvSpPr>
            <p:spPr bwMode="auto">
              <a:xfrm rot="16200000">
                <a:off x="8515350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7</a:t>
                </a:r>
              </a:p>
            </p:txBody>
          </p:sp>
          <p:sp>
            <p:nvSpPr>
              <p:cNvPr id="17462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8816975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8</a:t>
                </a:r>
              </a:p>
            </p:txBody>
          </p:sp>
          <p:sp>
            <p:nvSpPr>
              <p:cNvPr id="17463" name="Text Box 53"/>
              <p:cNvSpPr txBox="1">
                <a:spLocks noChangeArrowheads="1"/>
              </p:cNvSpPr>
              <p:nvPr/>
            </p:nvSpPr>
            <p:spPr bwMode="auto">
              <a:xfrm rot="16200000">
                <a:off x="9118600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9</a:t>
                </a:r>
              </a:p>
            </p:txBody>
          </p:sp>
        </p:grpSp>
        <p:sp>
          <p:nvSpPr>
            <p:cNvPr id="17464" name="Text Box 54"/>
            <p:cNvSpPr txBox="1">
              <a:spLocks noChangeArrowheads="1"/>
            </p:cNvSpPr>
            <p:nvPr/>
          </p:nvSpPr>
          <p:spPr bwMode="auto">
            <a:xfrm rot="16200000">
              <a:off x="9363075" y="5753101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10</a:t>
              </a:r>
            </a:p>
          </p:txBody>
        </p:sp>
        <p:sp>
          <p:nvSpPr>
            <p:cNvPr id="17465" name="Text Box 55"/>
            <p:cNvSpPr txBox="1">
              <a:spLocks noChangeArrowheads="1"/>
            </p:cNvSpPr>
            <p:nvPr/>
          </p:nvSpPr>
          <p:spPr bwMode="auto">
            <a:xfrm rot="16200000">
              <a:off x="9664700" y="5753101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11</a:t>
              </a:r>
            </a:p>
          </p:txBody>
        </p:sp>
        <p:sp>
          <p:nvSpPr>
            <p:cNvPr id="17466" name="Text Box 56"/>
            <p:cNvSpPr txBox="1">
              <a:spLocks noChangeArrowheads="1"/>
            </p:cNvSpPr>
            <p:nvPr/>
          </p:nvSpPr>
          <p:spPr bwMode="auto">
            <a:xfrm rot="16200000">
              <a:off x="9966325" y="5753101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12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99433"/>
              </p:ext>
            </p:extLst>
          </p:nvPr>
        </p:nvGraphicFramePr>
        <p:xfrm>
          <a:off x="997073" y="2301297"/>
          <a:ext cx="2461391" cy="343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New</a:t>
                      </a:r>
                    </a:p>
                    <a:p>
                      <a:pPr algn="ct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CDFDCEF-F879-4F2A-A92C-25B5DB426074}"/>
              </a:ext>
            </a:extLst>
          </p:cNvPr>
          <p:cNvSpPr/>
          <p:nvPr/>
        </p:nvSpPr>
        <p:spPr>
          <a:xfrm>
            <a:off x="4962281" y="3864113"/>
            <a:ext cx="150298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F5D91-37F5-4F3F-B33A-782EFA8590F9}"/>
              </a:ext>
            </a:extLst>
          </p:cNvPr>
          <p:cNvSpPr txBox="1"/>
          <p:nvPr/>
        </p:nvSpPr>
        <p:spPr>
          <a:xfrm>
            <a:off x="4962281" y="3443685"/>
            <a:ext cx="150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18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3FF8A3-999B-4F7C-AD96-A25920CAA7A7}"/>
              </a:ext>
            </a:extLst>
          </p:cNvPr>
          <p:cNvGrpSpPr/>
          <p:nvPr/>
        </p:nvGrpSpPr>
        <p:grpSpPr>
          <a:xfrm rot="5400000">
            <a:off x="4820509" y="3817776"/>
            <a:ext cx="3993357" cy="823126"/>
            <a:chOff x="6369843" y="5486400"/>
            <a:chExt cx="3993357" cy="6564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49632C1-4F24-4EBF-A92C-C91DF7D4A47C}"/>
                </a:ext>
              </a:extLst>
            </p:cNvPr>
            <p:cNvGrpSpPr/>
            <p:nvPr/>
          </p:nvGrpSpPr>
          <p:grpSpPr>
            <a:xfrm>
              <a:off x="6369843" y="5486400"/>
              <a:ext cx="3993357" cy="599283"/>
              <a:chOff x="6369843" y="5486400"/>
              <a:chExt cx="3993357" cy="599283"/>
            </a:xfrm>
          </p:grpSpPr>
          <p:sp>
            <p:nvSpPr>
              <p:cNvPr id="73" name="Rectangle 31">
                <a:extLst>
                  <a:ext uri="{FF2B5EF4-FFF2-40B4-BE49-F238E27FC236}">
                    <a16:creationId xmlns:a16="http://schemas.microsoft.com/office/drawing/2014/main" id="{D0BDD39C-20FB-4BD6-80BB-3F64C7F68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4008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74" name="Rectangle 32">
                <a:extLst>
                  <a:ext uri="{FF2B5EF4-FFF2-40B4-BE49-F238E27FC236}">
                    <a16:creationId xmlns:a16="http://schemas.microsoft.com/office/drawing/2014/main" id="{96BF763F-C487-44B5-A59B-000AA678D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056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75" name="Rectangle 33">
                <a:extLst>
                  <a:ext uri="{FF2B5EF4-FFF2-40B4-BE49-F238E27FC236}">
                    <a16:creationId xmlns:a16="http://schemas.microsoft.com/office/drawing/2014/main" id="{5FE6D808-3155-40E6-A514-8AD2B503C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0104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41</a:t>
                </a:r>
              </a:p>
            </p:txBody>
          </p:sp>
          <p:sp>
            <p:nvSpPr>
              <p:cNvPr id="76" name="Rectangle 34">
                <a:extLst>
                  <a:ext uri="{FF2B5EF4-FFF2-40B4-BE49-F238E27FC236}">
                    <a16:creationId xmlns:a16="http://schemas.microsoft.com/office/drawing/2014/main" id="{D38C2D2E-0BAF-409D-AAC3-B8BF1FF54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3152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77" name="Rectangle 35">
                <a:extLst>
                  <a:ext uri="{FF2B5EF4-FFF2-40B4-BE49-F238E27FC236}">
                    <a16:creationId xmlns:a16="http://schemas.microsoft.com/office/drawing/2014/main" id="{14056AB1-891F-4251-A221-A64567223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6200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78" name="Rectangle 36">
                <a:extLst>
                  <a:ext uri="{FF2B5EF4-FFF2-40B4-BE49-F238E27FC236}">
                    <a16:creationId xmlns:a16="http://schemas.microsoft.com/office/drawing/2014/main" id="{5EBB1BFB-BF4D-4D83-B0EC-35E1161D3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9248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9" name="Rectangle 37">
                <a:extLst>
                  <a:ext uri="{FF2B5EF4-FFF2-40B4-BE49-F238E27FC236}">
                    <a16:creationId xmlns:a16="http://schemas.microsoft.com/office/drawing/2014/main" id="{74A1F01F-7E51-48A6-A961-6ACCEFA0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2296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44</a:t>
                </a:r>
              </a:p>
            </p:txBody>
          </p:sp>
          <p:sp>
            <p:nvSpPr>
              <p:cNvPr id="80" name="Rectangle 38">
                <a:extLst>
                  <a:ext uri="{FF2B5EF4-FFF2-40B4-BE49-F238E27FC236}">
                    <a16:creationId xmlns:a16="http://schemas.microsoft.com/office/drawing/2014/main" id="{A09E9E57-7D7F-4BD0-9819-9C77AB1A1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5344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59</a:t>
                </a:r>
              </a:p>
            </p:txBody>
          </p:sp>
          <p:sp>
            <p:nvSpPr>
              <p:cNvPr id="81" name="Rectangle 39">
                <a:extLst>
                  <a:ext uri="{FF2B5EF4-FFF2-40B4-BE49-F238E27FC236}">
                    <a16:creationId xmlns:a16="http://schemas.microsoft.com/office/drawing/2014/main" id="{8A5452A4-C60B-4837-9317-56CADAD1C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8392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32</a:t>
                </a:r>
              </a:p>
            </p:txBody>
          </p:sp>
          <p:sp>
            <p:nvSpPr>
              <p:cNvPr id="82" name="Rectangle 40">
                <a:extLst>
                  <a:ext uri="{FF2B5EF4-FFF2-40B4-BE49-F238E27FC236}">
                    <a16:creationId xmlns:a16="http://schemas.microsoft.com/office/drawing/2014/main" id="{30FDD4A6-B986-45E5-9701-8265BA24F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91440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22</a:t>
                </a:r>
              </a:p>
            </p:txBody>
          </p:sp>
          <p:sp>
            <p:nvSpPr>
              <p:cNvPr id="83" name="Rectangle 41">
                <a:extLst>
                  <a:ext uri="{FF2B5EF4-FFF2-40B4-BE49-F238E27FC236}">
                    <a16:creationId xmlns:a16="http://schemas.microsoft.com/office/drawing/2014/main" id="{F54F5C88-CA0A-473D-B6AE-12311894A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94488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31</a:t>
                </a:r>
              </a:p>
            </p:txBody>
          </p:sp>
          <p:sp>
            <p:nvSpPr>
              <p:cNvPr id="84" name="Rectangle 42">
                <a:extLst>
                  <a:ext uri="{FF2B5EF4-FFF2-40B4-BE49-F238E27FC236}">
                    <a16:creationId xmlns:a16="http://schemas.microsoft.com/office/drawing/2014/main" id="{63F3770E-F238-41ED-A11A-209FB034C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97536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73</a:t>
                </a:r>
              </a:p>
            </p:txBody>
          </p:sp>
          <p:sp>
            <p:nvSpPr>
              <p:cNvPr id="85" name="Rectangle 43">
                <a:extLst>
                  <a:ext uri="{FF2B5EF4-FFF2-40B4-BE49-F238E27FC236}">
                    <a16:creationId xmlns:a16="http://schemas.microsoft.com/office/drawing/2014/main" id="{CB874AE7-A524-4C5C-93D4-195BD2B7C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058400" y="54864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6" name="Text Box 44">
                <a:extLst>
                  <a:ext uri="{FF2B5EF4-FFF2-40B4-BE49-F238E27FC236}">
                    <a16:creationId xmlns:a16="http://schemas.microsoft.com/office/drawing/2014/main" id="{7039F6A8-3D9F-4007-9694-D3FE8A800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6403975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87" name="Text Box 45">
                <a:extLst>
                  <a:ext uri="{FF2B5EF4-FFF2-40B4-BE49-F238E27FC236}">
                    <a16:creationId xmlns:a16="http://schemas.microsoft.com/office/drawing/2014/main" id="{6E7C337B-3441-41B6-8857-E90A7989E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6705600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88" name="Text Box 46">
                <a:extLst>
                  <a:ext uri="{FF2B5EF4-FFF2-40B4-BE49-F238E27FC236}">
                    <a16:creationId xmlns:a16="http://schemas.microsoft.com/office/drawing/2014/main" id="{ECFF71C8-0F5B-4959-95F5-7C07D7EDA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7007225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89" name="Text Box 47">
                <a:extLst>
                  <a:ext uri="{FF2B5EF4-FFF2-40B4-BE49-F238E27FC236}">
                    <a16:creationId xmlns:a16="http://schemas.microsoft.com/office/drawing/2014/main" id="{23BD560C-8748-49D6-B844-94AD7B9A7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7308850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90" name="Text Box 48">
                <a:extLst>
                  <a:ext uri="{FF2B5EF4-FFF2-40B4-BE49-F238E27FC236}">
                    <a16:creationId xmlns:a16="http://schemas.microsoft.com/office/drawing/2014/main" id="{6D12ECBB-76E2-417C-B3C6-6878B068EF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7610475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91" name="Text Box 49">
                <a:extLst>
                  <a:ext uri="{FF2B5EF4-FFF2-40B4-BE49-F238E27FC236}">
                    <a16:creationId xmlns:a16="http://schemas.microsoft.com/office/drawing/2014/main" id="{A4858D72-A05C-4F9E-B1CB-F581799D80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7912100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5</a:t>
                </a:r>
              </a:p>
            </p:txBody>
          </p:sp>
          <p:sp>
            <p:nvSpPr>
              <p:cNvPr id="92" name="Text Box 50">
                <a:extLst>
                  <a:ext uri="{FF2B5EF4-FFF2-40B4-BE49-F238E27FC236}">
                    <a16:creationId xmlns:a16="http://schemas.microsoft.com/office/drawing/2014/main" id="{E75FD547-C3E1-4AA7-9AA0-1704841C9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213725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6</a:t>
                </a:r>
              </a:p>
            </p:txBody>
          </p:sp>
          <p:sp>
            <p:nvSpPr>
              <p:cNvPr id="93" name="Text Box 51">
                <a:extLst>
                  <a:ext uri="{FF2B5EF4-FFF2-40B4-BE49-F238E27FC236}">
                    <a16:creationId xmlns:a16="http://schemas.microsoft.com/office/drawing/2014/main" id="{EB3F49B5-7EFE-46FD-8F0C-DAC7D091BF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515350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7</a:t>
                </a:r>
              </a:p>
            </p:txBody>
          </p:sp>
          <p:sp>
            <p:nvSpPr>
              <p:cNvPr id="94" name="Text Box 52">
                <a:extLst>
                  <a:ext uri="{FF2B5EF4-FFF2-40B4-BE49-F238E27FC236}">
                    <a16:creationId xmlns:a16="http://schemas.microsoft.com/office/drawing/2014/main" id="{6DC73103-F4A1-4040-8BB7-5376592F8C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816975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8</a:t>
                </a:r>
              </a:p>
            </p:txBody>
          </p:sp>
          <p:sp>
            <p:nvSpPr>
              <p:cNvPr id="95" name="Text Box 53">
                <a:extLst>
                  <a:ext uri="{FF2B5EF4-FFF2-40B4-BE49-F238E27FC236}">
                    <a16:creationId xmlns:a16="http://schemas.microsoft.com/office/drawing/2014/main" id="{E2CAE682-5E4B-4C63-932B-F0A2133C0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9118600" y="575310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9</a:t>
                </a:r>
              </a:p>
            </p:txBody>
          </p:sp>
        </p:grpSp>
        <p:sp>
          <p:nvSpPr>
            <p:cNvPr id="70" name="Text Box 54">
              <a:extLst>
                <a:ext uri="{FF2B5EF4-FFF2-40B4-BE49-F238E27FC236}">
                  <a16:creationId xmlns:a16="http://schemas.microsoft.com/office/drawing/2014/main" id="{296909FF-DA3F-4230-B173-7E910382B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363075" y="5753101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10</a:t>
              </a:r>
            </a:p>
          </p:txBody>
        </p:sp>
        <p:sp>
          <p:nvSpPr>
            <p:cNvPr id="71" name="Text Box 55">
              <a:extLst>
                <a:ext uri="{FF2B5EF4-FFF2-40B4-BE49-F238E27FC236}">
                  <a16:creationId xmlns:a16="http://schemas.microsoft.com/office/drawing/2014/main" id="{54F7437D-38D1-4783-BBE4-61991D57D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664700" y="5753101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11</a:t>
              </a:r>
            </a:p>
          </p:txBody>
        </p:sp>
        <p:sp>
          <p:nvSpPr>
            <p:cNvPr id="72" name="Text Box 56">
              <a:extLst>
                <a:ext uri="{FF2B5EF4-FFF2-40B4-BE49-F238E27FC236}">
                  <a16:creationId xmlns:a16="http://schemas.microsoft.com/office/drawing/2014/main" id="{F3A47157-1EBB-425C-B9CF-78E5CEEA0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66325" y="5753101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12</a:t>
              </a: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A11696-67EF-4007-9636-FC160301BF25}"/>
              </a:ext>
            </a:extLst>
          </p:cNvPr>
          <p:cNvSpPr/>
          <p:nvPr/>
        </p:nvSpPr>
        <p:spPr>
          <a:xfrm>
            <a:off x="7605976" y="3890011"/>
            <a:ext cx="150298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9DD50-C9CA-49A9-8A05-AB982824149C}"/>
              </a:ext>
            </a:extLst>
          </p:cNvPr>
          <p:cNvSpPr txBox="1"/>
          <p:nvPr/>
        </p:nvSpPr>
        <p:spPr>
          <a:xfrm>
            <a:off x="7605976" y="3511392"/>
            <a:ext cx="150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44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E9521-8665-4023-9D11-0FED6C5B75E3}"/>
              </a:ext>
            </a:extLst>
          </p:cNvPr>
          <p:cNvSpPr txBox="1"/>
          <p:nvPr/>
        </p:nvSpPr>
        <p:spPr>
          <a:xfrm>
            <a:off x="9528976" y="3740786"/>
            <a:ext cx="19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Return 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91AD4-553C-4347-912F-1532DF8E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27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1FE3-E1F5-4F2E-99EE-B25F715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Empty vs. Removed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2D3B-40F0-472C-8B7C-F723A0655D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032938" cy="4937760"/>
          </a:xfrm>
        </p:spPr>
        <p:txBody>
          <a:bodyPr vert="horz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There are three different states at each slot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Occupied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Deleted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Empty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When a value is removed from linear probed hash table, we just mark the status of the slot as “DELETED/DEFUNCT”, instead of empty slot.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use a state array of size same as the hash table </a:t>
            </a:r>
          </a:p>
          <a:p>
            <a:pPr lvl="1">
              <a:lnSpc>
                <a:spcPct val="90000"/>
              </a:lnSpc>
            </a:pPr>
            <a:r>
              <a:rPr lang="en-GB" sz="2100" dirty="0"/>
              <a:t>Or, leave the Entry object in the table and set the Entry object's key and values fields to null</a:t>
            </a:r>
            <a:endParaRPr lang="en-US" sz="21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D09E500-4BAF-43C8-A0B9-7D13282EA966}"/>
              </a:ext>
            </a:extLst>
          </p:cNvPr>
          <p:cNvGrpSpPr/>
          <p:nvPr/>
        </p:nvGrpSpPr>
        <p:grpSpPr>
          <a:xfrm>
            <a:off x="9688099" y="4148524"/>
            <a:ext cx="1884616" cy="2152029"/>
            <a:chOff x="9688099" y="4148524"/>
            <a:chExt cx="1884616" cy="2152029"/>
          </a:xfrm>
        </p:grpSpPr>
        <p:sp>
          <p:nvSpPr>
            <p:cNvPr id="178" name="Rectangle 31">
              <a:extLst>
                <a:ext uri="{FF2B5EF4-FFF2-40B4-BE49-F238E27FC236}">
                  <a16:creationId xmlns:a16="http://schemas.microsoft.com/office/drawing/2014/main" id="{E31DE217-3366-424E-83C9-DABCD839F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5055" y="4526347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179" name="Rectangle 32">
              <a:extLst>
                <a:ext uri="{FF2B5EF4-FFF2-40B4-BE49-F238E27FC236}">
                  <a16:creationId xmlns:a16="http://schemas.microsoft.com/office/drawing/2014/main" id="{372A238E-F6EC-44AC-B1F0-0962E7C19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5055" y="4763376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null</a:t>
              </a:r>
            </a:p>
          </p:txBody>
        </p:sp>
        <p:sp>
          <p:nvSpPr>
            <p:cNvPr id="180" name="Rectangle 33">
              <a:extLst>
                <a:ext uri="{FF2B5EF4-FFF2-40B4-BE49-F238E27FC236}">
                  <a16:creationId xmlns:a16="http://schemas.microsoft.com/office/drawing/2014/main" id="{05B7CC4B-DE05-41B0-8A81-B882699FC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5055" y="5000405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null</a:t>
              </a:r>
            </a:p>
          </p:txBody>
        </p:sp>
        <p:sp>
          <p:nvSpPr>
            <p:cNvPr id="181" name="Rectangle 34">
              <a:extLst>
                <a:ext uri="{FF2B5EF4-FFF2-40B4-BE49-F238E27FC236}">
                  <a16:creationId xmlns:a16="http://schemas.microsoft.com/office/drawing/2014/main" id="{50A84A85-87DB-4BC1-971B-E6B9CF16B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5055" y="5237435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182" name="Rectangle 35">
              <a:extLst>
                <a:ext uri="{FF2B5EF4-FFF2-40B4-BE49-F238E27FC236}">
                  <a16:creationId xmlns:a16="http://schemas.microsoft.com/office/drawing/2014/main" id="{3383134F-FADA-485A-8438-7E8C4DB7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5055" y="5474464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183" name="Rectangle 36">
              <a:extLst>
                <a:ext uri="{FF2B5EF4-FFF2-40B4-BE49-F238E27FC236}">
                  <a16:creationId xmlns:a16="http://schemas.microsoft.com/office/drawing/2014/main" id="{2BEBBE74-AE98-4170-9901-ABB48C7FA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5055" y="5711493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 dirty="0"/>
            </a:p>
          </p:txBody>
        </p:sp>
        <p:sp>
          <p:nvSpPr>
            <p:cNvPr id="184" name="Text Box 44">
              <a:extLst>
                <a:ext uri="{FF2B5EF4-FFF2-40B4-BE49-F238E27FC236}">
                  <a16:creationId xmlns:a16="http://schemas.microsoft.com/office/drawing/2014/main" id="{2C73FFC6-7EE9-4DAA-B1E1-DE2BAE674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8099" y="4502273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0</a:t>
              </a:r>
            </a:p>
          </p:txBody>
        </p:sp>
        <p:sp>
          <p:nvSpPr>
            <p:cNvPr id="185" name="Text Box 45">
              <a:extLst>
                <a:ext uri="{FF2B5EF4-FFF2-40B4-BE49-F238E27FC236}">
                  <a16:creationId xmlns:a16="http://schemas.microsoft.com/office/drawing/2014/main" id="{B2112CAD-5965-4559-AF0E-0A5F2F66F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8099" y="4736834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1</a:t>
              </a:r>
            </a:p>
          </p:txBody>
        </p:sp>
        <p:sp>
          <p:nvSpPr>
            <p:cNvPr id="186" name="Text Box 46">
              <a:extLst>
                <a:ext uri="{FF2B5EF4-FFF2-40B4-BE49-F238E27FC236}">
                  <a16:creationId xmlns:a16="http://schemas.microsoft.com/office/drawing/2014/main" id="{0175AA04-B46C-4DCA-AF1E-BC2E1413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8099" y="4971394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2</a:t>
              </a:r>
            </a:p>
          </p:txBody>
        </p:sp>
        <p:sp>
          <p:nvSpPr>
            <p:cNvPr id="187" name="Text Box 47">
              <a:extLst>
                <a:ext uri="{FF2B5EF4-FFF2-40B4-BE49-F238E27FC236}">
                  <a16:creationId xmlns:a16="http://schemas.microsoft.com/office/drawing/2014/main" id="{507F81ED-141E-402C-A41D-00C8785F8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8099" y="5205954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3</a:t>
              </a:r>
            </a:p>
          </p:txBody>
        </p:sp>
        <p:sp>
          <p:nvSpPr>
            <p:cNvPr id="188" name="Text Box 48">
              <a:extLst>
                <a:ext uri="{FF2B5EF4-FFF2-40B4-BE49-F238E27FC236}">
                  <a16:creationId xmlns:a16="http://schemas.microsoft.com/office/drawing/2014/main" id="{4000E6BE-E1A3-43AF-906D-46B1597A7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8099" y="5440514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4</a:t>
              </a:r>
            </a:p>
          </p:txBody>
        </p:sp>
        <p:sp>
          <p:nvSpPr>
            <p:cNvPr id="189" name="Text Box 49">
              <a:extLst>
                <a:ext uri="{FF2B5EF4-FFF2-40B4-BE49-F238E27FC236}">
                  <a16:creationId xmlns:a16="http://schemas.microsoft.com/office/drawing/2014/main" id="{32304011-98EF-4753-926F-FC5CC8F48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8099" y="5675075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imes New Roman" charset="0"/>
                </a:rPr>
                <a:t>5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DF055DC2-CACC-4A4C-B50D-E71CCBE55201}"/>
                </a:ext>
              </a:extLst>
            </p:cNvPr>
            <p:cNvGrpSpPr/>
            <p:nvPr/>
          </p:nvGrpSpPr>
          <p:grpSpPr>
            <a:xfrm>
              <a:off x="10721376" y="4148524"/>
              <a:ext cx="851339" cy="328940"/>
              <a:chOff x="8113985" y="4994422"/>
              <a:chExt cx="851339" cy="434973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16C14DF-AB05-4673-B54F-DF80F719695A}"/>
                  </a:ext>
                </a:extLst>
              </p:cNvPr>
              <p:cNvSpPr/>
              <p:nvPr/>
            </p:nvSpPr>
            <p:spPr>
              <a:xfrm>
                <a:off x="8113985" y="4994422"/>
                <a:ext cx="851337" cy="2370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4000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011D12F-8D76-4390-83F2-F4DEFEF0B618}"/>
                  </a:ext>
                </a:extLst>
              </p:cNvPr>
              <p:cNvSpPr/>
              <p:nvPr/>
            </p:nvSpPr>
            <p:spPr>
              <a:xfrm>
                <a:off x="8113986" y="5231618"/>
                <a:ext cx="851338" cy="19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Ahmad</a:t>
                </a:r>
              </a:p>
            </p:txBody>
          </p:sp>
        </p:grp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75279240-0082-4C63-B12C-D61CCB6CBE3B}"/>
                </a:ext>
              </a:extLst>
            </p:cNvPr>
            <p:cNvCxnSpPr>
              <a:stCxn id="178" idx="3"/>
              <a:endCxn id="191" idx="1"/>
            </p:cNvCxnSpPr>
            <p:nvPr/>
          </p:nvCxnSpPr>
          <p:spPr>
            <a:xfrm flipV="1">
              <a:off x="10434870" y="4238149"/>
              <a:ext cx="286506" cy="40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46BCE5F-A510-4318-BB30-1FE37FAA1DEB}"/>
                </a:ext>
              </a:extLst>
            </p:cNvPr>
            <p:cNvGrpSpPr/>
            <p:nvPr/>
          </p:nvGrpSpPr>
          <p:grpSpPr>
            <a:xfrm>
              <a:off x="10721376" y="4828404"/>
              <a:ext cx="851339" cy="328940"/>
              <a:chOff x="8113985" y="4994422"/>
              <a:chExt cx="851339" cy="434973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69D6420C-1B00-41E1-92C1-7B01D2BC8E05}"/>
                  </a:ext>
                </a:extLst>
              </p:cNvPr>
              <p:cNvSpPr/>
              <p:nvPr/>
            </p:nvSpPr>
            <p:spPr>
              <a:xfrm>
                <a:off x="8113985" y="4994422"/>
                <a:ext cx="851337" cy="2370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55E0D0-9C98-4ADD-BF3D-A23C0A54AE66}"/>
                  </a:ext>
                </a:extLst>
              </p:cNvPr>
              <p:cNvSpPr/>
              <p:nvPr/>
            </p:nvSpPr>
            <p:spPr>
              <a:xfrm>
                <a:off x="8113986" y="5231618"/>
                <a:ext cx="851338" cy="19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0239E3AB-1941-4241-A8F6-B987694BCB66}"/>
                </a:ext>
              </a:extLst>
            </p:cNvPr>
            <p:cNvCxnSpPr>
              <a:cxnSpLocks/>
              <a:stCxn id="181" idx="3"/>
              <a:endCxn id="195" idx="1"/>
            </p:cNvCxnSpPr>
            <p:nvPr/>
          </p:nvCxnSpPr>
          <p:spPr>
            <a:xfrm flipV="1">
              <a:off x="10434870" y="4918029"/>
              <a:ext cx="286506" cy="437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9FF2944-47A2-42E4-B2CA-0E24014EDC56}"/>
                </a:ext>
              </a:extLst>
            </p:cNvPr>
            <p:cNvGrpSpPr/>
            <p:nvPr/>
          </p:nvGrpSpPr>
          <p:grpSpPr>
            <a:xfrm>
              <a:off x="10721376" y="5356454"/>
              <a:ext cx="851339" cy="328940"/>
              <a:chOff x="8113985" y="4994422"/>
              <a:chExt cx="851339" cy="434973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8E751170-3D05-498D-B15C-EC7296EF9625}"/>
                  </a:ext>
                </a:extLst>
              </p:cNvPr>
              <p:cNvSpPr/>
              <p:nvPr/>
            </p:nvSpPr>
            <p:spPr>
              <a:xfrm>
                <a:off x="8113985" y="4994422"/>
                <a:ext cx="851337" cy="2370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3003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0904752-3C10-497A-8844-B21863EE9CC9}"/>
                  </a:ext>
                </a:extLst>
              </p:cNvPr>
              <p:cNvSpPr/>
              <p:nvPr/>
            </p:nvSpPr>
            <p:spPr>
              <a:xfrm>
                <a:off x="8113986" y="5231618"/>
                <a:ext cx="851338" cy="19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Nora</a:t>
                </a:r>
              </a:p>
            </p:txBody>
          </p:sp>
        </p:grp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905D06B1-3C74-4435-82D2-1E53EA501D99}"/>
                </a:ext>
              </a:extLst>
            </p:cNvPr>
            <p:cNvCxnSpPr>
              <a:cxnSpLocks/>
              <a:stCxn id="182" idx="3"/>
              <a:endCxn id="199" idx="1"/>
            </p:cNvCxnSpPr>
            <p:nvPr/>
          </p:nvCxnSpPr>
          <p:spPr>
            <a:xfrm flipV="1">
              <a:off x="10434870" y="5446079"/>
              <a:ext cx="286506" cy="14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BFA833E-A30A-4E99-9EB9-134EE4E65A67}"/>
                </a:ext>
              </a:extLst>
            </p:cNvPr>
            <p:cNvGrpSpPr/>
            <p:nvPr/>
          </p:nvGrpSpPr>
          <p:grpSpPr>
            <a:xfrm>
              <a:off x="10721376" y="5971613"/>
              <a:ext cx="851339" cy="328940"/>
              <a:chOff x="8113985" y="4994422"/>
              <a:chExt cx="851339" cy="434973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CD975DBE-649E-4086-8C71-C96EB6C8CA93}"/>
                  </a:ext>
                </a:extLst>
              </p:cNvPr>
              <p:cNvSpPr/>
              <p:nvPr/>
            </p:nvSpPr>
            <p:spPr>
              <a:xfrm>
                <a:off x="8113985" y="4994422"/>
                <a:ext cx="851337" cy="2370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4005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6D59C1E-CA0D-40B8-829D-30DC58131CC8}"/>
                  </a:ext>
                </a:extLst>
              </p:cNvPr>
              <p:cNvSpPr/>
              <p:nvPr/>
            </p:nvSpPr>
            <p:spPr>
              <a:xfrm>
                <a:off x="8113986" y="5231618"/>
                <a:ext cx="851338" cy="19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Ali</a:t>
                </a:r>
              </a:p>
            </p:txBody>
          </p:sp>
        </p:grp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3D20EBD4-0CDA-4A1D-8991-2CB8858F2E92}"/>
                </a:ext>
              </a:extLst>
            </p:cNvPr>
            <p:cNvCxnSpPr>
              <a:cxnSpLocks/>
              <a:stCxn id="183" idx="3"/>
              <a:endCxn id="203" idx="1"/>
            </p:cNvCxnSpPr>
            <p:nvPr/>
          </p:nvCxnSpPr>
          <p:spPr>
            <a:xfrm>
              <a:off x="10434870" y="5830008"/>
              <a:ext cx="286506" cy="231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Arrow: Right 234">
            <a:extLst>
              <a:ext uri="{FF2B5EF4-FFF2-40B4-BE49-F238E27FC236}">
                <a16:creationId xmlns:a16="http://schemas.microsoft.com/office/drawing/2014/main" id="{E502BC18-9BD1-4D08-9E84-8EDB63279827}"/>
              </a:ext>
            </a:extLst>
          </p:cNvPr>
          <p:cNvSpPr/>
          <p:nvPr/>
        </p:nvSpPr>
        <p:spPr>
          <a:xfrm>
            <a:off x="8379474" y="4995290"/>
            <a:ext cx="1280491" cy="17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4E527A8-18B2-44C2-8CF7-2588D173BF43}"/>
              </a:ext>
            </a:extLst>
          </p:cNvPr>
          <p:cNvSpPr txBox="1"/>
          <p:nvPr/>
        </p:nvSpPr>
        <p:spPr>
          <a:xfrm>
            <a:off x="8350381" y="4582222"/>
            <a:ext cx="149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remove (1003)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9C1E497-05C7-4306-8307-05C11184EE12}"/>
              </a:ext>
            </a:extLst>
          </p:cNvPr>
          <p:cNvGrpSpPr/>
          <p:nvPr/>
        </p:nvGrpSpPr>
        <p:grpSpPr>
          <a:xfrm>
            <a:off x="6435517" y="3933036"/>
            <a:ext cx="1832066" cy="2469972"/>
            <a:chOff x="6687757" y="3933036"/>
            <a:chExt cx="1832066" cy="2469972"/>
          </a:xfrm>
        </p:grpSpPr>
        <p:sp>
          <p:nvSpPr>
            <p:cNvPr id="206" name="Rectangle 31">
              <a:extLst>
                <a:ext uri="{FF2B5EF4-FFF2-40B4-BE49-F238E27FC236}">
                  <a16:creationId xmlns:a16="http://schemas.microsoft.com/office/drawing/2014/main" id="{733EA0E5-E6A3-4987-A824-DABA4A4B5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163" y="4310859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207" name="Rectangle 32">
              <a:extLst>
                <a:ext uri="{FF2B5EF4-FFF2-40B4-BE49-F238E27FC236}">
                  <a16:creationId xmlns:a16="http://schemas.microsoft.com/office/drawing/2014/main" id="{F57CC74B-C67E-4AEF-8B4C-B684B9F69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163" y="4547888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null</a:t>
              </a:r>
            </a:p>
          </p:txBody>
        </p:sp>
        <p:sp>
          <p:nvSpPr>
            <p:cNvPr id="208" name="Rectangle 33">
              <a:extLst>
                <a:ext uri="{FF2B5EF4-FFF2-40B4-BE49-F238E27FC236}">
                  <a16:creationId xmlns:a16="http://schemas.microsoft.com/office/drawing/2014/main" id="{7E206635-19E7-495F-B7DC-E235778DB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163" y="4784917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null</a:t>
              </a:r>
            </a:p>
          </p:txBody>
        </p:sp>
        <p:sp>
          <p:nvSpPr>
            <p:cNvPr id="209" name="Rectangle 34">
              <a:extLst>
                <a:ext uri="{FF2B5EF4-FFF2-40B4-BE49-F238E27FC236}">
                  <a16:creationId xmlns:a16="http://schemas.microsoft.com/office/drawing/2014/main" id="{2200D486-CB76-45F2-917E-A2656D410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163" y="5021947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210" name="Rectangle 35">
              <a:extLst>
                <a:ext uri="{FF2B5EF4-FFF2-40B4-BE49-F238E27FC236}">
                  <a16:creationId xmlns:a16="http://schemas.microsoft.com/office/drawing/2014/main" id="{1F06DCD7-A1F1-4BC0-A671-54D835DAC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163" y="5258976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211" name="Rectangle 36">
              <a:extLst>
                <a:ext uri="{FF2B5EF4-FFF2-40B4-BE49-F238E27FC236}">
                  <a16:creationId xmlns:a16="http://schemas.microsoft.com/office/drawing/2014/main" id="{0F4A52D3-14A6-460D-ABD7-E9BF7D08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163" y="5496005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 dirty="0"/>
            </a:p>
          </p:txBody>
        </p:sp>
        <p:sp>
          <p:nvSpPr>
            <p:cNvPr id="212" name="Text Box 44">
              <a:extLst>
                <a:ext uri="{FF2B5EF4-FFF2-40B4-BE49-F238E27FC236}">
                  <a16:creationId xmlns:a16="http://schemas.microsoft.com/office/drawing/2014/main" id="{56A22106-D8D8-42F6-8E02-7A69CC61F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7757" y="4255255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imes New Roman" charset="0"/>
                </a:rPr>
                <a:t>0</a:t>
              </a:r>
            </a:p>
          </p:txBody>
        </p:sp>
        <p:sp>
          <p:nvSpPr>
            <p:cNvPr id="213" name="Text Box 45">
              <a:extLst>
                <a:ext uri="{FF2B5EF4-FFF2-40B4-BE49-F238E27FC236}">
                  <a16:creationId xmlns:a16="http://schemas.microsoft.com/office/drawing/2014/main" id="{4A490831-1D59-4E32-9E8D-2B908C7C0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7757" y="4489816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1</a:t>
              </a:r>
            </a:p>
          </p:txBody>
        </p:sp>
        <p:sp>
          <p:nvSpPr>
            <p:cNvPr id="214" name="Text Box 46">
              <a:extLst>
                <a:ext uri="{FF2B5EF4-FFF2-40B4-BE49-F238E27FC236}">
                  <a16:creationId xmlns:a16="http://schemas.microsoft.com/office/drawing/2014/main" id="{DD7D8485-F674-4712-8B22-C22C41313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7757" y="4724376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2</a:t>
              </a:r>
            </a:p>
          </p:txBody>
        </p:sp>
        <p:sp>
          <p:nvSpPr>
            <p:cNvPr id="215" name="Text Box 47">
              <a:extLst>
                <a:ext uri="{FF2B5EF4-FFF2-40B4-BE49-F238E27FC236}">
                  <a16:creationId xmlns:a16="http://schemas.microsoft.com/office/drawing/2014/main" id="{8A3344A9-22E4-457A-8DA2-8ECB7CD8D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7757" y="4958936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3</a:t>
              </a:r>
            </a:p>
          </p:txBody>
        </p:sp>
        <p:sp>
          <p:nvSpPr>
            <p:cNvPr id="216" name="Text Box 48">
              <a:extLst>
                <a:ext uri="{FF2B5EF4-FFF2-40B4-BE49-F238E27FC236}">
                  <a16:creationId xmlns:a16="http://schemas.microsoft.com/office/drawing/2014/main" id="{F339EAF9-8D82-47CA-9C20-A69983221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7757" y="5193496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4</a:t>
              </a:r>
            </a:p>
          </p:txBody>
        </p:sp>
        <p:sp>
          <p:nvSpPr>
            <p:cNvPr id="217" name="Text Box 49">
              <a:extLst>
                <a:ext uri="{FF2B5EF4-FFF2-40B4-BE49-F238E27FC236}">
                  <a16:creationId xmlns:a16="http://schemas.microsoft.com/office/drawing/2014/main" id="{B827694A-2465-4565-B1CB-E32E40FFA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7757" y="5428057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imes New Roman" charset="0"/>
                </a:rPr>
                <a:t>5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5B14DA40-7BDA-448E-8195-2266E7470FD4}"/>
                </a:ext>
              </a:extLst>
            </p:cNvPr>
            <p:cNvGrpSpPr/>
            <p:nvPr/>
          </p:nvGrpSpPr>
          <p:grpSpPr>
            <a:xfrm>
              <a:off x="7668484" y="3933036"/>
              <a:ext cx="851339" cy="328940"/>
              <a:chOff x="8113985" y="4994422"/>
              <a:chExt cx="851339" cy="434973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862B358-ACB5-49B9-B237-91236B3BF03A}"/>
                  </a:ext>
                </a:extLst>
              </p:cNvPr>
              <p:cNvSpPr/>
              <p:nvPr/>
            </p:nvSpPr>
            <p:spPr>
              <a:xfrm>
                <a:off x="8113985" y="4994422"/>
                <a:ext cx="851337" cy="2370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4000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4A6B98D-FD8C-477B-BDD5-A6E024A2CE49}"/>
                  </a:ext>
                </a:extLst>
              </p:cNvPr>
              <p:cNvSpPr/>
              <p:nvPr/>
            </p:nvSpPr>
            <p:spPr>
              <a:xfrm>
                <a:off x="8113986" y="5231618"/>
                <a:ext cx="851338" cy="19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Ahmad</a:t>
                </a:r>
              </a:p>
            </p:txBody>
          </p:sp>
        </p:grp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32D68B61-7BC8-45BF-BC5E-515DB2D6124E}"/>
                </a:ext>
              </a:extLst>
            </p:cNvPr>
            <p:cNvCxnSpPr>
              <a:stCxn id="206" idx="3"/>
              <a:endCxn id="219" idx="1"/>
            </p:cNvCxnSpPr>
            <p:nvPr/>
          </p:nvCxnSpPr>
          <p:spPr>
            <a:xfrm flipV="1">
              <a:off x="7381978" y="4022661"/>
              <a:ext cx="286506" cy="40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ED59C969-B5E1-4F98-8492-02AFD6DEDA92}"/>
                </a:ext>
              </a:extLst>
            </p:cNvPr>
            <p:cNvGrpSpPr/>
            <p:nvPr/>
          </p:nvGrpSpPr>
          <p:grpSpPr>
            <a:xfrm>
              <a:off x="7668484" y="4612916"/>
              <a:ext cx="851339" cy="328940"/>
              <a:chOff x="8113985" y="4994422"/>
              <a:chExt cx="851339" cy="434973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7FE202AD-D32B-4BD8-A265-4FD0852572FD}"/>
                  </a:ext>
                </a:extLst>
              </p:cNvPr>
              <p:cNvSpPr/>
              <p:nvPr/>
            </p:nvSpPr>
            <p:spPr>
              <a:xfrm>
                <a:off x="8113985" y="4994422"/>
                <a:ext cx="851337" cy="2370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1003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2EDE80B0-5FA1-4F4B-BDEA-6D8BC07760F1}"/>
                  </a:ext>
                </a:extLst>
              </p:cNvPr>
              <p:cNvSpPr/>
              <p:nvPr/>
            </p:nvSpPr>
            <p:spPr>
              <a:xfrm>
                <a:off x="8113986" y="5231618"/>
                <a:ext cx="851338" cy="19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Sara</a:t>
                </a:r>
              </a:p>
            </p:txBody>
          </p:sp>
        </p:grp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44F2EE94-5124-4B42-B432-ECAD2A8EF722}"/>
                </a:ext>
              </a:extLst>
            </p:cNvPr>
            <p:cNvCxnSpPr>
              <a:cxnSpLocks/>
              <a:stCxn id="209" idx="3"/>
              <a:endCxn id="223" idx="1"/>
            </p:cNvCxnSpPr>
            <p:nvPr/>
          </p:nvCxnSpPr>
          <p:spPr>
            <a:xfrm flipV="1">
              <a:off x="7381978" y="4702541"/>
              <a:ext cx="286506" cy="437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A05516D-1139-4D1F-823F-51D1AF77574B}"/>
                </a:ext>
              </a:extLst>
            </p:cNvPr>
            <p:cNvGrpSpPr/>
            <p:nvPr/>
          </p:nvGrpSpPr>
          <p:grpSpPr>
            <a:xfrm>
              <a:off x="7668484" y="5140966"/>
              <a:ext cx="851339" cy="328940"/>
              <a:chOff x="8113985" y="4994422"/>
              <a:chExt cx="851339" cy="434973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F353B9B-3539-4715-BD71-F56698EFEB2E}"/>
                  </a:ext>
                </a:extLst>
              </p:cNvPr>
              <p:cNvSpPr/>
              <p:nvPr/>
            </p:nvSpPr>
            <p:spPr>
              <a:xfrm>
                <a:off x="8113985" y="4994422"/>
                <a:ext cx="851337" cy="2370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3003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DE16CB34-D596-43CB-9124-857B70A5EAD3}"/>
                  </a:ext>
                </a:extLst>
              </p:cNvPr>
              <p:cNvSpPr/>
              <p:nvPr/>
            </p:nvSpPr>
            <p:spPr>
              <a:xfrm>
                <a:off x="8113986" y="5231618"/>
                <a:ext cx="851338" cy="19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Nora</a:t>
                </a:r>
              </a:p>
            </p:txBody>
          </p:sp>
        </p:grp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CF748FD8-FB7B-4C7C-962D-D55E43E6A455}"/>
                </a:ext>
              </a:extLst>
            </p:cNvPr>
            <p:cNvCxnSpPr>
              <a:cxnSpLocks/>
              <a:stCxn id="210" idx="3"/>
              <a:endCxn id="227" idx="1"/>
            </p:cNvCxnSpPr>
            <p:nvPr/>
          </p:nvCxnSpPr>
          <p:spPr>
            <a:xfrm flipV="1">
              <a:off x="7381978" y="5230591"/>
              <a:ext cx="286506" cy="14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6189166-A754-4E0B-9268-9BAE84F8E9DB}"/>
                </a:ext>
              </a:extLst>
            </p:cNvPr>
            <p:cNvGrpSpPr/>
            <p:nvPr/>
          </p:nvGrpSpPr>
          <p:grpSpPr>
            <a:xfrm>
              <a:off x="7668484" y="5756125"/>
              <a:ext cx="851339" cy="328940"/>
              <a:chOff x="8113985" y="4994422"/>
              <a:chExt cx="851339" cy="434973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F4EA8C1-1B67-4F9E-B8BA-1F9779BCDE6C}"/>
                  </a:ext>
                </a:extLst>
              </p:cNvPr>
              <p:cNvSpPr/>
              <p:nvPr/>
            </p:nvSpPr>
            <p:spPr>
              <a:xfrm>
                <a:off x="8113985" y="4994422"/>
                <a:ext cx="851337" cy="2370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4005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3AED807-CA12-4034-ABBA-8638E9A4E882}"/>
                  </a:ext>
                </a:extLst>
              </p:cNvPr>
              <p:cNvSpPr/>
              <p:nvPr/>
            </p:nvSpPr>
            <p:spPr>
              <a:xfrm>
                <a:off x="8113986" y="5231618"/>
                <a:ext cx="851338" cy="19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Ali</a:t>
                </a:r>
              </a:p>
            </p:txBody>
          </p:sp>
        </p:grp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91125719-E24D-47D4-8EA7-2A66D3603528}"/>
                </a:ext>
              </a:extLst>
            </p:cNvPr>
            <p:cNvCxnSpPr>
              <a:cxnSpLocks/>
              <a:stCxn id="211" idx="3"/>
              <a:endCxn id="231" idx="1"/>
            </p:cNvCxnSpPr>
            <p:nvPr/>
          </p:nvCxnSpPr>
          <p:spPr>
            <a:xfrm>
              <a:off x="7381978" y="5614520"/>
              <a:ext cx="286506" cy="231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362C8B-06D7-40B6-BAAD-AFCE4F6BD6A2}"/>
                </a:ext>
              </a:extLst>
            </p:cNvPr>
            <p:cNvSpPr txBox="1"/>
            <p:nvPr/>
          </p:nvSpPr>
          <p:spPr>
            <a:xfrm>
              <a:off x="7095471" y="5664344"/>
              <a:ext cx="2500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.</a:t>
              </a:r>
            </a:p>
            <a:p>
              <a:r>
                <a:rPr lang="en-US" sz="1400" b="1" dirty="0"/>
                <a:t>.</a:t>
              </a:r>
            </a:p>
            <a:p>
              <a:r>
                <a:rPr lang="en-US" sz="1400" b="1" dirty="0"/>
                <a:t>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9BCBACF-DFCB-4646-9C98-C8DF23BB370C}"/>
              </a:ext>
            </a:extLst>
          </p:cNvPr>
          <p:cNvGrpSpPr/>
          <p:nvPr/>
        </p:nvGrpSpPr>
        <p:grpSpPr>
          <a:xfrm>
            <a:off x="5735847" y="1675464"/>
            <a:ext cx="439747" cy="2145153"/>
            <a:chOff x="5400253" y="1685478"/>
            <a:chExt cx="694221" cy="21451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3F5F32-2AFC-4F88-B1F3-70E326848756}"/>
                </a:ext>
              </a:extLst>
            </p:cNvPr>
            <p:cNvSpPr txBox="1"/>
            <p:nvPr/>
          </p:nvSpPr>
          <p:spPr>
            <a:xfrm>
              <a:off x="5824853" y="3091967"/>
              <a:ext cx="2500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.</a:t>
              </a:r>
            </a:p>
            <a:p>
              <a:r>
                <a:rPr lang="en-US" sz="1400" b="1" dirty="0"/>
                <a:t>.</a:t>
              </a:r>
            </a:p>
            <a:p>
              <a:r>
                <a:rPr lang="en-US" sz="1400" b="1" dirty="0"/>
                <a:t>.</a:t>
              </a:r>
            </a:p>
          </p:txBody>
        </p:sp>
        <p:sp>
          <p:nvSpPr>
            <p:cNvPr id="239" name="Rectangle 31">
              <a:extLst>
                <a:ext uri="{FF2B5EF4-FFF2-40B4-BE49-F238E27FC236}">
                  <a16:creationId xmlns:a16="http://schemas.microsoft.com/office/drawing/2014/main" id="{BA6BAF33-A731-4440-85C7-765DD3417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659" y="1741082"/>
              <a:ext cx="379815" cy="2370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40" name="Rectangle 32">
              <a:extLst>
                <a:ext uri="{FF2B5EF4-FFF2-40B4-BE49-F238E27FC236}">
                  <a16:creationId xmlns:a16="http://schemas.microsoft.com/office/drawing/2014/main" id="{116EB494-85A1-4BC1-A534-371EE8A01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659" y="1978111"/>
              <a:ext cx="379815" cy="2370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241" name="Rectangle 33">
              <a:extLst>
                <a:ext uri="{FF2B5EF4-FFF2-40B4-BE49-F238E27FC236}">
                  <a16:creationId xmlns:a16="http://schemas.microsoft.com/office/drawing/2014/main" id="{4BE66103-EA47-4169-BF40-CF6EF080F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659" y="2215140"/>
              <a:ext cx="379815" cy="2370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242" name="Rectangle 34">
              <a:extLst>
                <a:ext uri="{FF2B5EF4-FFF2-40B4-BE49-F238E27FC236}">
                  <a16:creationId xmlns:a16="http://schemas.microsoft.com/office/drawing/2014/main" id="{D44757D5-18E7-4454-98ED-89350BE4D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659" y="2452170"/>
              <a:ext cx="379815" cy="2370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1 </a:t>
              </a:r>
            </a:p>
          </p:txBody>
        </p:sp>
        <p:sp>
          <p:nvSpPr>
            <p:cNvPr id="243" name="Rectangle 35">
              <a:extLst>
                <a:ext uri="{FF2B5EF4-FFF2-40B4-BE49-F238E27FC236}">
                  <a16:creationId xmlns:a16="http://schemas.microsoft.com/office/drawing/2014/main" id="{FD96D58B-7DEE-429F-A684-E8559027F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659" y="2689199"/>
              <a:ext cx="379815" cy="2370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1 </a:t>
              </a:r>
            </a:p>
          </p:txBody>
        </p:sp>
        <p:sp>
          <p:nvSpPr>
            <p:cNvPr id="244" name="Rectangle 36">
              <a:extLst>
                <a:ext uri="{FF2B5EF4-FFF2-40B4-BE49-F238E27FC236}">
                  <a16:creationId xmlns:a16="http://schemas.microsoft.com/office/drawing/2014/main" id="{2E15E519-4801-4B52-A737-44A4927DF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659" y="2926228"/>
              <a:ext cx="379815" cy="2370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45" name="Text Box 44">
              <a:extLst>
                <a:ext uri="{FF2B5EF4-FFF2-40B4-BE49-F238E27FC236}">
                  <a16:creationId xmlns:a16="http://schemas.microsoft.com/office/drawing/2014/main" id="{292F26E8-94CC-41D5-8950-837D75B21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253" y="1685478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imes New Roman" charset="0"/>
                </a:rPr>
                <a:t>0</a:t>
              </a:r>
            </a:p>
          </p:txBody>
        </p:sp>
        <p:sp>
          <p:nvSpPr>
            <p:cNvPr id="246" name="Text Box 45">
              <a:extLst>
                <a:ext uri="{FF2B5EF4-FFF2-40B4-BE49-F238E27FC236}">
                  <a16:creationId xmlns:a16="http://schemas.microsoft.com/office/drawing/2014/main" id="{E07CA537-17C2-4B5D-A7EB-9DE553D35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253" y="1920039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1</a:t>
              </a:r>
            </a:p>
          </p:txBody>
        </p:sp>
        <p:sp>
          <p:nvSpPr>
            <p:cNvPr id="247" name="Text Box 46">
              <a:extLst>
                <a:ext uri="{FF2B5EF4-FFF2-40B4-BE49-F238E27FC236}">
                  <a16:creationId xmlns:a16="http://schemas.microsoft.com/office/drawing/2014/main" id="{1C18BD80-168B-423F-9333-09340586F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253" y="2154599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2</a:t>
              </a:r>
            </a:p>
          </p:txBody>
        </p:sp>
        <p:sp>
          <p:nvSpPr>
            <p:cNvPr id="248" name="Text Box 47">
              <a:extLst>
                <a:ext uri="{FF2B5EF4-FFF2-40B4-BE49-F238E27FC236}">
                  <a16:creationId xmlns:a16="http://schemas.microsoft.com/office/drawing/2014/main" id="{27D81EAD-B9AD-4D33-9CA0-7E130ED37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253" y="2389159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3</a:t>
              </a:r>
            </a:p>
          </p:txBody>
        </p:sp>
        <p:sp>
          <p:nvSpPr>
            <p:cNvPr id="249" name="Text Box 48">
              <a:extLst>
                <a:ext uri="{FF2B5EF4-FFF2-40B4-BE49-F238E27FC236}">
                  <a16:creationId xmlns:a16="http://schemas.microsoft.com/office/drawing/2014/main" id="{2212E52B-149D-4F69-9CFC-600A111B2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253" y="2623719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4</a:t>
              </a:r>
            </a:p>
          </p:txBody>
        </p:sp>
        <p:sp>
          <p:nvSpPr>
            <p:cNvPr id="250" name="Text Box 49">
              <a:extLst>
                <a:ext uri="{FF2B5EF4-FFF2-40B4-BE49-F238E27FC236}">
                  <a16:creationId xmlns:a16="http://schemas.microsoft.com/office/drawing/2014/main" id="{C2A06379-B83C-444E-BF7C-443E0CAC1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253" y="2858280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imes New Roman" charset="0"/>
                </a:rPr>
                <a:t>5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89FA2B74-2A08-4D09-9D75-0A386F6E6DD2}"/>
              </a:ext>
            </a:extLst>
          </p:cNvPr>
          <p:cNvGrpSpPr/>
          <p:nvPr/>
        </p:nvGrpSpPr>
        <p:grpSpPr>
          <a:xfrm>
            <a:off x="6102217" y="1353245"/>
            <a:ext cx="1832066" cy="2477386"/>
            <a:chOff x="6687757" y="3933036"/>
            <a:chExt cx="1832066" cy="2477386"/>
          </a:xfrm>
        </p:grpSpPr>
        <p:sp>
          <p:nvSpPr>
            <p:cNvPr id="257" name="Rectangle 31">
              <a:extLst>
                <a:ext uri="{FF2B5EF4-FFF2-40B4-BE49-F238E27FC236}">
                  <a16:creationId xmlns:a16="http://schemas.microsoft.com/office/drawing/2014/main" id="{553022F0-1EAD-45EF-975A-FD9F37AEB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163" y="4310859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258" name="Rectangle 32">
              <a:extLst>
                <a:ext uri="{FF2B5EF4-FFF2-40B4-BE49-F238E27FC236}">
                  <a16:creationId xmlns:a16="http://schemas.microsoft.com/office/drawing/2014/main" id="{5BAFEFC1-16B3-4557-A897-B56BEA3A8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163" y="4547888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null</a:t>
              </a:r>
            </a:p>
          </p:txBody>
        </p:sp>
        <p:sp>
          <p:nvSpPr>
            <p:cNvPr id="259" name="Rectangle 33">
              <a:extLst>
                <a:ext uri="{FF2B5EF4-FFF2-40B4-BE49-F238E27FC236}">
                  <a16:creationId xmlns:a16="http://schemas.microsoft.com/office/drawing/2014/main" id="{828A4504-5BC0-4B1E-A4AB-5F33A35C9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163" y="4784917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null</a:t>
              </a:r>
            </a:p>
          </p:txBody>
        </p:sp>
        <p:sp>
          <p:nvSpPr>
            <p:cNvPr id="260" name="Rectangle 34">
              <a:extLst>
                <a:ext uri="{FF2B5EF4-FFF2-40B4-BE49-F238E27FC236}">
                  <a16:creationId xmlns:a16="http://schemas.microsoft.com/office/drawing/2014/main" id="{F41DF7FF-D687-4F81-BE6B-5100EF600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163" y="5021947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261" name="Rectangle 35">
              <a:extLst>
                <a:ext uri="{FF2B5EF4-FFF2-40B4-BE49-F238E27FC236}">
                  <a16:creationId xmlns:a16="http://schemas.microsoft.com/office/drawing/2014/main" id="{73DE5C18-6CDA-4C30-827E-F82DD809C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163" y="5258976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262" name="Rectangle 36">
              <a:extLst>
                <a:ext uri="{FF2B5EF4-FFF2-40B4-BE49-F238E27FC236}">
                  <a16:creationId xmlns:a16="http://schemas.microsoft.com/office/drawing/2014/main" id="{36F22812-493B-4AA2-82AF-D1D54BBCB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163" y="5496005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 dirty="0"/>
            </a:p>
          </p:txBody>
        </p:sp>
        <p:sp>
          <p:nvSpPr>
            <p:cNvPr id="263" name="Text Box 44">
              <a:extLst>
                <a:ext uri="{FF2B5EF4-FFF2-40B4-BE49-F238E27FC236}">
                  <a16:creationId xmlns:a16="http://schemas.microsoft.com/office/drawing/2014/main" id="{7D8D6414-C8AC-47ED-BAF3-19F4A02A4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7757" y="4255255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imes New Roman" charset="0"/>
                </a:rPr>
                <a:t>0</a:t>
              </a:r>
            </a:p>
          </p:txBody>
        </p:sp>
        <p:sp>
          <p:nvSpPr>
            <p:cNvPr id="264" name="Text Box 45">
              <a:extLst>
                <a:ext uri="{FF2B5EF4-FFF2-40B4-BE49-F238E27FC236}">
                  <a16:creationId xmlns:a16="http://schemas.microsoft.com/office/drawing/2014/main" id="{A4C842AD-9333-434B-AA75-811A65CAF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7757" y="4489816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1</a:t>
              </a:r>
            </a:p>
          </p:txBody>
        </p:sp>
        <p:sp>
          <p:nvSpPr>
            <p:cNvPr id="265" name="Text Box 46">
              <a:extLst>
                <a:ext uri="{FF2B5EF4-FFF2-40B4-BE49-F238E27FC236}">
                  <a16:creationId xmlns:a16="http://schemas.microsoft.com/office/drawing/2014/main" id="{F0089536-EFB6-4C68-A7FB-7F387ACB3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7757" y="4724376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2</a:t>
              </a:r>
            </a:p>
          </p:txBody>
        </p:sp>
        <p:sp>
          <p:nvSpPr>
            <p:cNvPr id="266" name="Text Box 47">
              <a:extLst>
                <a:ext uri="{FF2B5EF4-FFF2-40B4-BE49-F238E27FC236}">
                  <a16:creationId xmlns:a16="http://schemas.microsoft.com/office/drawing/2014/main" id="{AFF697F2-82FE-4C67-B32A-D2176FA77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7757" y="4958936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3</a:t>
              </a:r>
            </a:p>
          </p:txBody>
        </p:sp>
        <p:sp>
          <p:nvSpPr>
            <p:cNvPr id="267" name="Text Box 48">
              <a:extLst>
                <a:ext uri="{FF2B5EF4-FFF2-40B4-BE49-F238E27FC236}">
                  <a16:creationId xmlns:a16="http://schemas.microsoft.com/office/drawing/2014/main" id="{6E5F9C63-61A5-4A8F-871E-DB0D2A683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7757" y="5193496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4</a:t>
              </a:r>
            </a:p>
          </p:txBody>
        </p:sp>
        <p:sp>
          <p:nvSpPr>
            <p:cNvPr id="268" name="Text Box 49">
              <a:extLst>
                <a:ext uri="{FF2B5EF4-FFF2-40B4-BE49-F238E27FC236}">
                  <a16:creationId xmlns:a16="http://schemas.microsoft.com/office/drawing/2014/main" id="{E6CF7122-D447-4B50-9CFE-BDA9554FC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7757" y="5428057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imes New Roman" charset="0"/>
                </a:rPr>
                <a:t>5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B7F01AE-B6B2-4B7E-A8D1-CFF4CF338CD5}"/>
                </a:ext>
              </a:extLst>
            </p:cNvPr>
            <p:cNvGrpSpPr/>
            <p:nvPr/>
          </p:nvGrpSpPr>
          <p:grpSpPr>
            <a:xfrm>
              <a:off x="7668484" y="3933036"/>
              <a:ext cx="851339" cy="328940"/>
              <a:chOff x="8113985" y="4994422"/>
              <a:chExt cx="851339" cy="434973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BB20B0C8-F447-4ECE-9082-025904B111D9}"/>
                  </a:ext>
                </a:extLst>
              </p:cNvPr>
              <p:cNvSpPr/>
              <p:nvPr/>
            </p:nvSpPr>
            <p:spPr>
              <a:xfrm>
                <a:off x="8113985" y="4994422"/>
                <a:ext cx="851337" cy="2370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4000</a:t>
                </a: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0FC3C036-F5D4-41C4-A98A-60719C39065E}"/>
                  </a:ext>
                </a:extLst>
              </p:cNvPr>
              <p:cNvSpPr/>
              <p:nvPr/>
            </p:nvSpPr>
            <p:spPr>
              <a:xfrm>
                <a:off x="8113986" y="5231618"/>
                <a:ext cx="851338" cy="19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Ahmad</a:t>
                </a:r>
              </a:p>
            </p:txBody>
          </p: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C68B3CD2-28AF-4B2B-A0F5-2E500FDBEC2B}"/>
                </a:ext>
              </a:extLst>
            </p:cNvPr>
            <p:cNvCxnSpPr>
              <a:stCxn id="257" idx="3"/>
              <a:endCxn id="284" idx="1"/>
            </p:cNvCxnSpPr>
            <p:nvPr/>
          </p:nvCxnSpPr>
          <p:spPr>
            <a:xfrm flipV="1">
              <a:off x="7381978" y="4022661"/>
              <a:ext cx="286506" cy="40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328CEB7B-FE9A-4972-9842-6675529DACCB}"/>
                </a:ext>
              </a:extLst>
            </p:cNvPr>
            <p:cNvGrpSpPr/>
            <p:nvPr/>
          </p:nvGrpSpPr>
          <p:grpSpPr>
            <a:xfrm>
              <a:off x="7668484" y="4612916"/>
              <a:ext cx="851339" cy="328940"/>
              <a:chOff x="8113985" y="4994422"/>
              <a:chExt cx="851339" cy="434973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B620AD8-561C-4354-94FA-8128D6079D20}"/>
                  </a:ext>
                </a:extLst>
              </p:cNvPr>
              <p:cNvSpPr/>
              <p:nvPr/>
            </p:nvSpPr>
            <p:spPr>
              <a:xfrm>
                <a:off x="8113985" y="4994422"/>
                <a:ext cx="851337" cy="2370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1003</a:t>
                </a: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F3839641-3B57-464D-AD62-8CA313B063DD}"/>
                  </a:ext>
                </a:extLst>
              </p:cNvPr>
              <p:cNvSpPr/>
              <p:nvPr/>
            </p:nvSpPr>
            <p:spPr>
              <a:xfrm>
                <a:off x="8113986" y="5231618"/>
                <a:ext cx="851338" cy="19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Sara</a:t>
                </a:r>
              </a:p>
            </p:txBody>
          </p:sp>
        </p:grp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7C84365-ED3D-4EB9-B390-22A37DFEC23B}"/>
                </a:ext>
              </a:extLst>
            </p:cNvPr>
            <p:cNvCxnSpPr>
              <a:cxnSpLocks/>
              <a:stCxn id="260" idx="3"/>
              <a:endCxn id="282" idx="1"/>
            </p:cNvCxnSpPr>
            <p:nvPr/>
          </p:nvCxnSpPr>
          <p:spPr>
            <a:xfrm flipV="1">
              <a:off x="7381978" y="4702541"/>
              <a:ext cx="286506" cy="437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0008A7A9-9D01-45A9-8B93-BC77E6AFC970}"/>
                </a:ext>
              </a:extLst>
            </p:cNvPr>
            <p:cNvGrpSpPr/>
            <p:nvPr/>
          </p:nvGrpSpPr>
          <p:grpSpPr>
            <a:xfrm>
              <a:off x="7668484" y="5140966"/>
              <a:ext cx="851339" cy="328940"/>
              <a:chOff x="8113985" y="4994422"/>
              <a:chExt cx="851339" cy="434973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A714F3A-C5E1-4940-AA3A-18C3A4CADDA2}"/>
                  </a:ext>
                </a:extLst>
              </p:cNvPr>
              <p:cNvSpPr/>
              <p:nvPr/>
            </p:nvSpPr>
            <p:spPr>
              <a:xfrm>
                <a:off x="8113985" y="4994422"/>
                <a:ext cx="851337" cy="2370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3003</a:t>
                </a: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60DA28F-94A7-4099-A12F-4A947DDD880F}"/>
                  </a:ext>
                </a:extLst>
              </p:cNvPr>
              <p:cNvSpPr/>
              <p:nvPr/>
            </p:nvSpPr>
            <p:spPr>
              <a:xfrm>
                <a:off x="8113986" y="5231618"/>
                <a:ext cx="851338" cy="19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Nora</a:t>
                </a:r>
              </a:p>
            </p:txBody>
          </p:sp>
        </p:grp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2C5CE705-6617-424E-AA00-7B91AEB4969A}"/>
                </a:ext>
              </a:extLst>
            </p:cNvPr>
            <p:cNvCxnSpPr>
              <a:cxnSpLocks/>
              <a:stCxn id="261" idx="3"/>
              <a:endCxn id="280" idx="1"/>
            </p:cNvCxnSpPr>
            <p:nvPr/>
          </p:nvCxnSpPr>
          <p:spPr>
            <a:xfrm flipV="1">
              <a:off x="7381978" y="5230591"/>
              <a:ext cx="286506" cy="14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50FBBDA4-F02D-42BC-A758-8DA1C266527C}"/>
                </a:ext>
              </a:extLst>
            </p:cNvPr>
            <p:cNvGrpSpPr/>
            <p:nvPr/>
          </p:nvGrpSpPr>
          <p:grpSpPr>
            <a:xfrm>
              <a:off x="7668484" y="5756125"/>
              <a:ext cx="851339" cy="328940"/>
              <a:chOff x="8113985" y="4994422"/>
              <a:chExt cx="851339" cy="434973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2E4FB5F1-5586-413A-B3EE-9F3E1B768FF6}"/>
                  </a:ext>
                </a:extLst>
              </p:cNvPr>
              <p:cNvSpPr/>
              <p:nvPr/>
            </p:nvSpPr>
            <p:spPr>
              <a:xfrm>
                <a:off x="8113985" y="4994422"/>
                <a:ext cx="851337" cy="2370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4005</a:t>
                </a: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B0F3AE90-D61C-4576-9527-DCC166CCB006}"/>
                  </a:ext>
                </a:extLst>
              </p:cNvPr>
              <p:cNvSpPr/>
              <p:nvPr/>
            </p:nvSpPr>
            <p:spPr>
              <a:xfrm>
                <a:off x="8113986" y="5231618"/>
                <a:ext cx="851338" cy="19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Ali</a:t>
                </a:r>
              </a:p>
            </p:txBody>
          </p:sp>
        </p:grp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5EC90DE5-F808-4ACF-9173-3A7469427CC3}"/>
                </a:ext>
              </a:extLst>
            </p:cNvPr>
            <p:cNvCxnSpPr>
              <a:cxnSpLocks/>
              <a:stCxn id="262" idx="3"/>
              <a:endCxn id="278" idx="1"/>
            </p:cNvCxnSpPr>
            <p:nvPr/>
          </p:nvCxnSpPr>
          <p:spPr>
            <a:xfrm>
              <a:off x="7381978" y="5614520"/>
              <a:ext cx="286506" cy="231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541480C4-DE67-4F4F-8233-C5F02AD71753}"/>
                </a:ext>
              </a:extLst>
            </p:cNvPr>
            <p:cNvSpPr txBox="1"/>
            <p:nvPr/>
          </p:nvSpPr>
          <p:spPr>
            <a:xfrm>
              <a:off x="7095472" y="5671758"/>
              <a:ext cx="2500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.</a:t>
              </a:r>
            </a:p>
            <a:p>
              <a:r>
                <a:rPr lang="en-US" sz="1400" b="1" dirty="0"/>
                <a:t>.</a:t>
              </a:r>
            </a:p>
            <a:p>
              <a:r>
                <a:rPr lang="en-US" sz="1400" b="1" dirty="0"/>
                <a:t>.</a:t>
              </a:r>
            </a:p>
          </p:txBody>
        </p:sp>
      </p:grpSp>
      <p:sp>
        <p:nvSpPr>
          <p:cNvPr id="286" name="Rectangle 31">
            <a:extLst>
              <a:ext uri="{FF2B5EF4-FFF2-40B4-BE49-F238E27FC236}">
                <a16:creationId xmlns:a16="http://schemas.microsoft.com/office/drawing/2014/main" id="{F7816E4C-7660-4ED9-9EB3-FE902005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804" y="1725348"/>
            <a:ext cx="379815" cy="2370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 </a:t>
            </a:r>
          </a:p>
        </p:txBody>
      </p:sp>
      <p:sp>
        <p:nvSpPr>
          <p:cNvPr id="287" name="Rectangle 32">
            <a:extLst>
              <a:ext uri="{FF2B5EF4-FFF2-40B4-BE49-F238E27FC236}">
                <a16:creationId xmlns:a16="http://schemas.microsoft.com/office/drawing/2014/main" id="{55289029-5E71-4F38-B083-FBDBFCBEF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804" y="1962377"/>
            <a:ext cx="379815" cy="2370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null</a:t>
            </a:r>
          </a:p>
        </p:txBody>
      </p:sp>
      <p:sp>
        <p:nvSpPr>
          <p:cNvPr id="288" name="Rectangle 33">
            <a:extLst>
              <a:ext uri="{FF2B5EF4-FFF2-40B4-BE49-F238E27FC236}">
                <a16:creationId xmlns:a16="http://schemas.microsoft.com/office/drawing/2014/main" id="{B3EF9F4E-2137-449A-8887-E09053D6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804" y="2199406"/>
            <a:ext cx="379815" cy="2370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null</a:t>
            </a:r>
          </a:p>
        </p:txBody>
      </p:sp>
      <p:sp>
        <p:nvSpPr>
          <p:cNvPr id="289" name="Rectangle 34">
            <a:extLst>
              <a:ext uri="{FF2B5EF4-FFF2-40B4-BE49-F238E27FC236}">
                <a16:creationId xmlns:a16="http://schemas.microsoft.com/office/drawing/2014/main" id="{085B9658-1554-4A93-9F78-50E90576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804" y="2436436"/>
            <a:ext cx="379815" cy="2370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 </a:t>
            </a:r>
          </a:p>
        </p:txBody>
      </p:sp>
      <p:sp>
        <p:nvSpPr>
          <p:cNvPr id="290" name="Rectangle 35">
            <a:extLst>
              <a:ext uri="{FF2B5EF4-FFF2-40B4-BE49-F238E27FC236}">
                <a16:creationId xmlns:a16="http://schemas.microsoft.com/office/drawing/2014/main" id="{6D790DB5-BC0F-4FC1-83D5-BD7E77DD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804" y="2673465"/>
            <a:ext cx="379815" cy="2370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 </a:t>
            </a:r>
          </a:p>
        </p:txBody>
      </p:sp>
      <p:sp>
        <p:nvSpPr>
          <p:cNvPr id="291" name="Rectangle 36">
            <a:extLst>
              <a:ext uri="{FF2B5EF4-FFF2-40B4-BE49-F238E27FC236}">
                <a16:creationId xmlns:a16="http://schemas.microsoft.com/office/drawing/2014/main" id="{88358541-7307-4B10-B44E-0414E4AC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804" y="2910494"/>
            <a:ext cx="379815" cy="2370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 dirty="0"/>
          </a:p>
        </p:txBody>
      </p:sp>
      <p:sp>
        <p:nvSpPr>
          <p:cNvPr id="292" name="Text Box 44">
            <a:extLst>
              <a:ext uri="{FF2B5EF4-FFF2-40B4-BE49-F238E27FC236}">
                <a16:creationId xmlns:a16="http://schemas.microsoft.com/office/drawing/2014/main" id="{0B1E4C8B-F834-4830-9130-3DEBAB8DF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7948" y="1701274"/>
            <a:ext cx="294835" cy="32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Times New Roman" charset="0"/>
              </a:rPr>
              <a:t>0</a:t>
            </a:r>
          </a:p>
        </p:txBody>
      </p:sp>
      <p:sp>
        <p:nvSpPr>
          <p:cNvPr id="293" name="Text Box 45">
            <a:extLst>
              <a:ext uri="{FF2B5EF4-FFF2-40B4-BE49-F238E27FC236}">
                <a16:creationId xmlns:a16="http://schemas.microsoft.com/office/drawing/2014/main" id="{09E74CD4-BA2B-4E12-A967-8CCF864F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7948" y="1935835"/>
            <a:ext cx="294835" cy="32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Times New Roman" charset="0"/>
              </a:rPr>
              <a:t>1</a:t>
            </a:r>
          </a:p>
        </p:txBody>
      </p:sp>
      <p:sp>
        <p:nvSpPr>
          <p:cNvPr id="294" name="Text Box 46">
            <a:extLst>
              <a:ext uri="{FF2B5EF4-FFF2-40B4-BE49-F238E27FC236}">
                <a16:creationId xmlns:a16="http://schemas.microsoft.com/office/drawing/2014/main" id="{7B8E2F6A-7A67-488B-815B-1AF96356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7948" y="2170395"/>
            <a:ext cx="294835" cy="32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Times New Roman" charset="0"/>
              </a:rPr>
              <a:t>2</a:t>
            </a:r>
          </a:p>
        </p:txBody>
      </p:sp>
      <p:sp>
        <p:nvSpPr>
          <p:cNvPr id="295" name="Text Box 47">
            <a:extLst>
              <a:ext uri="{FF2B5EF4-FFF2-40B4-BE49-F238E27FC236}">
                <a16:creationId xmlns:a16="http://schemas.microsoft.com/office/drawing/2014/main" id="{C4B1FC9F-63FC-4920-BF5B-E87F4A9C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7948" y="2404955"/>
            <a:ext cx="294835" cy="32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Times New Roman" charset="0"/>
              </a:rPr>
              <a:t>3</a:t>
            </a:r>
          </a:p>
        </p:txBody>
      </p:sp>
      <p:sp>
        <p:nvSpPr>
          <p:cNvPr id="296" name="Text Box 48">
            <a:extLst>
              <a:ext uri="{FF2B5EF4-FFF2-40B4-BE49-F238E27FC236}">
                <a16:creationId xmlns:a16="http://schemas.microsoft.com/office/drawing/2014/main" id="{9181002D-49B8-4793-89CC-F63BB55E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7948" y="2639515"/>
            <a:ext cx="294835" cy="32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Times New Roman" charset="0"/>
              </a:rPr>
              <a:t>4</a:t>
            </a:r>
          </a:p>
        </p:txBody>
      </p:sp>
      <p:sp>
        <p:nvSpPr>
          <p:cNvPr id="297" name="Text Box 49">
            <a:extLst>
              <a:ext uri="{FF2B5EF4-FFF2-40B4-BE49-F238E27FC236}">
                <a16:creationId xmlns:a16="http://schemas.microsoft.com/office/drawing/2014/main" id="{E8A766A4-E922-483A-A7F0-6C18F960B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7948" y="2874076"/>
            <a:ext cx="294835" cy="32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charset="0"/>
              </a:rPr>
              <a:t>5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894D17A3-5C37-4159-ADFD-6F80B35597B7}"/>
              </a:ext>
            </a:extLst>
          </p:cNvPr>
          <p:cNvGrpSpPr/>
          <p:nvPr/>
        </p:nvGrpSpPr>
        <p:grpSpPr>
          <a:xfrm>
            <a:off x="10716125" y="1347525"/>
            <a:ext cx="851339" cy="328940"/>
            <a:chOff x="8113985" y="4994422"/>
            <a:chExt cx="851339" cy="434973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8CDE917-D13F-4011-A594-F40FD14FD136}"/>
                </a:ext>
              </a:extLst>
            </p:cNvPr>
            <p:cNvSpPr/>
            <p:nvPr/>
          </p:nvSpPr>
          <p:spPr>
            <a:xfrm>
              <a:off x="8113985" y="4994422"/>
              <a:ext cx="851337" cy="2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4000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5885E878-6144-4794-8726-CF047D43DF7D}"/>
                </a:ext>
              </a:extLst>
            </p:cNvPr>
            <p:cNvSpPr/>
            <p:nvPr/>
          </p:nvSpPr>
          <p:spPr>
            <a:xfrm>
              <a:off x="8113986" y="5231618"/>
              <a:ext cx="851338" cy="19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Ahmad</a:t>
              </a:r>
            </a:p>
          </p:txBody>
        </p:sp>
      </p:grp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DCF0740-A730-4D91-B6CC-A917AF046EBF}"/>
              </a:ext>
            </a:extLst>
          </p:cNvPr>
          <p:cNvCxnSpPr>
            <a:stCxn id="286" idx="3"/>
            <a:endCxn id="299" idx="1"/>
          </p:cNvCxnSpPr>
          <p:nvPr/>
        </p:nvCxnSpPr>
        <p:spPr>
          <a:xfrm flipV="1">
            <a:off x="10429619" y="1437150"/>
            <a:ext cx="286506" cy="40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905162E-6CAB-4175-8CB3-EA2515499053}"/>
              </a:ext>
            </a:extLst>
          </p:cNvPr>
          <p:cNvGrpSpPr/>
          <p:nvPr/>
        </p:nvGrpSpPr>
        <p:grpSpPr>
          <a:xfrm>
            <a:off x="10716125" y="2555455"/>
            <a:ext cx="851339" cy="328940"/>
            <a:chOff x="8113985" y="4994422"/>
            <a:chExt cx="851339" cy="434973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D55D448-2420-4FA4-A8BA-BF42C2D7F2CA}"/>
                </a:ext>
              </a:extLst>
            </p:cNvPr>
            <p:cNvSpPr/>
            <p:nvPr/>
          </p:nvSpPr>
          <p:spPr>
            <a:xfrm>
              <a:off x="8113985" y="4994422"/>
              <a:ext cx="851337" cy="2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3003</a:t>
              </a: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FDF4855B-A8A2-4D20-B83B-39B05C0C857B}"/>
                </a:ext>
              </a:extLst>
            </p:cNvPr>
            <p:cNvSpPr/>
            <p:nvPr/>
          </p:nvSpPr>
          <p:spPr>
            <a:xfrm>
              <a:off x="8113986" y="5231618"/>
              <a:ext cx="851338" cy="19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Nora</a:t>
              </a:r>
            </a:p>
          </p:txBody>
        </p:sp>
      </p:grp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A46F7F6-0028-4765-8712-FB3FE9D40667}"/>
              </a:ext>
            </a:extLst>
          </p:cNvPr>
          <p:cNvCxnSpPr>
            <a:cxnSpLocks/>
            <a:stCxn id="290" idx="3"/>
            <a:endCxn id="307" idx="1"/>
          </p:cNvCxnSpPr>
          <p:nvPr/>
        </p:nvCxnSpPr>
        <p:spPr>
          <a:xfrm flipV="1">
            <a:off x="10429619" y="2645080"/>
            <a:ext cx="286506" cy="14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CF7C8E6-01FF-495E-BED7-753C25F80CFF}"/>
              </a:ext>
            </a:extLst>
          </p:cNvPr>
          <p:cNvGrpSpPr/>
          <p:nvPr/>
        </p:nvGrpSpPr>
        <p:grpSpPr>
          <a:xfrm>
            <a:off x="10716125" y="3170614"/>
            <a:ext cx="851339" cy="328940"/>
            <a:chOff x="8113985" y="4994422"/>
            <a:chExt cx="851339" cy="434973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C9132E6B-DCB7-4F9B-A181-56AED958913E}"/>
                </a:ext>
              </a:extLst>
            </p:cNvPr>
            <p:cNvSpPr/>
            <p:nvPr/>
          </p:nvSpPr>
          <p:spPr>
            <a:xfrm>
              <a:off x="8113985" y="4994422"/>
              <a:ext cx="851337" cy="237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4005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0B7FC510-5C10-40F7-8BF8-691A352B0EE9}"/>
                </a:ext>
              </a:extLst>
            </p:cNvPr>
            <p:cNvSpPr/>
            <p:nvPr/>
          </p:nvSpPr>
          <p:spPr>
            <a:xfrm>
              <a:off x="8113986" y="5231618"/>
              <a:ext cx="851338" cy="19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Ali</a:t>
              </a:r>
            </a:p>
          </p:txBody>
        </p:sp>
      </p:grp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D891837C-9872-48CE-BE17-E866ACF9C2EF}"/>
              </a:ext>
            </a:extLst>
          </p:cNvPr>
          <p:cNvCxnSpPr>
            <a:cxnSpLocks/>
            <a:stCxn id="291" idx="3"/>
            <a:endCxn id="311" idx="1"/>
          </p:cNvCxnSpPr>
          <p:nvPr/>
        </p:nvCxnSpPr>
        <p:spPr>
          <a:xfrm>
            <a:off x="10429619" y="3029009"/>
            <a:ext cx="286506" cy="23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57F7DF0B-1C75-4561-A468-245EEA5CA316}"/>
              </a:ext>
            </a:extLst>
          </p:cNvPr>
          <p:cNvSpPr/>
          <p:nvPr/>
        </p:nvSpPr>
        <p:spPr>
          <a:xfrm>
            <a:off x="8048399" y="2656743"/>
            <a:ext cx="1280491" cy="17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5A109C-98B5-4D5D-BC6A-A6F585F524CA}"/>
              </a:ext>
            </a:extLst>
          </p:cNvPr>
          <p:cNvSpPr txBox="1"/>
          <p:nvPr/>
        </p:nvSpPr>
        <p:spPr>
          <a:xfrm>
            <a:off x="8019306" y="2243675"/>
            <a:ext cx="149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remove (1003)</a:t>
            </a: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52793236-F24B-4D0D-8253-CF7364F9C8ED}"/>
              </a:ext>
            </a:extLst>
          </p:cNvPr>
          <p:cNvGrpSpPr/>
          <p:nvPr/>
        </p:nvGrpSpPr>
        <p:grpSpPr>
          <a:xfrm>
            <a:off x="9388562" y="1688446"/>
            <a:ext cx="439747" cy="2145153"/>
            <a:chOff x="5400253" y="1685478"/>
            <a:chExt cx="694221" cy="2145153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81A76F9A-2E17-462A-9160-6E625C36CAB8}"/>
                </a:ext>
              </a:extLst>
            </p:cNvPr>
            <p:cNvSpPr txBox="1"/>
            <p:nvPr/>
          </p:nvSpPr>
          <p:spPr>
            <a:xfrm>
              <a:off x="5824853" y="3091967"/>
              <a:ext cx="2500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.</a:t>
              </a:r>
            </a:p>
            <a:p>
              <a:r>
                <a:rPr lang="en-US" sz="1400" b="1" dirty="0"/>
                <a:t>.</a:t>
              </a:r>
            </a:p>
            <a:p>
              <a:r>
                <a:rPr lang="en-US" sz="1400" b="1" dirty="0"/>
                <a:t>.</a:t>
              </a:r>
            </a:p>
          </p:txBody>
        </p:sp>
        <p:sp>
          <p:nvSpPr>
            <p:cNvPr id="332" name="Rectangle 31">
              <a:extLst>
                <a:ext uri="{FF2B5EF4-FFF2-40B4-BE49-F238E27FC236}">
                  <a16:creationId xmlns:a16="http://schemas.microsoft.com/office/drawing/2014/main" id="{C86ECA0F-FDF3-4452-8F8D-362113637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659" y="1741082"/>
              <a:ext cx="379815" cy="2370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33" name="Rectangle 32">
              <a:extLst>
                <a:ext uri="{FF2B5EF4-FFF2-40B4-BE49-F238E27FC236}">
                  <a16:creationId xmlns:a16="http://schemas.microsoft.com/office/drawing/2014/main" id="{B449BC8F-831C-4AE9-B7A0-397958E3B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659" y="1978111"/>
              <a:ext cx="379815" cy="2370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334" name="Rectangle 33">
              <a:extLst>
                <a:ext uri="{FF2B5EF4-FFF2-40B4-BE49-F238E27FC236}">
                  <a16:creationId xmlns:a16="http://schemas.microsoft.com/office/drawing/2014/main" id="{FC33279A-B52D-48F3-96FF-4E0D57154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659" y="2215140"/>
              <a:ext cx="379815" cy="2370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335" name="Rectangle 34">
              <a:extLst>
                <a:ext uri="{FF2B5EF4-FFF2-40B4-BE49-F238E27FC236}">
                  <a16:creationId xmlns:a16="http://schemas.microsoft.com/office/drawing/2014/main" id="{87B13F63-3A50-484B-9581-BA48588E8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659" y="2452170"/>
              <a:ext cx="379815" cy="2370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-1 </a:t>
              </a:r>
            </a:p>
          </p:txBody>
        </p:sp>
        <p:sp>
          <p:nvSpPr>
            <p:cNvPr id="336" name="Rectangle 35">
              <a:extLst>
                <a:ext uri="{FF2B5EF4-FFF2-40B4-BE49-F238E27FC236}">
                  <a16:creationId xmlns:a16="http://schemas.microsoft.com/office/drawing/2014/main" id="{DD3D58CE-5A07-4139-A53E-131E4F3D3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659" y="2689199"/>
              <a:ext cx="379815" cy="2370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1 </a:t>
              </a:r>
            </a:p>
          </p:txBody>
        </p:sp>
        <p:sp>
          <p:nvSpPr>
            <p:cNvPr id="337" name="Rectangle 36">
              <a:extLst>
                <a:ext uri="{FF2B5EF4-FFF2-40B4-BE49-F238E27FC236}">
                  <a16:creationId xmlns:a16="http://schemas.microsoft.com/office/drawing/2014/main" id="{EEB51786-C790-40A7-B8F1-F0F47BBA2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659" y="2926228"/>
              <a:ext cx="379815" cy="2370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38" name="Text Box 44">
              <a:extLst>
                <a:ext uri="{FF2B5EF4-FFF2-40B4-BE49-F238E27FC236}">
                  <a16:creationId xmlns:a16="http://schemas.microsoft.com/office/drawing/2014/main" id="{D94D3983-875A-4E15-92B6-AFE17C4B7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253" y="1685478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imes New Roman" charset="0"/>
                </a:rPr>
                <a:t>0</a:t>
              </a:r>
            </a:p>
          </p:txBody>
        </p:sp>
        <p:sp>
          <p:nvSpPr>
            <p:cNvPr id="339" name="Text Box 45">
              <a:extLst>
                <a:ext uri="{FF2B5EF4-FFF2-40B4-BE49-F238E27FC236}">
                  <a16:creationId xmlns:a16="http://schemas.microsoft.com/office/drawing/2014/main" id="{1C90B0E3-88AF-4B9F-ABBC-0EE81617F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253" y="1920039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1</a:t>
              </a:r>
            </a:p>
          </p:txBody>
        </p:sp>
        <p:sp>
          <p:nvSpPr>
            <p:cNvPr id="340" name="Text Box 46">
              <a:extLst>
                <a:ext uri="{FF2B5EF4-FFF2-40B4-BE49-F238E27FC236}">
                  <a16:creationId xmlns:a16="http://schemas.microsoft.com/office/drawing/2014/main" id="{72B6D1E2-5B10-4488-AA23-DBBE684A0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253" y="2154599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2</a:t>
              </a:r>
            </a:p>
          </p:txBody>
        </p:sp>
        <p:sp>
          <p:nvSpPr>
            <p:cNvPr id="341" name="Text Box 47">
              <a:extLst>
                <a:ext uri="{FF2B5EF4-FFF2-40B4-BE49-F238E27FC236}">
                  <a16:creationId xmlns:a16="http://schemas.microsoft.com/office/drawing/2014/main" id="{A27C48F0-309F-4CA6-850E-5BE3819EF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253" y="2389159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3</a:t>
              </a:r>
            </a:p>
          </p:txBody>
        </p:sp>
        <p:sp>
          <p:nvSpPr>
            <p:cNvPr id="342" name="Text Box 48">
              <a:extLst>
                <a:ext uri="{FF2B5EF4-FFF2-40B4-BE49-F238E27FC236}">
                  <a16:creationId xmlns:a16="http://schemas.microsoft.com/office/drawing/2014/main" id="{22CB9768-70B6-4ED8-8488-52FAB051A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253" y="2623719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4</a:t>
              </a:r>
            </a:p>
          </p:txBody>
        </p:sp>
        <p:sp>
          <p:nvSpPr>
            <p:cNvPr id="343" name="Text Box 49">
              <a:extLst>
                <a:ext uri="{FF2B5EF4-FFF2-40B4-BE49-F238E27FC236}">
                  <a16:creationId xmlns:a16="http://schemas.microsoft.com/office/drawing/2014/main" id="{C8EE001F-7E6D-4BE6-ADBD-036E813E6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253" y="2858280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imes New Roman" charset="0"/>
                </a:rPr>
                <a:t>5</a:t>
              </a:r>
            </a:p>
          </p:txBody>
        </p:sp>
      </p:grpSp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D46D8852-5B68-4860-847C-2B09C5FA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80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Tahoma" charset="0"/>
              </a:rPr>
              <a:t>Delete Elements Under Open addressing</a:t>
            </a:r>
            <a:endParaRPr lang="en-US" dirty="0">
              <a:latin typeface="Tahoma" charset="0"/>
            </a:endParaRPr>
          </a:p>
        </p:txBody>
      </p:sp>
      <p:sp>
        <p:nvSpPr>
          <p:cNvPr id="15462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>
                <a:solidFill>
                  <a:schemeClr val="tx2"/>
                </a:solidFill>
                <a:ea typeface="+mn-ea"/>
              </a:rPr>
              <a:t>remove</a:t>
            </a:r>
            <a:r>
              <a:rPr lang="en-US" dirty="0">
                <a:latin typeface="Times New Roman" pitchFamily="18" charset="0"/>
                <a:ea typeface="+mn-ea"/>
              </a:rPr>
              <a:t>(</a:t>
            </a:r>
            <a:r>
              <a:rPr lang="en-US" b="1" i="1" dirty="0">
                <a:latin typeface="Times New Roman" pitchFamily="18" charset="0"/>
                <a:ea typeface="+mn-ea"/>
              </a:rPr>
              <a:t>k</a:t>
            </a:r>
            <a:r>
              <a:rPr lang="en-US" dirty="0">
                <a:latin typeface="Times New Roman" pitchFamily="18" charset="0"/>
                <a:ea typeface="+mn-ea"/>
              </a:rPr>
              <a:t>)</a:t>
            </a: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We </a:t>
            </a:r>
            <a:r>
              <a:rPr lang="en-US" b="1" i="1" dirty="0"/>
              <a:t>search</a:t>
            </a:r>
            <a:r>
              <a:rPr lang="en-US" dirty="0"/>
              <a:t> for an entry with key </a:t>
            </a:r>
            <a:r>
              <a:rPr lang="en-US" b="1" i="1" dirty="0">
                <a:latin typeface="Times New Roman" pitchFamily="18" charset="0"/>
              </a:rPr>
              <a:t>k</a:t>
            </a:r>
            <a:r>
              <a:rPr lang="en-US" dirty="0"/>
              <a:t> 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If such an entry 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b="1" i="1" dirty="0">
                <a:latin typeface="Times New Roman" pitchFamily="18" charset="0"/>
              </a:rPr>
              <a:t>k, o</a:t>
            </a:r>
            <a:r>
              <a:rPr lang="en-US" sz="2800" dirty="0">
                <a:latin typeface="Times New Roman" pitchFamily="18" charset="0"/>
              </a:rPr>
              <a:t>)</a:t>
            </a:r>
            <a:r>
              <a:rPr lang="en-US" dirty="0"/>
              <a:t> is found, we replace it with the special item </a:t>
            </a:r>
            <a:r>
              <a:rPr lang="en-US" b="1" i="1" dirty="0">
                <a:latin typeface="Times New Roman" pitchFamily="18" charset="0"/>
              </a:rPr>
              <a:t>DEFUNCT</a:t>
            </a:r>
            <a:r>
              <a:rPr lang="en-US" dirty="0"/>
              <a:t> and we return element </a:t>
            </a:r>
            <a:r>
              <a:rPr lang="en-US" sz="2800" b="1" i="1" dirty="0">
                <a:latin typeface="Times New Roman" pitchFamily="18" charset="0"/>
              </a:rPr>
              <a:t>o</a:t>
            </a: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Else, we return </a:t>
            </a:r>
            <a:r>
              <a:rPr lang="en-US" b="1" i="1" dirty="0">
                <a:latin typeface="Times New Roman" pitchFamily="18" charset="0"/>
              </a:rPr>
              <a:t>null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530923-E169-40F6-A991-9023AC38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31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with Linear Probing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16D8-89D4-44E1-92DB-523FD06E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pPr/>
              <a:t>25</a:t>
            </a:fld>
            <a:endParaRPr lang="ar-SA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put(k, o)</a:t>
            </a:r>
          </a:p>
          <a:p>
            <a:pPr lvl="1"/>
            <a:r>
              <a:rPr lang="en-US" dirty="0"/>
              <a:t>start at cell h(k) </a:t>
            </a:r>
          </a:p>
          <a:p>
            <a:pPr lvl="1"/>
            <a:r>
              <a:rPr lang="en-US" dirty="0"/>
              <a:t>probe consecutive cells until one of the following occurs</a:t>
            </a:r>
          </a:p>
          <a:p>
            <a:pPr lvl="2"/>
            <a:r>
              <a:rPr lang="en-US" dirty="0"/>
              <a:t>A cell </a:t>
            </a:r>
            <a:r>
              <a:rPr lang="en-US" dirty="0" err="1"/>
              <a:t>i</a:t>
            </a:r>
            <a:r>
              <a:rPr lang="en-US" dirty="0"/>
              <a:t> is found that is either empty or DEFUNCT</a:t>
            </a:r>
          </a:p>
          <a:p>
            <a:pPr lvl="1"/>
            <a:r>
              <a:rPr lang="en-US" dirty="0"/>
              <a:t>We store (k, o) in cell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Search/retrieve with Linear Probing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C29AF-BE4A-429F-8663-1138761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pPr/>
              <a:t>26</a:t>
            </a:fld>
            <a:endParaRPr lang="ar-SA"/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get (k): </a:t>
            </a:r>
          </a:p>
          <a:p>
            <a:pPr lvl="1"/>
            <a:r>
              <a:rPr lang="en-US" altLang="en-US" dirty="0"/>
              <a:t>Testing for membership is similar to insertions:</a:t>
            </a:r>
          </a:p>
          <a:p>
            <a:pPr lvl="1"/>
            <a:r>
              <a:rPr lang="en-US" altLang="en-US" dirty="0"/>
              <a:t>Start at the appropriate bin, and searching forward  ( even through defunct value) until</a:t>
            </a:r>
          </a:p>
          <a:p>
            <a:pPr lvl="3"/>
            <a:r>
              <a:rPr lang="en-US" altLang="en-US" dirty="0"/>
              <a:t>The item is found,</a:t>
            </a:r>
          </a:p>
          <a:p>
            <a:pPr lvl="3"/>
            <a:r>
              <a:rPr lang="en-US" altLang="en-US" dirty="0"/>
              <a:t>An empty bin is found, or</a:t>
            </a:r>
          </a:p>
          <a:p>
            <a:pPr lvl="3"/>
            <a:r>
              <a:rPr lang="en-US" altLang="en-US" dirty="0"/>
              <a:t>We have traversed the entire array</a:t>
            </a:r>
          </a:p>
        </p:txBody>
      </p:sp>
    </p:spTree>
    <p:extLst>
      <p:ext uri="{BB962C8B-B14F-4D97-AF65-F5344CB8AC3E}">
        <p14:creationId xmlns:p14="http://schemas.microsoft.com/office/powerpoint/2010/main" val="30427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Hashing</a:t>
            </a:r>
          </a:p>
        </p:txBody>
      </p:sp>
      <p:sp>
        <p:nvSpPr>
          <p:cNvPr id="922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“expected” time complexity for get/put/remove</a:t>
            </a:r>
          </a:p>
          <a:p>
            <a:pPr lvl="1"/>
            <a:r>
              <a:rPr lang="en-US" dirty="0"/>
              <a:t>O(1)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E47A8-474B-4147-BD3F-E34D5C6D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760" y="2182801"/>
            <a:ext cx="6294531" cy="245226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E432B-4E56-4F26-8EB5-B0E8C63A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938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44B73-6B1B-4B68-9D93-DAF210A2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pPr/>
              <a:t>28</a:t>
            </a:fld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Time to rehash</a:t>
                </a:r>
              </a:p>
              <a:p>
                <a:pPr lvl="1"/>
                <a:r>
                  <a:rPr lang="en-US" dirty="0"/>
                  <a:t>When the table is getting full, the operations are getting slow.</a:t>
                </a:r>
              </a:p>
              <a:p>
                <a:pPr lvl="1"/>
                <a:r>
                  <a:rPr lang="en-GB" dirty="0"/>
                  <a:t>If an insertion causes the load factor of a hash table to go above the specified threshold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an open addressing</a:t>
                </a:r>
              </a:p>
              <a:p>
                <a:pPr lvl="2"/>
                <a:r>
                  <a:rPr lang="en-GB" dirty="0"/>
                  <a:t>0.9 for hash tables with separate chaining</a:t>
                </a:r>
                <a:endParaRPr lang="en-US" dirty="0"/>
              </a:p>
              <a:p>
                <a:r>
                  <a:rPr lang="en-US" dirty="0"/>
                  <a:t>Rehash operation</a:t>
                </a:r>
              </a:p>
              <a:p>
                <a:pPr lvl="1"/>
                <a:r>
                  <a:rPr lang="en-US" dirty="0"/>
                  <a:t>Build another table with a new hash function</a:t>
                </a:r>
              </a:p>
              <a:p>
                <a:pPr lvl="2"/>
                <a:r>
                  <a:rPr lang="en-GB" dirty="0"/>
                  <a:t>the new array’s size to be a prime number approximately double the previous size</a:t>
                </a:r>
                <a:endParaRPr lang="en-US" dirty="0"/>
              </a:p>
              <a:p>
                <a:pPr lvl="1"/>
                <a:r>
                  <a:rPr lang="en-US" dirty="0"/>
                  <a:t>Scan the original table, for each key , compute the new hash value and insert the data into the new table.</a:t>
                </a:r>
              </a:p>
              <a:p>
                <a:pPr lvl="1"/>
                <a:r>
                  <a:rPr lang="en-US" dirty="0"/>
                  <a:t>Delete the original table.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0" t="-1111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C5D2-79CB-4A78-9F78-6615CCA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44FA-A5B7-42C6-A571-6762094C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Hash tables have no ordering information! </a:t>
            </a:r>
          </a:p>
          <a:p>
            <a:r>
              <a:rPr lang="en-US" dirty="0"/>
              <a:t>Expensive to do following:</a:t>
            </a:r>
          </a:p>
          <a:p>
            <a:pPr lvl="1"/>
            <a:r>
              <a:rPr lang="en-US" dirty="0" err="1"/>
              <a:t>getMin</a:t>
            </a:r>
            <a:r>
              <a:rPr lang="en-US" dirty="0"/>
              <a:t>, </a:t>
            </a:r>
            <a:r>
              <a:rPr lang="en-US" dirty="0" err="1"/>
              <a:t>getMax</a:t>
            </a:r>
            <a:r>
              <a:rPr lang="en-US" dirty="0"/>
              <a:t>, </a:t>
            </a:r>
            <a:r>
              <a:rPr lang="en-US" dirty="0" err="1"/>
              <a:t>removeMin</a:t>
            </a:r>
            <a:r>
              <a:rPr lang="en-US" dirty="0"/>
              <a:t>, </a:t>
            </a:r>
            <a:r>
              <a:rPr lang="en-US" dirty="0" err="1"/>
              <a:t>removeMax</a:t>
            </a:r>
            <a:r>
              <a:rPr lang="en-US" dirty="0"/>
              <a:t>, </a:t>
            </a:r>
          </a:p>
          <a:p>
            <a:r>
              <a:rPr lang="en-GB" dirty="0"/>
              <a:t>Printing items in sorted order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20384-BD31-4D7A-A53A-72B8CC00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49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AA62-0672-4F80-BB3E-14B7D0B0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ADT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2A682-B7EF-4D9F-8B3B-0905A616F45D}"/>
              </a:ext>
            </a:extLst>
          </p:cNvPr>
          <p:cNvSpPr/>
          <p:nvPr/>
        </p:nvSpPr>
        <p:spPr>
          <a:xfrm>
            <a:off x="901262" y="1302851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dirty="0">
                <a:solidFill>
                  <a:srgbClr val="167CFD"/>
                </a:solidFill>
                <a:latin typeface="CMSS10"/>
              </a:rPr>
              <a:t>size( )</a:t>
            </a:r>
            <a:r>
              <a:rPr lang="en-GB" dirty="0">
                <a:solidFill>
                  <a:srgbClr val="167CFD"/>
                </a:solidFill>
                <a:latin typeface="Times-Roman"/>
              </a:rPr>
              <a:t>: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Returns the number of entries in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M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.</a:t>
            </a:r>
          </a:p>
          <a:p>
            <a:pPr algn="l"/>
            <a:r>
              <a:rPr lang="en-GB" dirty="0" err="1">
                <a:solidFill>
                  <a:srgbClr val="167CFD"/>
                </a:solidFill>
                <a:latin typeface="CMSS10"/>
              </a:rPr>
              <a:t>isEmpty</a:t>
            </a:r>
            <a:r>
              <a:rPr lang="en-GB" dirty="0">
                <a:solidFill>
                  <a:srgbClr val="167CFD"/>
                </a:solidFill>
                <a:latin typeface="CMSS10"/>
              </a:rPr>
              <a:t>( )</a:t>
            </a:r>
            <a:r>
              <a:rPr lang="en-GB" dirty="0">
                <a:solidFill>
                  <a:srgbClr val="167CFD"/>
                </a:solidFill>
                <a:latin typeface="Times-Roman"/>
              </a:rPr>
              <a:t>: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Returns a </a:t>
            </a:r>
            <a:r>
              <a:rPr lang="en-GB" dirty="0" err="1">
                <a:solidFill>
                  <a:srgbClr val="000302"/>
                </a:solidFill>
                <a:latin typeface="Times-Roman"/>
              </a:rPr>
              <a:t>boolean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 indicating whether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M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is empty.</a:t>
            </a:r>
          </a:p>
          <a:p>
            <a:pPr algn="l"/>
            <a:r>
              <a:rPr lang="en-GB" dirty="0">
                <a:solidFill>
                  <a:srgbClr val="167CFD"/>
                </a:solidFill>
                <a:latin typeface="CMSS10"/>
              </a:rPr>
              <a:t>get(</a:t>
            </a:r>
            <a:r>
              <a:rPr lang="en-GB" i="1" dirty="0">
                <a:solidFill>
                  <a:srgbClr val="167CFD"/>
                </a:solidFill>
                <a:latin typeface="Times-Italic"/>
              </a:rPr>
              <a:t>k</a:t>
            </a:r>
            <a:r>
              <a:rPr lang="en-GB" dirty="0">
                <a:solidFill>
                  <a:srgbClr val="167CFD"/>
                </a:solidFill>
                <a:latin typeface="CMSS10"/>
              </a:rPr>
              <a:t>)</a:t>
            </a:r>
            <a:r>
              <a:rPr lang="en-GB" dirty="0">
                <a:solidFill>
                  <a:srgbClr val="167CFD"/>
                </a:solidFill>
                <a:latin typeface="Times-Roman"/>
              </a:rPr>
              <a:t>: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Returns the value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v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associated with key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k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, if such an entry exists;</a:t>
            </a:r>
          </a:p>
          <a:p>
            <a:pPr algn="l"/>
            <a:r>
              <a:rPr lang="en-US" dirty="0">
                <a:solidFill>
                  <a:srgbClr val="000302"/>
                </a:solidFill>
                <a:latin typeface="Times-Roman"/>
              </a:rPr>
              <a:t>otherwise returns </a:t>
            </a:r>
            <a:r>
              <a:rPr lang="en-US" dirty="0">
                <a:solidFill>
                  <a:srgbClr val="000302"/>
                </a:solidFill>
                <a:latin typeface="CMSS10"/>
              </a:rPr>
              <a:t>null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.</a:t>
            </a:r>
          </a:p>
          <a:p>
            <a:pPr algn="l"/>
            <a:r>
              <a:rPr lang="en-GB" dirty="0">
                <a:solidFill>
                  <a:srgbClr val="167CFD"/>
                </a:solidFill>
                <a:latin typeface="CMSS10"/>
              </a:rPr>
              <a:t>put(</a:t>
            </a:r>
            <a:r>
              <a:rPr lang="en-GB" i="1" dirty="0">
                <a:solidFill>
                  <a:srgbClr val="167CFD"/>
                </a:solidFill>
                <a:latin typeface="Times-Italic"/>
              </a:rPr>
              <a:t>k</a:t>
            </a:r>
            <a:r>
              <a:rPr lang="en-GB" dirty="0">
                <a:solidFill>
                  <a:srgbClr val="167CFD"/>
                </a:solidFill>
                <a:latin typeface="CMSS10"/>
              </a:rPr>
              <a:t>, </a:t>
            </a:r>
            <a:r>
              <a:rPr lang="en-GB" i="1" dirty="0">
                <a:solidFill>
                  <a:srgbClr val="167CFD"/>
                </a:solidFill>
                <a:latin typeface="Times-Italic"/>
              </a:rPr>
              <a:t>v</a:t>
            </a:r>
            <a:r>
              <a:rPr lang="en-GB" dirty="0">
                <a:solidFill>
                  <a:srgbClr val="167CFD"/>
                </a:solidFill>
                <a:latin typeface="CMSS10"/>
              </a:rPr>
              <a:t>)</a:t>
            </a:r>
            <a:r>
              <a:rPr lang="en-GB" dirty="0">
                <a:solidFill>
                  <a:srgbClr val="167CFD"/>
                </a:solidFill>
                <a:latin typeface="Times-Roman"/>
              </a:rPr>
              <a:t>: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If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M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does not have an entry with key equal to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k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, then adds entry</a:t>
            </a:r>
          </a:p>
          <a:p>
            <a:pPr algn="l"/>
            <a:r>
              <a:rPr lang="en-GB" dirty="0">
                <a:solidFill>
                  <a:srgbClr val="000302"/>
                </a:solidFill>
                <a:latin typeface="CMR10"/>
              </a:rPr>
              <a:t>(</a:t>
            </a:r>
            <a:r>
              <a:rPr lang="en-GB" i="1" dirty="0" err="1">
                <a:solidFill>
                  <a:srgbClr val="000302"/>
                </a:solidFill>
                <a:latin typeface="Times-Italic"/>
              </a:rPr>
              <a:t>k</a:t>
            </a:r>
            <a:r>
              <a:rPr lang="en-GB" dirty="0" err="1">
                <a:solidFill>
                  <a:srgbClr val="000302"/>
                </a:solidFill>
                <a:latin typeface="CMMI10"/>
              </a:rPr>
              <a:t>,</a:t>
            </a:r>
            <a:r>
              <a:rPr lang="en-GB" i="1" dirty="0" err="1">
                <a:solidFill>
                  <a:srgbClr val="000302"/>
                </a:solidFill>
                <a:latin typeface="Times-Italic"/>
              </a:rPr>
              <a:t>v</a:t>
            </a:r>
            <a:r>
              <a:rPr lang="en-GB" dirty="0">
                <a:solidFill>
                  <a:srgbClr val="000302"/>
                </a:solidFill>
                <a:latin typeface="CMR10"/>
              </a:rPr>
              <a:t>)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to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M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and returns </a:t>
            </a:r>
            <a:r>
              <a:rPr lang="en-GB" dirty="0">
                <a:solidFill>
                  <a:srgbClr val="000302"/>
                </a:solidFill>
                <a:latin typeface="CMSS10"/>
              </a:rPr>
              <a:t>null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; else, replaces with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v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the existing</a:t>
            </a:r>
          </a:p>
          <a:p>
            <a:pPr algn="l"/>
            <a:r>
              <a:rPr lang="en-GB" dirty="0">
                <a:solidFill>
                  <a:srgbClr val="000302"/>
                </a:solidFill>
                <a:latin typeface="Times-Roman"/>
              </a:rPr>
              <a:t>value of the entry with key equal to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k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and returns the old value.</a:t>
            </a:r>
          </a:p>
          <a:p>
            <a:pPr algn="l"/>
            <a:r>
              <a:rPr lang="en-GB" dirty="0">
                <a:solidFill>
                  <a:srgbClr val="167CFD"/>
                </a:solidFill>
                <a:latin typeface="CMSS10"/>
              </a:rPr>
              <a:t>remove(</a:t>
            </a:r>
            <a:r>
              <a:rPr lang="en-GB" i="1" dirty="0">
                <a:solidFill>
                  <a:srgbClr val="167CFD"/>
                </a:solidFill>
                <a:latin typeface="Times-Italic"/>
              </a:rPr>
              <a:t>k</a:t>
            </a:r>
            <a:r>
              <a:rPr lang="en-GB" dirty="0">
                <a:solidFill>
                  <a:srgbClr val="167CFD"/>
                </a:solidFill>
                <a:latin typeface="CMSS10"/>
              </a:rPr>
              <a:t>)</a:t>
            </a:r>
            <a:r>
              <a:rPr lang="en-GB" dirty="0">
                <a:solidFill>
                  <a:srgbClr val="167CFD"/>
                </a:solidFill>
                <a:latin typeface="Times-Roman"/>
              </a:rPr>
              <a:t>: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Removes from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M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the entry with key equal to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k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, and returns its</a:t>
            </a:r>
          </a:p>
          <a:p>
            <a:pPr algn="l"/>
            <a:r>
              <a:rPr lang="en-GB" dirty="0">
                <a:solidFill>
                  <a:srgbClr val="000302"/>
                </a:solidFill>
                <a:latin typeface="Times-Roman"/>
              </a:rPr>
              <a:t>value; if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M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has no such entry, then returns </a:t>
            </a:r>
            <a:r>
              <a:rPr lang="en-GB" dirty="0">
                <a:solidFill>
                  <a:srgbClr val="000302"/>
                </a:solidFill>
                <a:latin typeface="CMSS10"/>
              </a:rPr>
              <a:t>null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.</a:t>
            </a:r>
          </a:p>
          <a:p>
            <a:pPr algn="l"/>
            <a:r>
              <a:rPr lang="en-GB" dirty="0" err="1">
                <a:solidFill>
                  <a:srgbClr val="167CFD"/>
                </a:solidFill>
                <a:latin typeface="CMSS10"/>
              </a:rPr>
              <a:t>keySet</a:t>
            </a:r>
            <a:r>
              <a:rPr lang="en-GB" dirty="0">
                <a:solidFill>
                  <a:srgbClr val="167CFD"/>
                </a:solidFill>
                <a:latin typeface="CMSS10"/>
              </a:rPr>
              <a:t>( )</a:t>
            </a:r>
            <a:r>
              <a:rPr lang="en-GB" dirty="0">
                <a:solidFill>
                  <a:srgbClr val="167CFD"/>
                </a:solidFill>
                <a:latin typeface="Times-Roman"/>
              </a:rPr>
              <a:t>: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Returns an </a:t>
            </a:r>
            <a:r>
              <a:rPr lang="en-GB" dirty="0" err="1">
                <a:solidFill>
                  <a:srgbClr val="000302"/>
                </a:solidFill>
                <a:latin typeface="Times-Roman"/>
              </a:rPr>
              <a:t>iterable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 collection containing all the keys stored in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M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.</a:t>
            </a:r>
          </a:p>
          <a:p>
            <a:pPr algn="l"/>
            <a:r>
              <a:rPr lang="en-GB" dirty="0">
                <a:solidFill>
                  <a:srgbClr val="167CFD"/>
                </a:solidFill>
                <a:latin typeface="CMSS10"/>
              </a:rPr>
              <a:t>values( )</a:t>
            </a:r>
            <a:r>
              <a:rPr lang="en-GB" dirty="0">
                <a:solidFill>
                  <a:srgbClr val="167CFD"/>
                </a:solidFill>
                <a:latin typeface="Times-Roman"/>
              </a:rPr>
              <a:t>: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Returns an </a:t>
            </a:r>
            <a:r>
              <a:rPr lang="en-GB" dirty="0" err="1">
                <a:solidFill>
                  <a:srgbClr val="000302"/>
                </a:solidFill>
                <a:latin typeface="Times-Roman"/>
              </a:rPr>
              <a:t>iterable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 collection containing all the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values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of entries</a:t>
            </a:r>
          </a:p>
          <a:p>
            <a:pPr algn="l"/>
            <a:r>
              <a:rPr lang="en-GB" dirty="0">
                <a:solidFill>
                  <a:srgbClr val="000302"/>
                </a:solidFill>
                <a:latin typeface="Times-Roman"/>
              </a:rPr>
              <a:t>stored in </a:t>
            </a:r>
            <a:r>
              <a:rPr lang="en-GB" i="1" dirty="0">
                <a:solidFill>
                  <a:srgbClr val="000302"/>
                </a:solidFill>
                <a:latin typeface="Times-Italic"/>
              </a:rPr>
              <a:t>M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(with repetition if multiple keys map to the same</a:t>
            </a:r>
          </a:p>
          <a:p>
            <a:pPr algn="l"/>
            <a:r>
              <a:rPr lang="en-US" dirty="0">
                <a:solidFill>
                  <a:srgbClr val="000302"/>
                </a:solidFill>
                <a:latin typeface="Times-Roman"/>
              </a:rPr>
              <a:t>value).</a:t>
            </a:r>
          </a:p>
          <a:p>
            <a:pPr algn="l"/>
            <a:r>
              <a:rPr lang="en-GB" dirty="0" err="1">
                <a:solidFill>
                  <a:srgbClr val="167CFD"/>
                </a:solidFill>
                <a:latin typeface="CMSS10"/>
              </a:rPr>
              <a:t>entrySet</a:t>
            </a:r>
            <a:r>
              <a:rPr lang="en-GB" dirty="0">
                <a:solidFill>
                  <a:srgbClr val="167CFD"/>
                </a:solidFill>
                <a:latin typeface="CMSS10"/>
              </a:rPr>
              <a:t>( )</a:t>
            </a:r>
            <a:r>
              <a:rPr lang="en-GB" dirty="0">
                <a:solidFill>
                  <a:srgbClr val="167CFD"/>
                </a:solidFill>
                <a:latin typeface="Times-Roman"/>
              </a:rPr>
              <a:t>: 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Returns an </a:t>
            </a:r>
            <a:r>
              <a:rPr lang="en-GB" dirty="0" err="1">
                <a:solidFill>
                  <a:srgbClr val="000302"/>
                </a:solidFill>
                <a:latin typeface="Times-Roman"/>
              </a:rPr>
              <a:t>iterable</a:t>
            </a:r>
            <a:r>
              <a:rPr lang="en-GB" dirty="0">
                <a:solidFill>
                  <a:srgbClr val="000302"/>
                </a:solidFill>
                <a:latin typeface="Times-Roman"/>
              </a:rPr>
              <a:t> collection containing all the key-value entries</a:t>
            </a:r>
          </a:p>
          <a:p>
            <a:pPr algn="l"/>
            <a:r>
              <a:rPr lang="en-US" dirty="0">
                <a:solidFill>
                  <a:srgbClr val="000302"/>
                </a:solidFill>
                <a:latin typeface="Times-Roman"/>
              </a:rPr>
              <a:t>in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M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A1C07-F9C9-456D-9CBC-D6DD9E1E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97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E329-8E76-4DA0-8067-98F308CD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587B9B-0CDA-4D9D-8A8B-BFFB6DE3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30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A68F3-EE8B-4339-AE36-9CBEAB4076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6728460" cy="4937760"/>
          </a:xfrm>
        </p:spPr>
        <p:txBody>
          <a:bodyPr/>
          <a:lstStyle/>
          <a:p>
            <a:r>
              <a:rPr lang="en-GB" dirty="0"/>
              <a:t>Consider the following values: 	78,11, 9,15, 13</a:t>
            </a:r>
          </a:p>
          <a:p>
            <a:pPr lvl="1"/>
            <a:r>
              <a:rPr lang="en-GB" dirty="0"/>
              <a:t>Show the result of inserting these values into a hash table with 8 positions for each of the three scenarios below:</a:t>
            </a:r>
          </a:p>
          <a:p>
            <a:pPr lvl="2"/>
            <a:r>
              <a:rPr lang="en-GB" dirty="0"/>
              <a:t>Modulo-division method. For collision use Linked list resolution.	</a:t>
            </a:r>
          </a:p>
          <a:p>
            <a:pPr lvl="2"/>
            <a:r>
              <a:rPr lang="en-GB" dirty="0"/>
              <a:t>Digit Extraction Method (right most digit). For collision use: linear probe.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E63B8EB-4DFC-416A-B3B6-B3FF5DAF52F8}"/>
              </a:ext>
            </a:extLst>
          </p:cNvPr>
          <p:cNvGrpSpPr/>
          <p:nvPr/>
        </p:nvGrpSpPr>
        <p:grpSpPr>
          <a:xfrm>
            <a:off x="8527073" y="1581318"/>
            <a:ext cx="694221" cy="2012239"/>
            <a:chOff x="2262908" y="3756959"/>
            <a:chExt cx="694221" cy="2012239"/>
          </a:xfrm>
        </p:grpSpPr>
        <p:sp>
          <p:nvSpPr>
            <p:cNvPr id="9" name="Rectangle 31">
              <a:extLst>
                <a:ext uri="{FF2B5EF4-FFF2-40B4-BE49-F238E27FC236}">
                  <a16:creationId xmlns:a16="http://schemas.microsoft.com/office/drawing/2014/main" id="{B231FCEE-A2BB-4601-8253-C9915D40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14" y="3812563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10" name="Rectangle 32">
              <a:extLst>
                <a:ext uri="{FF2B5EF4-FFF2-40B4-BE49-F238E27FC236}">
                  <a16:creationId xmlns:a16="http://schemas.microsoft.com/office/drawing/2014/main" id="{E7D19222-7AE0-450A-ACEE-1FCD571D2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14" y="4049592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17</a:t>
              </a:r>
            </a:p>
          </p:txBody>
        </p:sp>
        <p:sp>
          <p:nvSpPr>
            <p:cNvPr id="11" name="Rectangle 33">
              <a:extLst>
                <a:ext uri="{FF2B5EF4-FFF2-40B4-BE49-F238E27FC236}">
                  <a16:creationId xmlns:a16="http://schemas.microsoft.com/office/drawing/2014/main" id="{432AF483-BF4E-42A4-90F9-42F9FEC7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14" y="4286621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34">
              <a:extLst>
                <a:ext uri="{FF2B5EF4-FFF2-40B4-BE49-F238E27FC236}">
                  <a16:creationId xmlns:a16="http://schemas.microsoft.com/office/drawing/2014/main" id="{9D768F6D-4D38-4EAA-A730-030B113B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14" y="4523651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id="{EBE519C0-94B2-4CD7-8497-F142C14D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14" y="4760680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14" name="Rectangle 36">
              <a:extLst>
                <a:ext uri="{FF2B5EF4-FFF2-40B4-BE49-F238E27FC236}">
                  <a16:creationId xmlns:a16="http://schemas.microsoft.com/office/drawing/2014/main" id="{8CB2CB52-15FC-427B-9DB3-74B4E2066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14" y="4997709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/>
                <a:t>21</a:t>
              </a:r>
            </a:p>
          </p:txBody>
        </p:sp>
        <p:sp>
          <p:nvSpPr>
            <p:cNvPr id="15" name="Text Box 44">
              <a:extLst>
                <a:ext uri="{FF2B5EF4-FFF2-40B4-BE49-F238E27FC236}">
                  <a16:creationId xmlns:a16="http://schemas.microsoft.com/office/drawing/2014/main" id="{EB827635-8B4A-4122-B1F6-5962113CD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908" y="3756959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imes New Roman" charset="0"/>
                </a:rPr>
                <a:t>0</a:t>
              </a:r>
            </a:p>
          </p:txBody>
        </p:sp>
        <p:sp>
          <p:nvSpPr>
            <p:cNvPr id="16" name="Text Box 45">
              <a:extLst>
                <a:ext uri="{FF2B5EF4-FFF2-40B4-BE49-F238E27FC236}">
                  <a16:creationId xmlns:a16="http://schemas.microsoft.com/office/drawing/2014/main" id="{6BABA155-CECE-4343-9F80-E7951EB52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908" y="3991520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1</a:t>
              </a:r>
            </a:p>
          </p:txBody>
        </p:sp>
        <p:sp>
          <p:nvSpPr>
            <p:cNvPr id="17" name="Text Box 46">
              <a:extLst>
                <a:ext uri="{FF2B5EF4-FFF2-40B4-BE49-F238E27FC236}">
                  <a16:creationId xmlns:a16="http://schemas.microsoft.com/office/drawing/2014/main" id="{38F96112-11C8-4E96-9743-DEB3262DF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908" y="4226080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2</a:t>
              </a:r>
            </a:p>
          </p:txBody>
        </p:sp>
        <p:sp>
          <p:nvSpPr>
            <p:cNvPr id="18" name="Text Box 47">
              <a:extLst>
                <a:ext uri="{FF2B5EF4-FFF2-40B4-BE49-F238E27FC236}">
                  <a16:creationId xmlns:a16="http://schemas.microsoft.com/office/drawing/2014/main" id="{EA72F908-58C4-40E3-BF78-6256B21DB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908" y="4460640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3</a:t>
              </a:r>
            </a:p>
          </p:txBody>
        </p:sp>
        <p:sp>
          <p:nvSpPr>
            <p:cNvPr id="19" name="Text Box 48">
              <a:extLst>
                <a:ext uri="{FF2B5EF4-FFF2-40B4-BE49-F238E27FC236}">
                  <a16:creationId xmlns:a16="http://schemas.microsoft.com/office/drawing/2014/main" id="{C68400E0-9A40-41BB-86A3-BBCA0B59C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908" y="4695200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imes New Roman" charset="0"/>
                </a:rPr>
                <a:t>4</a:t>
              </a:r>
            </a:p>
          </p:txBody>
        </p:sp>
        <p:sp>
          <p:nvSpPr>
            <p:cNvPr id="20" name="Text Box 49">
              <a:extLst>
                <a:ext uri="{FF2B5EF4-FFF2-40B4-BE49-F238E27FC236}">
                  <a16:creationId xmlns:a16="http://schemas.microsoft.com/office/drawing/2014/main" id="{6066604D-E6C0-4BA1-B51F-F1F30EBD2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908" y="4929761"/>
              <a:ext cx="294835" cy="32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imes New Roman" charset="0"/>
                </a:rPr>
                <a:t>5</a:t>
              </a: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6C1303D4-FB67-4699-BDBF-BB93A54A6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062" y="5234189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 dirty="0"/>
            </a:p>
          </p:txBody>
        </p: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40F3C7CE-963F-4F63-87A6-F8DB8FD4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062" y="5479138"/>
              <a:ext cx="379815" cy="2370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 dirty="0"/>
            </a:p>
          </p:txBody>
        </p:sp>
        <p:sp>
          <p:nvSpPr>
            <p:cNvPr id="43" name="Text Box 49">
              <a:extLst>
                <a:ext uri="{FF2B5EF4-FFF2-40B4-BE49-F238E27FC236}">
                  <a16:creationId xmlns:a16="http://schemas.microsoft.com/office/drawing/2014/main" id="{6687D7AC-6A24-40C8-A6A4-B2DDC3D71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357" y="5180360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imes New Roman" charset="0"/>
                </a:rPr>
                <a:t>6</a:t>
              </a:r>
            </a:p>
          </p:txBody>
        </p:sp>
        <p:sp>
          <p:nvSpPr>
            <p:cNvPr id="45" name="Text Box 49">
              <a:extLst>
                <a:ext uri="{FF2B5EF4-FFF2-40B4-BE49-F238E27FC236}">
                  <a16:creationId xmlns:a16="http://schemas.microsoft.com/office/drawing/2014/main" id="{7110F47A-8B1F-4281-9D77-E6C042A31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003" y="5430644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Times New Roman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4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B84B-81AF-4F21-901B-0138C787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73110-6CCC-4A33-A064-CC8CBECE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pPr/>
              <a:t>31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1FD2A-72B1-43EF-AA19-85A6AE9DF5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Draw the contents of a hash table given the following:</a:t>
            </a:r>
          </a:p>
          <a:p>
            <a:pPr lvl="1"/>
            <a:r>
              <a:rPr lang="en-US" dirty="0"/>
              <a:t>The size of the table is 11.</a:t>
            </a:r>
          </a:p>
          <a:p>
            <a:pPr lvl="1"/>
            <a:r>
              <a:rPr lang="en-US" dirty="0"/>
              <a:t>Open addressing and double hashing are used to resolve collisions.</a:t>
            </a:r>
          </a:p>
          <a:p>
            <a:pPr lvl="1"/>
            <a:r>
              <a:rPr lang="en-US" dirty="0"/>
              <a:t>The hash function used is H(k) = k mod 11</a:t>
            </a:r>
          </a:p>
          <a:p>
            <a:pPr lvl="1"/>
            <a:r>
              <a:rPr lang="en-US" dirty="0"/>
              <a:t>The second hash function is H2(k) = 5 – (k mod 5)</a:t>
            </a:r>
          </a:p>
          <a:p>
            <a:r>
              <a:rPr lang="en-US" dirty="0"/>
              <a:t>What values will be in the hash table after the following sequence of insertions? </a:t>
            </a:r>
          </a:p>
          <a:p>
            <a:r>
              <a:rPr lang="en-US" dirty="0"/>
              <a:t>                      16, 23 9, 34, 12, 56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5DE3-C4CB-46DD-9552-18DB481C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ED299-8A20-4908-8823-5BBEEE0A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32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8086F-22C9-4947-BCE2-20786EB760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Assume a hash table of 10 positions with the hash function: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Show the results of inserting the following series of keys :  6, 31, 46, 66, 47.             Handle collisions by Linear probe.</a:t>
            </a:r>
          </a:p>
          <a:p>
            <a:r>
              <a:rPr lang="en-GB" dirty="0"/>
              <a:t>Calculate the Load factor α.</a:t>
            </a:r>
          </a:p>
          <a:p>
            <a:r>
              <a:rPr lang="en-GB" dirty="0"/>
              <a:t>Show the steps of searching the key “5”.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DA58B-E19A-4F49-9B2A-BEFAB3339935}"/>
              </a:ext>
            </a:extLst>
          </p:cNvPr>
          <p:cNvSpPr txBox="1"/>
          <p:nvPr/>
        </p:nvSpPr>
        <p:spPr>
          <a:xfrm>
            <a:off x="1807779" y="1604803"/>
            <a:ext cx="699989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hash(int key)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result;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 =key *  key;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while(result &gt;= 10)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result = result / 10;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result;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5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C39F-8BD3-4C80-A9AB-AE68B99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8C04-18E3-40BE-A5AE-F1E6BE52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F1E8A-4281-43CC-A286-3CDEBB968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17408" r="28333" b="11481"/>
          <a:stretch/>
        </p:blipFill>
        <p:spPr>
          <a:xfrm>
            <a:off x="3314700" y="1676400"/>
            <a:ext cx="4762500" cy="43132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83E30-BB4A-4363-A425-37B5E70C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720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940B-6D5D-45B8-87F5-F6414BB9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B1F9-7916-48B2-BFA4-752E12B7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752" y="1405758"/>
            <a:ext cx="8458200" cy="4267200"/>
          </a:xfrm>
        </p:spPr>
        <p:txBody>
          <a:bodyPr>
            <a:normAutofit lnSpcReduction="10000"/>
          </a:bodyPr>
          <a:lstStyle/>
          <a:p>
            <a:r>
              <a:rPr lang="en-GB" sz="2400" b="1" dirty="0"/>
              <a:t>Arrays </a:t>
            </a:r>
          </a:p>
          <a:p>
            <a:pPr lvl="1"/>
            <a:r>
              <a:rPr lang="en-GB" sz="2000" b="1" i="1" dirty="0"/>
              <a:t>Not sorted</a:t>
            </a:r>
            <a:r>
              <a:rPr lang="en-GB" sz="2000" dirty="0"/>
              <a:t> </a:t>
            </a:r>
            <a:r>
              <a:rPr lang="en-GB" sz="1800" dirty="0"/>
              <a:t>get/search and remove/delete: O(n) / put/insert: O(1)</a:t>
            </a:r>
          </a:p>
          <a:p>
            <a:pPr lvl="1"/>
            <a:r>
              <a:rPr lang="en-GB" sz="1800" b="1" i="1" dirty="0"/>
              <a:t>Sorted</a:t>
            </a:r>
            <a:r>
              <a:rPr lang="en-GB" sz="1800" dirty="0"/>
              <a:t>  </a:t>
            </a:r>
            <a:r>
              <a:rPr lang="en-GB" sz="1600" dirty="0"/>
              <a:t>get/search O(log n) put/insert and remove/delete: O(n) </a:t>
            </a:r>
          </a:p>
          <a:p>
            <a:r>
              <a:rPr lang="en-GB" sz="2400" b="1" dirty="0"/>
              <a:t>Linked-list</a:t>
            </a:r>
          </a:p>
          <a:p>
            <a:pPr lvl="1"/>
            <a:r>
              <a:rPr lang="en-GB" sz="1800" dirty="0"/>
              <a:t>get/search and remove/delete: O(n) / put/insert: O(1) if not sorted and O(n) if sorted.</a:t>
            </a:r>
          </a:p>
          <a:p>
            <a:r>
              <a:rPr lang="en-GB" sz="2400" b="1" dirty="0"/>
              <a:t>Binary search trees </a:t>
            </a:r>
          </a:p>
          <a:p>
            <a:pPr lvl="1"/>
            <a:r>
              <a:rPr lang="en-GB" sz="1800" dirty="0"/>
              <a:t>search, insert, delete: O(n) if not balanced </a:t>
            </a:r>
          </a:p>
          <a:p>
            <a:pPr lvl="1"/>
            <a:r>
              <a:rPr lang="en-GB" sz="1800" dirty="0"/>
              <a:t> O(log n) if balanced BST</a:t>
            </a:r>
            <a:endParaRPr lang="en-GB" sz="2000" dirty="0"/>
          </a:p>
          <a:p>
            <a:r>
              <a:rPr lang="en-GB" sz="2400" b="1" dirty="0"/>
              <a:t>Hash tables</a:t>
            </a:r>
          </a:p>
          <a:p>
            <a:pPr lvl="1"/>
            <a:r>
              <a:rPr lang="en-US" sz="2000" dirty="0"/>
              <a:t>search, insert, delete: average  O(1)</a:t>
            </a:r>
          </a:p>
          <a:p>
            <a:pPr lvl="1"/>
            <a:r>
              <a:rPr lang="en-GB" sz="2000" dirty="0"/>
              <a:t>No comparison of keys as in lists and  BST.</a:t>
            </a:r>
          </a:p>
          <a:p>
            <a:pPr lvl="1"/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A4A74-A327-4CF5-A6C5-F5A330C1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740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9644-8E66-4ADF-9B15-EE61AC2E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Idea: Searching =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962B-4D87-49A5-964C-421A8FF3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key as an index into an array</a:t>
            </a:r>
          </a:p>
          <a:p>
            <a:r>
              <a:rPr lang="en-US" dirty="0"/>
              <a:t>For example: storing data about members of football team</a:t>
            </a:r>
          </a:p>
          <a:p>
            <a:pPr lvl="1"/>
            <a:r>
              <a:rPr lang="en-US" dirty="0"/>
              <a:t>Key= shirt number (0-99)</a:t>
            </a:r>
          </a:p>
          <a:p>
            <a:pPr lvl="1"/>
            <a:r>
              <a:rPr lang="en-US" dirty="0"/>
              <a:t>Class for individual player: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Store the player record in an array: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Search and insertion are O(1)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2FD4B-1D9E-4813-92E0-97B47E85DB5C}"/>
              </a:ext>
            </a:extLst>
          </p:cNvPr>
          <p:cNvSpPr txBox="1"/>
          <p:nvPr/>
        </p:nvSpPr>
        <p:spPr>
          <a:xfrm>
            <a:off x="4225159" y="2785726"/>
            <a:ext cx="4183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Player{</a:t>
            </a:r>
          </a:p>
          <a:p>
            <a:r>
              <a:rPr lang="en-US" dirty="0"/>
              <a:t>        private int </a:t>
            </a:r>
            <a:r>
              <a:rPr lang="en-US" dirty="0" err="1"/>
              <a:t>shirtNumber</a:t>
            </a:r>
            <a:r>
              <a:rPr lang="en-US" dirty="0"/>
              <a:t>;</a:t>
            </a:r>
          </a:p>
          <a:p>
            <a:r>
              <a:rPr lang="en-US" dirty="0"/>
              <a:t>        private String name;</a:t>
            </a:r>
          </a:p>
          <a:p>
            <a:r>
              <a:rPr lang="en-US" dirty="0"/>
              <a:t>        ………</a:t>
            </a:r>
          </a:p>
          <a:p>
            <a:r>
              <a:rPr lang="en-US" dirty="0"/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4FE40-A64D-41F9-AE7C-3EE097B2F41E}"/>
              </a:ext>
            </a:extLst>
          </p:cNvPr>
          <p:cNvSpPr txBox="1"/>
          <p:nvPr/>
        </p:nvSpPr>
        <p:spPr>
          <a:xfrm>
            <a:off x="5570484" y="4388124"/>
            <a:ext cx="418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[] team= new Player[100];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8916F-B32A-4741-B417-891E4B8EED37}"/>
              </a:ext>
            </a:extLst>
          </p:cNvPr>
          <p:cNvSpPr txBox="1"/>
          <p:nvPr/>
        </p:nvSpPr>
        <p:spPr>
          <a:xfrm>
            <a:off x="4351282" y="5379384"/>
            <a:ext cx="418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Player search(int </a:t>
            </a:r>
            <a:r>
              <a:rPr lang="en-US" dirty="0" err="1"/>
              <a:t>shirtNumber</a:t>
            </a:r>
            <a:r>
              <a:rPr lang="en-US" dirty="0"/>
              <a:t>){</a:t>
            </a:r>
          </a:p>
          <a:p>
            <a:r>
              <a:rPr lang="en-US" dirty="0"/>
              <a:t>        return team[</a:t>
            </a:r>
            <a:r>
              <a:rPr lang="en-US" dirty="0" err="1"/>
              <a:t>shirtNumber</a:t>
            </a:r>
            <a:r>
              <a:rPr lang="en-US" dirty="0"/>
              <a:t>];</a:t>
            </a:r>
          </a:p>
          <a:p>
            <a:r>
              <a:rPr lang="en-US" dirty="0"/>
              <a:t>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9912A-BCA6-416E-B33E-819086D2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764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B310-FF95-477C-9DC8-2363C53B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7E3A-D8D1-4316-A3FA-2ED455BF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19200"/>
            <a:ext cx="6376270" cy="4937760"/>
          </a:xfrm>
        </p:spPr>
        <p:txBody>
          <a:bodyPr>
            <a:normAutofit/>
          </a:bodyPr>
          <a:lstStyle/>
          <a:p>
            <a:r>
              <a:rPr lang="en-US" dirty="0"/>
              <a:t>In most real word problems, indexing is not as simple as the football-team example.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handle such problems, we need a data structure to perform hashing:</a:t>
            </a:r>
          </a:p>
          <a:p>
            <a:pPr lvl="1"/>
            <a:r>
              <a:rPr lang="en-GB" dirty="0"/>
              <a:t>A hash function h to convert the keys into array indices.</a:t>
            </a:r>
          </a:p>
          <a:p>
            <a:pPr lvl="1"/>
            <a:r>
              <a:rPr lang="en-GB" dirty="0"/>
              <a:t>Use techniques to handle cases in which multiple keys are assigned the same hash value</a:t>
            </a:r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9E2947-ECD1-4ACA-AEED-1615659FD6B4}"/>
              </a:ext>
            </a:extLst>
          </p:cNvPr>
          <p:cNvGrpSpPr/>
          <p:nvPr/>
        </p:nvGrpSpPr>
        <p:grpSpPr>
          <a:xfrm>
            <a:off x="5537918" y="1219200"/>
            <a:ext cx="6147871" cy="2779166"/>
            <a:chOff x="2043203" y="2153200"/>
            <a:chExt cx="7561539" cy="3283826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D2A98565-AA18-4389-A722-D047215F8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203" y="3562176"/>
              <a:ext cx="1066800" cy="43639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key</a:t>
              </a:r>
            </a:p>
          </p:txBody>
        </p:sp>
        <p:grpSp>
          <p:nvGrpSpPr>
            <p:cNvPr id="8" name="Group 30">
              <a:extLst>
                <a:ext uri="{FF2B5EF4-FFF2-40B4-BE49-F238E27FC236}">
                  <a16:creationId xmlns:a16="http://schemas.microsoft.com/office/drawing/2014/main" id="{4395EFFD-565B-4F47-8E8F-1AC8F0EBA6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2999" y="2888653"/>
              <a:ext cx="2598657" cy="1855228"/>
              <a:chOff x="-28" y="1968"/>
              <a:chExt cx="2100" cy="1453"/>
            </a:xfrm>
          </p:grpSpPr>
          <p:sp>
            <p:nvSpPr>
              <p:cNvPr id="9" name="AutoShape 5">
                <a:extLst>
                  <a:ext uri="{FF2B5EF4-FFF2-40B4-BE49-F238E27FC236}">
                    <a16:creationId xmlns:a16="http://schemas.microsoft.com/office/drawing/2014/main" id="{E68EFAC3-8EE2-49BF-A63E-3C4D297EE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" y="2443"/>
                <a:ext cx="432" cy="432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Text Box 8">
                <a:extLst>
                  <a:ext uri="{FF2B5EF4-FFF2-40B4-BE49-F238E27FC236}">
                    <a16:creationId xmlns:a16="http://schemas.microsoft.com/office/drawing/2014/main" id="{C5820F9B-3FB8-4DF4-8806-8298669965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" y="1968"/>
                <a:ext cx="1105" cy="145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/>
                </a:r>
                <a:br>
                  <a:rPr lang="en-US" altLang="en-US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</a:br>
                <a:r>
                  <a:rPr lang="en-US" altLang="en-US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hash function</a:t>
                </a:r>
              </a:p>
              <a:p>
                <a:pPr algn="ctr">
                  <a:spcBef>
                    <a:spcPct val="50000"/>
                  </a:spcBef>
                </a:pPr>
                <a:endParaRPr lang="en-US" altLang="en-US" sz="28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AutoShape 9">
                <a:extLst>
                  <a:ext uri="{FF2B5EF4-FFF2-40B4-BE49-F238E27FC236}">
                    <a16:creationId xmlns:a16="http://schemas.microsoft.com/office/drawing/2014/main" id="{8F202C79-0628-4230-9263-C1D5512A5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2448"/>
                <a:ext cx="432" cy="432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EE126685-82A1-4995-96A4-025EF9AC4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7646" y="2750259"/>
              <a:ext cx="1247355" cy="37131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l-G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71E7667C-C192-480B-9709-F5F63B6D7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7646" y="3072516"/>
              <a:ext cx="1247355" cy="37131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l-G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7002C215-09E8-4CB8-9099-E1BB544F7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7646" y="3426376"/>
              <a:ext cx="1247355" cy="37131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l-G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B763DD3C-D7C0-468A-B50C-AE5B3FC39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7646" y="3807376"/>
              <a:ext cx="1247355" cy="37131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l-G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426BCCC4-0B1A-42D8-862B-23287D93C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7646" y="4188377"/>
              <a:ext cx="1247355" cy="37131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l-G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10EA3FF8-8E98-4C99-9E4A-243EF4762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7646" y="4569377"/>
              <a:ext cx="1247355" cy="37131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l-G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70CE6D32-3332-4664-AFA4-89A713565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7646" y="4950376"/>
              <a:ext cx="1247355" cy="37131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l-G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0A0BF5EA-C985-40C4-AB84-61172A813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2153200"/>
              <a:ext cx="1603742" cy="36933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hash table</a:t>
              </a:r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BE4FE167-F383-4A8C-9821-86A54052A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831" y="3562176"/>
              <a:ext cx="1887914" cy="43639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Hash value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7334D0-DEA8-429E-A53D-2FCD8075303E}"/>
                </a:ext>
              </a:extLst>
            </p:cNvPr>
            <p:cNvSpPr txBox="1"/>
            <p:nvPr/>
          </p:nvSpPr>
          <p:spPr>
            <a:xfrm>
              <a:off x="7734981" y="2709541"/>
              <a:ext cx="747611" cy="2727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r>
                <a:rPr lang="en-US" dirty="0"/>
                <a:t>1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N-1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10AE7-2059-4C90-BBCC-6FF1790A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307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68574" y="1235333"/>
            <a:ext cx="8477044" cy="2514599"/>
          </a:xfrm>
        </p:spPr>
        <p:txBody>
          <a:bodyPr/>
          <a:lstStyle/>
          <a:p>
            <a:r>
              <a:rPr lang="en-US" altLang="en-US" sz="2100" b="1" dirty="0"/>
              <a:t>Insert the following integer elements to a Hash Table of size 10. </a:t>
            </a:r>
          </a:p>
          <a:p>
            <a:r>
              <a:rPr lang="en-US" altLang="en-US" sz="2100" b="1" dirty="0"/>
              <a:t>Use h(x)=x </a:t>
            </a:r>
            <a:r>
              <a:rPr lang="en-US" altLang="en-US" sz="2100" b="1" dirty="0">
                <a:solidFill>
                  <a:srgbClr val="0070C0"/>
                </a:solidFill>
              </a:rPr>
              <a:t>% N</a:t>
            </a:r>
            <a:r>
              <a:rPr lang="en-US" altLang="en-US" sz="2100" b="1" dirty="0"/>
              <a:t> as a hash function. </a:t>
            </a:r>
          </a:p>
          <a:p>
            <a:pPr lvl="2" eaLnBrk="1" hangingPunct="1"/>
            <a:r>
              <a:rPr lang="en-US" altLang="en-US" sz="1800" b="1" dirty="0"/>
              <a:t>Elements: {1, 5, 18, 24, 50}</a:t>
            </a:r>
          </a:p>
        </p:txBody>
      </p:sp>
      <p:graphicFrame>
        <p:nvGraphicFramePr>
          <p:cNvPr id="12" name="Content Placeholder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39025"/>
              </p:ext>
            </p:extLst>
          </p:nvPr>
        </p:nvGraphicFramePr>
        <p:xfrm>
          <a:off x="7866458" y="2209800"/>
          <a:ext cx="1163242" cy="3714750"/>
        </p:xfrm>
        <a:graphic>
          <a:graphicData uri="http://schemas.openxmlformats.org/drawingml/2006/table">
            <a:tbl>
              <a:tblPr rtl="1"/>
              <a:tblGrid>
                <a:gridCol w="78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50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27000" marR="27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0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24 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5 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5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6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7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18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27000" marR="27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8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" charset="0"/>
                          <a:cs typeface="Arial" charset="0"/>
                        </a:rPr>
                        <a:t>9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AA58487-83D7-4A99-BAB1-38D69F3D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50306"/>
              </p:ext>
            </p:extLst>
          </p:nvPr>
        </p:nvGraphicFramePr>
        <p:xfrm>
          <a:off x="3285345" y="2729745"/>
          <a:ext cx="2590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3900531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190571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h(x)=x%10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6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3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6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9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479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CE2825A-2451-4B5B-9AC0-EC05E63AE948}"/>
              </a:ext>
            </a:extLst>
          </p:cNvPr>
          <p:cNvSpPr/>
          <p:nvPr/>
        </p:nvSpPr>
        <p:spPr>
          <a:xfrm>
            <a:off x="7829287" y="1748135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Verdana" charset="0"/>
              </a:rPr>
              <a:t>hash table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A4B62D-761A-44D4-8E7A-53287B76FB1A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Hash functions- Example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DB447-CEBF-4610-A6BE-1BBE2559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8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functions- Example 2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95399"/>
            <a:ext cx="10594428" cy="4769069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We design a hash table for </a:t>
            </a:r>
          </a:p>
          <a:p>
            <a:pPr lvl="1"/>
            <a:r>
              <a:rPr lang="en-US" sz="2000" dirty="0">
                <a:latin typeface="Tahoma" charset="0"/>
              </a:rPr>
              <a:t>Storing entries as (SSN, Name)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Key: SSN (social security number) is a nine-digit positive integer</a:t>
            </a:r>
          </a:p>
          <a:p>
            <a:pPr eaLnBrk="1" hangingPunct="1"/>
            <a:endParaRPr lang="en-US" sz="2000" dirty="0">
              <a:solidFill>
                <a:schemeClr val="tx2"/>
              </a:solidFill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Our hash table uses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 array of size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= </a:t>
            </a:r>
            <a:r>
              <a:rPr lang="en-US" sz="2000" dirty="0">
                <a:latin typeface="Times New Roman" charset="0"/>
              </a:rPr>
              <a:t>10,000</a:t>
            </a:r>
            <a:r>
              <a:rPr lang="en-US" sz="2000" dirty="0">
                <a:latin typeface="Tahoma" charset="0"/>
              </a:rPr>
              <a:t> and 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 hash function: 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Symbol" charset="0"/>
              </a:rPr>
              <a:t> = </a:t>
            </a:r>
            <a:r>
              <a:rPr lang="en-US" sz="2000" dirty="0">
                <a:latin typeface="Times New Roman" charset="0"/>
              </a:rPr>
              <a:t>last four digits of </a:t>
            </a:r>
            <a:r>
              <a:rPr lang="en-US" sz="2000" b="1" i="1" dirty="0">
                <a:latin typeface="Times New Roman" charset="0"/>
              </a:rPr>
              <a:t>x</a:t>
            </a:r>
          </a:p>
        </p:txBody>
      </p:sp>
      <p:grpSp>
        <p:nvGrpSpPr>
          <p:cNvPr id="14342" name="Group 30"/>
          <p:cNvGrpSpPr>
            <a:grpSpLocks/>
          </p:cNvGrpSpPr>
          <p:nvPr/>
        </p:nvGrpSpPr>
        <p:grpSpPr bwMode="auto">
          <a:xfrm>
            <a:off x="8225878" y="1828800"/>
            <a:ext cx="2978150" cy="3200400"/>
            <a:chOff x="2496" y="1488"/>
            <a:chExt cx="1876" cy="2016"/>
          </a:xfrm>
        </p:grpSpPr>
        <p:sp>
          <p:nvSpPr>
            <p:cNvPr id="14344" name="Rectangle 4"/>
            <p:cNvSpPr>
              <a:spLocks noChangeArrowheads="1"/>
            </p:cNvSpPr>
            <p:nvPr/>
          </p:nvSpPr>
          <p:spPr bwMode="auto">
            <a:xfrm>
              <a:off x="2996" y="153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  <a:endParaRPr lang="en-US"/>
            </a:p>
          </p:txBody>
        </p:sp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2996" y="172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6"/>
            <p:cNvSpPr>
              <a:spLocks noChangeArrowheads="1"/>
            </p:cNvSpPr>
            <p:nvPr/>
          </p:nvSpPr>
          <p:spPr bwMode="auto">
            <a:xfrm>
              <a:off x="2996" y="192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ym typeface="Symbol" charset="0"/>
              </a:endParaRPr>
            </a:p>
          </p:txBody>
        </p:sp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2996" y="211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  <p:sp>
          <p:nvSpPr>
            <p:cNvPr id="14348" name="Rectangle 8"/>
            <p:cNvSpPr>
              <a:spLocks noChangeArrowheads="1"/>
            </p:cNvSpPr>
            <p:nvPr/>
          </p:nvSpPr>
          <p:spPr bwMode="auto">
            <a:xfrm>
              <a:off x="2996" y="230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29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29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29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  <p:sp>
          <p:nvSpPr>
            <p:cNvPr id="14352" name="Text Box 12"/>
            <p:cNvSpPr txBox="1">
              <a:spLocks noChangeArrowheads="1"/>
            </p:cNvSpPr>
            <p:nvPr/>
          </p:nvSpPr>
          <p:spPr bwMode="auto">
            <a:xfrm>
              <a:off x="2784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14353" name="Text Box 13"/>
            <p:cNvSpPr txBox="1">
              <a:spLocks noChangeArrowheads="1"/>
            </p:cNvSpPr>
            <p:nvPr/>
          </p:nvSpPr>
          <p:spPr bwMode="auto">
            <a:xfrm>
              <a:off x="2784" y="16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4354" name="Text Box 14"/>
            <p:cNvSpPr txBox="1">
              <a:spLocks noChangeArrowheads="1"/>
            </p:cNvSpPr>
            <p:nvPr/>
          </p:nvSpPr>
          <p:spPr bwMode="auto">
            <a:xfrm>
              <a:off x="2784" y="18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4355" name="Text Box 15"/>
            <p:cNvSpPr txBox="1">
              <a:spLocks noChangeArrowheads="1"/>
            </p:cNvSpPr>
            <p:nvPr/>
          </p:nvSpPr>
          <p:spPr bwMode="auto">
            <a:xfrm>
              <a:off x="2784" y="20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4356" name="Text Box 16"/>
            <p:cNvSpPr txBox="1">
              <a:spLocks noChangeArrowheads="1"/>
            </p:cNvSpPr>
            <p:nvPr/>
          </p:nvSpPr>
          <p:spPr bwMode="auto">
            <a:xfrm>
              <a:off x="2784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14357" name="Text Box 17"/>
            <p:cNvSpPr txBox="1">
              <a:spLocks noChangeArrowheads="1"/>
            </p:cNvSpPr>
            <p:nvPr/>
          </p:nvSpPr>
          <p:spPr bwMode="auto">
            <a:xfrm>
              <a:off x="2496" y="2832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>
                  <a:latin typeface="Times New Roman" charset="0"/>
                </a:rPr>
                <a:t>9997</a:t>
              </a:r>
            </a:p>
          </p:txBody>
        </p:sp>
        <p:sp>
          <p:nvSpPr>
            <p:cNvPr id="14358" name="Text Box 18"/>
            <p:cNvSpPr txBox="1">
              <a:spLocks noChangeArrowheads="1"/>
            </p:cNvSpPr>
            <p:nvPr/>
          </p:nvSpPr>
          <p:spPr bwMode="auto">
            <a:xfrm>
              <a:off x="2496" y="302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9998</a:t>
              </a:r>
            </a:p>
          </p:txBody>
        </p:sp>
        <p:sp>
          <p:nvSpPr>
            <p:cNvPr id="14359" name="Text Box 19"/>
            <p:cNvSpPr txBox="1">
              <a:spLocks noChangeArrowheads="1"/>
            </p:cNvSpPr>
            <p:nvPr/>
          </p:nvSpPr>
          <p:spPr bwMode="auto">
            <a:xfrm>
              <a:off x="2496" y="321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charset="0"/>
                </a:rPr>
                <a:t>9999</a:t>
              </a:r>
            </a:p>
          </p:txBody>
        </p:sp>
        <p:sp>
          <p:nvSpPr>
            <p:cNvPr id="14360" name="Text Box 20"/>
            <p:cNvSpPr txBox="1">
              <a:spLocks noChangeArrowheads="1"/>
            </p:cNvSpPr>
            <p:nvPr/>
          </p:nvSpPr>
          <p:spPr bwMode="auto">
            <a:xfrm rot="5400000">
              <a:off x="2986" y="254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…</a:t>
              </a:r>
            </a:p>
          </p:txBody>
        </p:sp>
        <p:sp>
          <p:nvSpPr>
            <p:cNvPr id="14361" name="AutoShape 21"/>
            <p:cNvSpPr>
              <a:spLocks noChangeArrowheads="1"/>
            </p:cNvSpPr>
            <p:nvPr/>
          </p:nvSpPr>
          <p:spPr bwMode="auto">
            <a:xfrm>
              <a:off x="3360" y="2304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451-229-0004</a:t>
              </a:r>
            </a:p>
          </p:txBody>
        </p:sp>
        <p:sp>
          <p:nvSpPr>
            <p:cNvPr id="14362" name="AutoShape 22"/>
            <p:cNvSpPr>
              <a:spLocks noChangeArrowheads="1"/>
            </p:cNvSpPr>
            <p:nvPr/>
          </p:nvSpPr>
          <p:spPr bwMode="auto">
            <a:xfrm>
              <a:off x="3360" y="192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981-101-0002</a:t>
              </a:r>
            </a:p>
          </p:txBody>
        </p:sp>
        <p:sp>
          <p:nvSpPr>
            <p:cNvPr id="14363" name="Line 24"/>
            <p:cNvSpPr>
              <a:spLocks noChangeShapeType="1"/>
            </p:cNvSpPr>
            <p:nvPr/>
          </p:nvSpPr>
          <p:spPr bwMode="auto">
            <a:xfrm>
              <a:off x="3092" y="2400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AutoShape 25"/>
            <p:cNvSpPr>
              <a:spLocks noChangeArrowheads="1"/>
            </p:cNvSpPr>
            <p:nvPr/>
          </p:nvSpPr>
          <p:spPr bwMode="auto">
            <a:xfrm>
              <a:off x="3364" y="3072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200-751-9998</a:t>
              </a:r>
            </a:p>
          </p:txBody>
        </p:sp>
        <p:sp>
          <p:nvSpPr>
            <p:cNvPr id="14365" name="Line 26"/>
            <p:cNvSpPr>
              <a:spLocks noChangeShapeType="1"/>
            </p:cNvSpPr>
            <p:nvPr/>
          </p:nvSpPr>
          <p:spPr bwMode="auto">
            <a:xfrm>
              <a:off x="3096" y="3168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AutoShape 27"/>
            <p:cNvSpPr>
              <a:spLocks noChangeArrowheads="1"/>
            </p:cNvSpPr>
            <p:nvPr/>
          </p:nvSpPr>
          <p:spPr bwMode="auto">
            <a:xfrm>
              <a:off x="3360" y="1728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/>
                <a:t>025-612-0001</a:t>
              </a:r>
            </a:p>
          </p:txBody>
        </p:sp>
        <p:sp>
          <p:nvSpPr>
            <p:cNvPr id="14367" name="Line 28"/>
            <p:cNvSpPr>
              <a:spLocks noChangeShapeType="1"/>
            </p:cNvSpPr>
            <p:nvPr/>
          </p:nvSpPr>
          <p:spPr bwMode="auto">
            <a:xfrm>
              <a:off x="3092" y="1824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29"/>
            <p:cNvSpPr>
              <a:spLocks noChangeShapeType="1"/>
            </p:cNvSpPr>
            <p:nvPr/>
          </p:nvSpPr>
          <p:spPr bwMode="auto">
            <a:xfrm>
              <a:off x="3072" y="201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A2EF27-BF24-4018-94CE-3BFD3BA9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9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F1FEB63-A4BD-4C9E-B48C-A64B79CEBCBD}" vid="{285DCFFC-52D2-433A-BA97-77CFC1156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11782</TotalTime>
  <Words>2651</Words>
  <Application>Microsoft Office PowerPoint</Application>
  <PresentationFormat>Widescreen</PresentationFormat>
  <Paragraphs>833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51" baseType="lpstr">
      <vt:lpstr>ＭＳ Ｐゴシック</vt:lpstr>
      <vt:lpstr>Arial</vt:lpstr>
      <vt:lpstr>Bookman Old Style</vt:lpstr>
      <vt:lpstr>Calibri</vt:lpstr>
      <vt:lpstr>Cambria Math</vt:lpstr>
      <vt:lpstr>CMMI10</vt:lpstr>
      <vt:lpstr>CMR10</vt:lpstr>
      <vt:lpstr>CMSS10</vt:lpstr>
      <vt:lpstr>Courier New</vt:lpstr>
      <vt:lpstr>Gill Sans MT</vt:lpstr>
      <vt:lpstr>Symbol</vt:lpstr>
      <vt:lpstr>Tahoma</vt:lpstr>
      <vt:lpstr>Times New Roman</vt:lpstr>
      <vt:lpstr>Times-Italic</vt:lpstr>
      <vt:lpstr>Times-Roman</vt:lpstr>
      <vt:lpstr>Verdana</vt:lpstr>
      <vt:lpstr>Wingdings</vt:lpstr>
      <vt:lpstr>Wingdings 3</vt:lpstr>
      <vt:lpstr>Theme1</vt:lpstr>
      <vt:lpstr>Hash Tables</vt:lpstr>
      <vt:lpstr>Maps</vt:lpstr>
      <vt:lpstr>Map ADT</vt:lpstr>
      <vt:lpstr>Map example</vt:lpstr>
      <vt:lpstr>Map Implementations</vt:lpstr>
      <vt:lpstr>Hashing Idea: Searching = Indexing</vt:lpstr>
      <vt:lpstr>Hash table</vt:lpstr>
      <vt:lpstr>PowerPoint Presentation</vt:lpstr>
      <vt:lpstr>Hash functions- Example 2</vt:lpstr>
      <vt:lpstr>Load Factor</vt:lpstr>
      <vt:lpstr>Load factor </vt:lpstr>
      <vt:lpstr>Collisions</vt:lpstr>
      <vt:lpstr>Dealing with Collisions</vt:lpstr>
      <vt:lpstr>Dealing with Collisions 1: Separate Chaining</vt:lpstr>
      <vt:lpstr>Dealing with Collisions 2: Open addressing</vt:lpstr>
      <vt:lpstr>Linear Probing</vt:lpstr>
      <vt:lpstr>Clustering problem</vt:lpstr>
      <vt:lpstr>Quadratic Probing</vt:lpstr>
      <vt:lpstr>Quadratic Probing</vt:lpstr>
      <vt:lpstr>Double Hashing</vt:lpstr>
      <vt:lpstr>Example of Double Hashing</vt:lpstr>
      <vt:lpstr>Delete Elements Under Open addressing</vt:lpstr>
      <vt:lpstr>Empty vs. Removed</vt:lpstr>
      <vt:lpstr>Delete Elements Under Open addressing</vt:lpstr>
      <vt:lpstr>Insertion with Linear Probing</vt:lpstr>
      <vt:lpstr>Search/retrieve with Linear Probing</vt:lpstr>
      <vt:lpstr>Performance of Hashing</vt:lpstr>
      <vt:lpstr>Rehash</vt:lpstr>
      <vt:lpstr>Drawbacks of Hash tables</vt:lpstr>
      <vt:lpstr>Exercise 1</vt:lpstr>
      <vt:lpstr>Exercise 2</vt:lpstr>
      <vt:lpstr>Exercise 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Stackes</dc:title>
  <dc:creator>eazaid</dc:creator>
  <cp:lastModifiedBy>Abdulrahman Abdulaziz Abdulrahman Albarrak</cp:lastModifiedBy>
  <cp:revision>143</cp:revision>
  <dcterms:created xsi:type="dcterms:W3CDTF">2019-10-08T10:07:27Z</dcterms:created>
  <dcterms:modified xsi:type="dcterms:W3CDTF">2024-01-30T06:21:42Z</dcterms:modified>
</cp:coreProperties>
</file>