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59" r:id="rId2"/>
    <p:sldId id="342" r:id="rId3"/>
    <p:sldId id="322" r:id="rId4"/>
    <p:sldId id="360" r:id="rId5"/>
    <p:sldId id="382" r:id="rId6"/>
    <p:sldId id="364" r:id="rId7"/>
    <p:sldId id="383" r:id="rId8"/>
    <p:sldId id="387" r:id="rId9"/>
    <p:sldId id="385" r:id="rId10"/>
    <p:sldId id="373" r:id="rId11"/>
    <p:sldId id="361" r:id="rId12"/>
  </p:sldIdLst>
  <p:sldSz cx="9144000" cy="5143500" type="screen16x9"/>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4761"/>
    <a:srgbClr val="D78668"/>
    <a:srgbClr val="D88769"/>
    <a:srgbClr val="F0F0F0"/>
    <a:srgbClr val="497193"/>
    <a:srgbClr val="005697"/>
    <a:srgbClr val="FF8181"/>
    <a:srgbClr val="FF5757"/>
    <a:srgbClr val="005DA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09" d="100"/>
          <a:sy n="109" d="100"/>
        </p:scale>
        <p:origin x="87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2023/6/6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2023/6/6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2416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163234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73559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43679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436797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43679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324168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3B47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itle 1"/>
          <p:cNvSpPr txBox="1">
            <a:spLocks/>
          </p:cNvSpPr>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279430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286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4971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sym typeface="Arial" panose="020B0604020202020204" pitchFamily="34" charset="0"/>
            </a:endParaRPr>
          </a:p>
        </p:txBody>
      </p:sp>
      <p:sp>
        <p:nvSpPr>
          <p:cNvPr id="4" name="Title 1"/>
          <p:cNvSpPr txBox="1">
            <a:spLocks/>
          </p:cNvSpPr>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18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618479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73450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48997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3B47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sym typeface="Arial" panose="020B0604020202020204" pitchFamily="34" charset="0"/>
            </a:endParaRPr>
          </a:p>
        </p:txBody>
      </p:sp>
      <p:sp>
        <p:nvSpPr>
          <p:cNvPr id="4" name="Title 1"/>
          <p:cNvSpPr txBox="1">
            <a:spLocks/>
          </p:cNvSpPr>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18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54014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28445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98621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4971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sym typeface="Arial" panose="020B0604020202020204" pitchFamily="34" charset="0"/>
            </a:endParaRPr>
          </a:p>
        </p:txBody>
      </p:sp>
      <p:sp>
        <p:nvSpPr>
          <p:cNvPr id="4" name="Title 1"/>
          <p:cNvSpPr txBox="1">
            <a:spLocks/>
          </p:cNvSpPr>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18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882379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2684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24983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3B47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sym typeface="Arial" panose="020B0604020202020204" pitchFamily="34" charset="0"/>
            </a:endParaRPr>
          </a:p>
        </p:txBody>
      </p:sp>
      <p:sp>
        <p:nvSpPr>
          <p:cNvPr id="4" name="Title 1"/>
          <p:cNvSpPr txBox="1">
            <a:spLocks/>
          </p:cNvSpPr>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18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4722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6008109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userDrawn="1"/>
        </p:nvSpPr>
        <p:spPr>
          <a:xfrm>
            <a:off x="7363544" y="480058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259309789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9665087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268883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38268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03142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1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4971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sym typeface="Arial" panose="020B0604020202020204" pitchFamily="34" charset="0"/>
            </a:endParaRPr>
          </a:p>
        </p:txBody>
      </p:sp>
      <p:sp>
        <p:nvSpPr>
          <p:cNvPr id="4" name="Title 1"/>
          <p:cNvSpPr txBox="1">
            <a:spLocks/>
          </p:cNvSpPr>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18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098692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74517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49719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sym typeface="Arial" panose="020B0604020202020204" pitchFamily="34" charset="0"/>
            </a:endParaRPr>
          </a:p>
        </p:txBody>
      </p:sp>
      <p:sp>
        <p:nvSpPr>
          <p:cNvPr id="4" name="Title 1"/>
          <p:cNvSpPr txBox="1">
            <a:spLocks/>
          </p:cNvSpPr>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18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319050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08479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7831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solidFill>
                <a:srgbClr val="FFFFFF"/>
              </a:solidFill>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3B476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sym typeface="Arial" panose="020B0604020202020204" pitchFamily="34" charset="0"/>
            </a:endParaRPr>
          </a:p>
        </p:txBody>
      </p:sp>
      <p:sp>
        <p:nvSpPr>
          <p:cNvPr id="4" name="Title 1"/>
          <p:cNvSpPr txBox="1">
            <a:spLocks/>
          </p:cNvSpPr>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rgbClr val="FFFFFF">
                    <a:lumMod val="50000"/>
                  </a:srgbClr>
                </a:solidFill>
                <a:latin typeface="微软雅黑" panose="020B0503020204020204" pitchFamily="34" charset="-122"/>
                <a:ea typeface="微软雅黑" panose="020B0503020204020204" pitchFamily="34" charset="-122"/>
              </a:rPr>
              <a:t>点击输入标题内容</a:t>
            </a:r>
            <a:endParaRPr lang="en-GB" altLang="zh-CN" sz="1800" b="1" dirty="0">
              <a:solidFill>
                <a:srgbClr val="FFFFFF">
                  <a:lumMod val="5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298325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2023/6/6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32" cstate="screen">
            <a:extLst>
              <a:ext uri="{BEBA8EAE-BF5A-486C-A8C5-ECC9F3942E4B}">
                <a14:imgProps xmlns:a14="http://schemas.microsoft.com/office/drawing/2010/main">
                  <a14:imgLayer r:embed="rId33">
                    <a14:imgEffect>
                      <a14:brightnessContrast contrast="-20000"/>
                    </a14:imgEffect>
                  </a14:imgLayer>
                </a14:imgProps>
              </a:ext>
              <a:ext uri="{28A0092B-C50C-407E-A947-70E740481C1C}">
                <a14:useLocalDpi xmlns:a14="http://schemas.microsoft.com/office/drawing/2010/main"/>
              </a:ext>
            </a:extLst>
          </a:blip>
          <a:stretch>
            <a:fillRect/>
          </a:stretch>
        </p:blipFill>
        <p:spPr>
          <a:xfrm>
            <a:off x="0" y="0"/>
            <a:ext cx="9145588" cy="5145088"/>
          </a:xfrm>
          <a:prstGeom prst="rect">
            <a:avLst/>
          </a:prstGeom>
        </p:spPr>
      </p:pic>
      <p:sp>
        <p:nvSpPr>
          <p:cNvPr id="9" name="矩形 8"/>
          <p:cNvSpPr/>
          <p:nvPr userDrawn="1"/>
        </p:nvSpPr>
        <p:spPr>
          <a:xfrm>
            <a:off x="0" y="0"/>
            <a:ext cx="9145588" cy="5145088"/>
          </a:xfrm>
          <a:prstGeom prst="rect">
            <a:avLst/>
          </a:prstGeom>
          <a:gradFill flip="none" rotWithShape="1">
            <a:gsLst>
              <a:gs pos="0">
                <a:schemeClr val="bg1">
                  <a:alpha val="55000"/>
                </a:schemeClr>
              </a:gs>
              <a:gs pos="71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 id="2147483663" r:id="rId6"/>
    <p:sldLayoutId id="2147483664" r:id="rId7"/>
    <p:sldLayoutId id="2147483665" r:id="rId8"/>
    <p:sldLayoutId id="2147483676" r:id="rId9"/>
    <p:sldLayoutId id="2147483677" r:id="rId10"/>
    <p:sldLayoutId id="2147483678" r:id="rId11"/>
    <p:sldLayoutId id="2147483681" r:id="rId12"/>
    <p:sldLayoutId id="2147483682" r:id="rId13"/>
    <p:sldLayoutId id="2147483683" r:id="rId14"/>
    <p:sldLayoutId id="2147483685" r:id="rId15"/>
    <p:sldLayoutId id="2147483686" r:id="rId16"/>
    <p:sldLayoutId id="2147483687" r:id="rId17"/>
    <p:sldLayoutId id="2147483690" r:id="rId18"/>
    <p:sldLayoutId id="2147483691" r:id="rId19"/>
    <p:sldLayoutId id="2147483692" r:id="rId20"/>
    <p:sldLayoutId id="2147483667" r:id="rId21"/>
    <p:sldLayoutId id="2147483693" r:id="rId22"/>
    <p:sldLayoutId id="2147483694" r:id="rId23"/>
    <p:sldLayoutId id="2147483695" r:id="rId24"/>
    <p:sldLayoutId id="2147483696" r:id="rId25"/>
    <p:sldLayoutId id="2147483668" r:id="rId26"/>
    <p:sldLayoutId id="2147483669" r:id="rId27"/>
    <p:sldLayoutId id="2147483672" r:id="rId28"/>
    <p:sldLayoutId id="2147483673" r:id="rId29"/>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8370" y="843558"/>
            <a:ext cx="3946851" cy="3456384"/>
            <a:chOff x="3275856" y="1275606"/>
            <a:chExt cx="2960137" cy="2592288"/>
          </a:xfrm>
        </p:grpSpPr>
        <p:sp>
          <p:nvSpPr>
            <p:cNvPr id="34" name="矩形 33"/>
            <p:cNvSpPr/>
            <p:nvPr/>
          </p:nvSpPr>
          <p:spPr>
            <a:xfrm rot="2700000">
              <a:off x="3958996" y="1433250"/>
              <a:ext cx="2276997" cy="2276997"/>
            </a:xfrm>
            <a:prstGeom prst="rect">
              <a:avLst/>
            </a:prstGeom>
            <a:noFill/>
            <a:ln>
              <a:solidFill>
                <a:srgbClr val="3B4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矩形 24"/>
          <p:cNvSpPr/>
          <p:nvPr/>
        </p:nvSpPr>
        <p:spPr>
          <a:xfrm>
            <a:off x="2738795" y="2283718"/>
            <a:ext cx="5289589" cy="646331"/>
          </a:xfrm>
          <a:prstGeom prst="rect">
            <a:avLst/>
          </a:prstGeom>
        </p:spPr>
        <p:txBody>
          <a:bodyPr wrap="square">
            <a:spAutoFit/>
          </a:bodyPr>
          <a:lstStyle/>
          <a:p>
            <a:pPr algn="ctr" fontAlgn="auto">
              <a:spcBef>
                <a:spcPts val="0"/>
              </a:spcBef>
              <a:spcAft>
                <a:spcPts val="0"/>
              </a:spcAft>
              <a:defRPr/>
            </a:pPr>
            <a:r>
              <a:rPr lang="zh-CN" altLang="en-US" sz="3600" b="1" spc="300" dirty="0">
                <a:solidFill>
                  <a:srgbClr val="3B4761"/>
                </a:solidFill>
                <a:cs typeface="+mn-ea"/>
                <a:sym typeface="+mn-lt"/>
              </a:rPr>
              <a:t>迷宫游戏程序设计展示</a:t>
            </a:r>
          </a:p>
        </p:txBody>
      </p:sp>
      <p:sp>
        <p:nvSpPr>
          <p:cNvPr id="28" name="TextBox 27"/>
          <p:cNvSpPr txBox="1"/>
          <p:nvPr/>
        </p:nvSpPr>
        <p:spPr>
          <a:xfrm>
            <a:off x="3175491" y="3169300"/>
            <a:ext cx="4187365" cy="307777"/>
          </a:xfrm>
          <a:prstGeom prst="rect">
            <a:avLst/>
          </a:prstGeom>
          <a:noFill/>
        </p:spPr>
        <p:txBody>
          <a:bodyPr wrap="none" rtlCol="0">
            <a:spAutoFit/>
          </a:bodyPr>
          <a:lstStyle/>
          <a:p>
            <a:r>
              <a:rPr lang="zh-CN" altLang="en-US" sz="1400" dirty="0">
                <a:solidFill>
                  <a:srgbClr val="3B4761"/>
                </a:solidFill>
                <a:cs typeface="+mn-ea"/>
                <a:sym typeface="+mn-lt"/>
              </a:rPr>
              <a:t>指导老师：</a:t>
            </a:r>
            <a:r>
              <a:rPr lang="zh-CN" altLang="en-US" sz="1400" b="1" dirty="0">
                <a:solidFill>
                  <a:schemeClr val="tx2"/>
                </a:solidFill>
                <a:sym typeface="+mn-lt"/>
              </a:rPr>
              <a:t>张引</a:t>
            </a:r>
            <a:r>
              <a:rPr lang="zh-CN" altLang="en-US" sz="1400" dirty="0"/>
              <a:t>  </a:t>
            </a:r>
            <a:r>
              <a:rPr lang="zh-CN" altLang="en-US" sz="1400" dirty="0">
                <a:solidFill>
                  <a:srgbClr val="3B4761"/>
                </a:solidFill>
                <a:cs typeface="+mn-ea"/>
                <a:sym typeface="+mn-lt"/>
              </a:rPr>
              <a:t>小组成员：</a:t>
            </a:r>
            <a:r>
              <a:rPr lang="zh-CN" altLang="en-US" sz="1400" b="1" dirty="0">
                <a:solidFill>
                  <a:schemeClr val="tx2"/>
                </a:solidFill>
                <a:cs typeface="+mn-ea"/>
                <a:sym typeface="+mn-lt"/>
              </a:rPr>
              <a:t>秦际州 王傲哲 周歆怡</a:t>
            </a:r>
          </a:p>
        </p:txBody>
      </p:sp>
      <p:sp>
        <p:nvSpPr>
          <p:cNvPr id="40" name="graduation-cap_16905"/>
          <p:cNvSpPr>
            <a:spLocks noChangeAspect="1"/>
          </p:cNvSpPr>
          <p:nvPr/>
        </p:nvSpPr>
        <p:spPr bwMode="auto">
          <a:xfrm>
            <a:off x="65109" y="2139702"/>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a:cs typeface="+mn-ea"/>
              <a:sym typeface="+mn-lt"/>
            </a:endParaRPr>
          </a:p>
        </p:txBody>
      </p:sp>
      <p:grpSp>
        <p:nvGrpSpPr>
          <p:cNvPr id="2" name="组合 1"/>
          <p:cNvGrpSpPr/>
          <p:nvPr/>
        </p:nvGrpSpPr>
        <p:grpSpPr>
          <a:xfrm>
            <a:off x="8892479" y="-104726"/>
            <a:ext cx="3456385" cy="3456384"/>
            <a:chOff x="8035401" y="965799"/>
            <a:chExt cx="3456385" cy="3456384"/>
          </a:xfrm>
        </p:grpSpPr>
        <p:sp>
          <p:nvSpPr>
            <p:cNvPr id="17" name="矩形 16"/>
            <p:cNvSpPr/>
            <p:nvPr/>
          </p:nvSpPr>
          <p:spPr>
            <a:xfrm rot="2700000">
              <a:off x="8035402" y="965798"/>
              <a:ext cx="3456384" cy="3456385"/>
            </a:xfrm>
            <a:prstGeom prst="rect">
              <a:avLst/>
            </a:prstGeom>
            <a:solidFill>
              <a:srgbClr val="D7866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2700000">
              <a:off x="8245595" y="1175993"/>
              <a:ext cx="3035996" cy="3035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2700000">
              <a:off x="8437991" y="1368393"/>
              <a:ext cx="2651200" cy="2651201"/>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8892479" y="2017134"/>
            <a:ext cx="3456385" cy="3456384"/>
            <a:chOff x="8035401" y="965799"/>
            <a:chExt cx="3456385" cy="3456384"/>
          </a:xfrm>
        </p:grpSpPr>
        <p:sp>
          <p:nvSpPr>
            <p:cNvPr id="24" name="矩形 23"/>
            <p:cNvSpPr/>
            <p:nvPr/>
          </p:nvSpPr>
          <p:spPr>
            <a:xfrm rot="2700000">
              <a:off x="8035402" y="965798"/>
              <a:ext cx="3456384" cy="3456385"/>
            </a:xfrm>
            <a:prstGeom prst="rect">
              <a:avLst/>
            </a:prstGeom>
            <a:solidFill>
              <a:srgbClr val="D7866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2700000">
              <a:off x="8245595" y="1175993"/>
              <a:ext cx="3035996" cy="3035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2700000">
              <a:off x="8437991" y="1368393"/>
              <a:ext cx="2651200" cy="2651201"/>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2" name="组合 101">
            <a:extLst>
              <a:ext uri="{FF2B5EF4-FFF2-40B4-BE49-F238E27FC236}">
                <a16:creationId xmlns:a16="http://schemas.microsoft.com/office/drawing/2014/main" id="{66D84C08-FAAF-4053-906B-62B6D6C2E1BD}"/>
              </a:ext>
            </a:extLst>
          </p:cNvPr>
          <p:cNvGrpSpPr/>
          <p:nvPr/>
        </p:nvGrpSpPr>
        <p:grpSpPr>
          <a:xfrm>
            <a:off x="2994986" y="881102"/>
            <a:ext cx="3580411" cy="1163365"/>
            <a:chOff x="3302807" y="1034911"/>
            <a:chExt cx="2457878" cy="799669"/>
          </a:xfrm>
          <a:solidFill>
            <a:srgbClr val="3B4761"/>
          </a:solidFill>
        </p:grpSpPr>
        <p:sp>
          <p:nvSpPr>
            <p:cNvPr id="103" name="íṡḷîḍê">
              <a:extLst>
                <a:ext uri="{FF2B5EF4-FFF2-40B4-BE49-F238E27FC236}">
                  <a16:creationId xmlns:a16="http://schemas.microsoft.com/office/drawing/2014/main"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04" name="íŝḻiḍè">
              <a:extLst>
                <a:ext uri="{FF2B5EF4-FFF2-40B4-BE49-F238E27FC236}">
                  <a16:creationId xmlns:a16="http://schemas.microsoft.com/office/drawing/2014/main"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05" name="îS1iďê">
              <a:extLst>
                <a:ext uri="{FF2B5EF4-FFF2-40B4-BE49-F238E27FC236}">
                  <a16:creationId xmlns:a16="http://schemas.microsoft.com/office/drawing/2014/main"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06" name="i$ḷíḓe">
              <a:extLst>
                <a:ext uri="{FF2B5EF4-FFF2-40B4-BE49-F238E27FC236}">
                  <a16:creationId xmlns:a16="http://schemas.microsoft.com/office/drawing/2014/main"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07" name="îş1íḍé">
              <a:extLst>
                <a:ext uri="{FF2B5EF4-FFF2-40B4-BE49-F238E27FC236}">
                  <a16:creationId xmlns:a16="http://schemas.microsoft.com/office/drawing/2014/main"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08" name="išḻïde">
              <a:extLst>
                <a:ext uri="{FF2B5EF4-FFF2-40B4-BE49-F238E27FC236}">
                  <a16:creationId xmlns:a16="http://schemas.microsoft.com/office/drawing/2014/main"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09" name="ís1ïḓè">
              <a:extLst>
                <a:ext uri="{FF2B5EF4-FFF2-40B4-BE49-F238E27FC236}">
                  <a16:creationId xmlns:a16="http://schemas.microsoft.com/office/drawing/2014/main"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0" name="ïṩlïďê">
              <a:extLst>
                <a:ext uri="{FF2B5EF4-FFF2-40B4-BE49-F238E27FC236}">
                  <a16:creationId xmlns:a16="http://schemas.microsoft.com/office/drawing/2014/main"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1" name="íSliḋê">
              <a:extLst>
                <a:ext uri="{FF2B5EF4-FFF2-40B4-BE49-F238E27FC236}">
                  <a16:creationId xmlns:a16="http://schemas.microsoft.com/office/drawing/2014/main"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2" name="ísļîdè">
              <a:extLst>
                <a:ext uri="{FF2B5EF4-FFF2-40B4-BE49-F238E27FC236}">
                  <a16:creationId xmlns:a16="http://schemas.microsoft.com/office/drawing/2014/main"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3" name="îSlíḋé">
              <a:extLst>
                <a:ext uri="{FF2B5EF4-FFF2-40B4-BE49-F238E27FC236}">
                  <a16:creationId xmlns:a16="http://schemas.microsoft.com/office/drawing/2014/main"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4" name="íŝ1ïḓê">
              <a:extLst>
                <a:ext uri="{FF2B5EF4-FFF2-40B4-BE49-F238E27FC236}">
                  <a16:creationId xmlns:a16="http://schemas.microsoft.com/office/drawing/2014/main"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5" name="ï$ľíḑè">
              <a:extLst>
                <a:ext uri="{FF2B5EF4-FFF2-40B4-BE49-F238E27FC236}">
                  <a16:creationId xmlns:a16="http://schemas.microsoft.com/office/drawing/2014/main"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6" name="ïṧ1íḓè">
              <a:extLst>
                <a:ext uri="{FF2B5EF4-FFF2-40B4-BE49-F238E27FC236}">
                  <a16:creationId xmlns:a16="http://schemas.microsoft.com/office/drawing/2014/main"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7" name="işļïḑê">
              <a:extLst>
                <a:ext uri="{FF2B5EF4-FFF2-40B4-BE49-F238E27FC236}">
                  <a16:creationId xmlns:a16="http://schemas.microsoft.com/office/drawing/2014/main"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8" name="îŝ1îdé">
              <a:extLst>
                <a:ext uri="{FF2B5EF4-FFF2-40B4-BE49-F238E27FC236}">
                  <a16:creationId xmlns:a16="http://schemas.microsoft.com/office/drawing/2014/main"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19" name="iṩlîḍe">
              <a:extLst>
                <a:ext uri="{FF2B5EF4-FFF2-40B4-BE49-F238E27FC236}">
                  <a16:creationId xmlns:a16="http://schemas.microsoft.com/office/drawing/2014/main"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0" name="ïṣlíḋe">
              <a:extLst>
                <a:ext uri="{FF2B5EF4-FFF2-40B4-BE49-F238E27FC236}">
                  <a16:creationId xmlns:a16="http://schemas.microsoft.com/office/drawing/2014/main"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1" name="ísļiďè">
              <a:extLst>
                <a:ext uri="{FF2B5EF4-FFF2-40B4-BE49-F238E27FC236}">
                  <a16:creationId xmlns:a16="http://schemas.microsoft.com/office/drawing/2014/main"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2" name="íṡlïde">
              <a:extLst>
                <a:ext uri="{FF2B5EF4-FFF2-40B4-BE49-F238E27FC236}">
                  <a16:creationId xmlns:a16="http://schemas.microsoft.com/office/drawing/2014/main"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3" name="iṩlide">
              <a:extLst>
                <a:ext uri="{FF2B5EF4-FFF2-40B4-BE49-F238E27FC236}">
                  <a16:creationId xmlns:a16="http://schemas.microsoft.com/office/drawing/2014/main"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4" name="îs1ïde">
              <a:extLst>
                <a:ext uri="{FF2B5EF4-FFF2-40B4-BE49-F238E27FC236}">
                  <a16:creationId xmlns:a16="http://schemas.microsoft.com/office/drawing/2014/main"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5" name="i$ľïḑe">
              <a:extLst>
                <a:ext uri="{FF2B5EF4-FFF2-40B4-BE49-F238E27FC236}">
                  <a16:creationId xmlns:a16="http://schemas.microsoft.com/office/drawing/2014/main"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6" name="iŝļíḍè">
              <a:extLst>
                <a:ext uri="{FF2B5EF4-FFF2-40B4-BE49-F238E27FC236}">
                  <a16:creationId xmlns:a16="http://schemas.microsoft.com/office/drawing/2014/main"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7" name="íṩḻîḋê">
              <a:extLst>
                <a:ext uri="{FF2B5EF4-FFF2-40B4-BE49-F238E27FC236}">
                  <a16:creationId xmlns:a16="http://schemas.microsoft.com/office/drawing/2014/main"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8" name="íṡľiḑê">
              <a:extLst>
                <a:ext uri="{FF2B5EF4-FFF2-40B4-BE49-F238E27FC236}">
                  <a16:creationId xmlns:a16="http://schemas.microsoft.com/office/drawing/2014/main"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29" name="iṥļiḓe">
              <a:extLst>
                <a:ext uri="{FF2B5EF4-FFF2-40B4-BE49-F238E27FC236}">
                  <a16:creationId xmlns:a16="http://schemas.microsoft.com/office/drawing/2014/main"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0" name="iŝ1îḋé">
              <a:extLst>
                <a:ext uri="{FF2B5EF4-FFF2-40B4-BE49-F238E27FC236}">
                  <a16:creationId xmlns:a16="http://schemas.microsoft.com/office/drawing/2014/main"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1" name="iṩḷiḓè">
              <a:extLst>
                <a:ext uri="{FF2B5EF4-FFF2-40B4-BE49-F238E27FC236}">
                  <a16:creationId xmlns:a16="http://schemas.microsoft.com/office/drawing/2014/main"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2" name="îṥ1ïďé">
              <a:extLst>
                <a:ext uri="{FF2B5EF4-FFF2-40B4-BE49-F238E27FC236}">
                  <a16:creationId xmlns:a16="http://schemas.microsoft.com/office/drawing/2014/main"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3" name="iSḷiḍé">
              <a:extLst>
                <a:ext uri="{FF2B5EF4-FFF2-40B4-BE49-F238E27FC236}">
                  <a16:creationId xmlns:a16="http://schemas.microsoft.com/office/drawing/2014/main"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4" name="îşļíďê">
              <a:extLst>
                <a:ext uri="{FF2B5EF4-FFF2-40B4-BE49-F238E27FC236}">
                  <a16:creationId xmlns:a16="http://schemas.microsoft.com/office/drawing/2014/main"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5" name="îš1íḍê">
              <a:extLst>
                <a:ext uri="{FF2B5EF4-FFF2-40B4-BE49-F238E27FC236}">
                  <a16:creationId xmlns:a16="http://schemas.microsoft.com/office/drawing/2014/main"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6" name="íŝliḓê">
              <a:extLst>
                <a:ext uri="{FF2B5EF4-FFF2-40B4-BE49-F238E27FC236}">
                  <a16:creationId xmlns:a16="http://schemas.microsoft.com/office/drawing/2014/main"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7" name="iṡļiḍe">
              <a:extLst>
                <a:ext uri="{FF2B5EF4-FFF2-40B4-BE49-F238E27FC236}">
                  <a16:creationId xmlns:a16="http://schemas.microsoft.com/office/drawing/2014/main"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8" name="ï$ļïdé">
              <a:extLst>
                <a:ext uri="{FF2B5EF4-FFF2-40B4-BE49-F238E27FC236}">
                  <a16:creationId xmlns:a16="http://schemas.microsoft.com/office/drawing/2014/main"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39" name="íšlíḓe">
              <a:extLst>
                <a:ext uri="{FF2B5EF4-FFF2-40B4-BE49-F238E27FC236}">
                  <a16:creationId xmlns:a16="http://schemas.microsoft.com/office/drawing/2014/main"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0" name="ïṣļïḍê">
              <a:extLst>
                <a:ext uri="{FF2B5EF4-FFF2-40B4-BE49-F238E27FC236}">
                  <a16:creationId xmlns:a16="http://schemas.microsoft.com/office/drawing/2014/main"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1" name="ís1íḍe">
              <a:extLst>
                <a:ext uri="{FF2B5EF4-FFF2-40B4-BE49-F238E27FC236}">
                  <a16:creationId xmlns:a16="http://schemas.microsoft.com/office/drawing/2014/main"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2" name="íşlïḋe">
              <a:extLst>
                <a:ext uri="{FF2B5EF4-FFF2-40B4-BE49-F238E27FC236}">
                  <a16:creationId xmlns:a16="http://schemas.microsoft.com/office/drawing/2014/main"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3" name="iŝļîḍé">
              <a:extLst>
                <a:ext uri="{FF2B5EF4-FFF2-40B4-BE49-F238E27FC236}">
                  <a16:creationId xmlns:a16="http://schemas.microsoft.com/office/drawing/2014/main"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4" name="íṧḷídé">
              <a:extLst>
                <a:ext uri="{FF2B5EF4-FFF2-40B4-BE49-F238E27FC236}">
                  <a16:creationId xmlns:a16="http://schemas.microsoft.com/office/drawing/2014/main"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5" name="îSḻiḋe">
              <a:extLst>
                <a:ext uri="{FF2B5EF4-FFF2-40B4-BE49-F238E27FC236}">
                  <a16:creationId xmlns:a16="http://schemas.microsoft.com/office/drawing/2014/main"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6" name="í$ḻîḓè">
              <a:extLst>
                <a:ext uri="{FF2B5EF4-FFF2-40B4-BE49-F238E27FC236}">
                  <a16:creationId xmlns:a16="http://schemas.microsoft.com/office/drawing/2014/main"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7" name="ïŝḷíḍe">
              <a:extLst>
                <a:ext uri="{FF2B5EF4-FFF2-40B4-BE49-F238E27FC236}">
                  <a16:creationId xmlns:a16="http://schemas.microsoft.com/office/drawing/2014/main"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8" name="íṩļiḋe">
              <a:extLst>
                <a:ext uri="{FF2B5EF4-FFF2-40B4-BE49-F238E27FC236}">
                  <a16:creationId xmlns:a16="http://schemas.microsoft.com/office/drawing/2014/main"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49" name="îṡlïḍé">
              <a:extLst>
                <a:ext uri="{FF2B5EF4-FFF2-40B4-BE49-F238E27FC236}">
                  <a16:creationId xmlns:a16="http://schemas.microsoft.com/office/drawing/2014/main"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0" name="iS1îḓè">
              <a:extLst>
                <a:ext uri="{FF2B5EF4-FFF2-40B4-BE49-F238E27FC236}">
                  <a16:creationId xmlns:a16="http://schemas.microsoft.com/office/drawing/2014/main"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1" name="íṡḷiḑê">
              <a:extLst>
                <a:ext uri="{FF2B5EF4-FFF2-40B4-BE49-F238E27FC236}">
                  <a16:creationId xmlns:a16="http://schemas.microsoft.com/office/drawing/2014/main"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2" name="iṩ1íḓê">
              <a:extLst>
                <a:ext uri="{FF2B5EF4-FFF2-40B4-BE49-F238E27FC236}">
                  <a16:creationId xmlns:a16="http://schemas.microsoft.com/office/drawing/2014/main"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3" name="ïşľïďé">
              <a:extLst>
                <a:ext uri="{FF2B5EF4-FFF2-40B4-BE49-F238E27FC236}">
                  <a16:creationId xmlns:a16="http://schemas.microsoft.com/office/drawing/2014/main"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4" name="ïśḷïḍê">
              <a:extLst>
                <a:ext uri="{FF2B5EF4-FFF2-40B4-BE49-F238E27FC236}">
                  <a16:creationId xmlns:a16="http://schemas.microsoft.com/office/drawing/2014/main"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5" name="ïṡḷíḑé">
              <a:extLst>
                <a:ext uri="{FF2B5EF4-FFF2-40B4-BE49-F238E27FC236}">
                  <a16:creationId xmlns:a16="http://schemas.microsoft.com/office/drawing/2014/main"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6" name="iśḻíde">
              <a:extLst>
                <a:ext uri="{FF2B5EF4-FFF2-40B4-BE49-F238E27FC236}">
                  <a16:creationId xmlns:a16="http://schemas.microsoft.com/office/drawing/2014/main"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7" name="í$ḻîdê">
              <a:extLst>
                <a:ext uri="{FF2B5EF4-FFF2-40B4-BE49-F238E27FC236}">
                  <a16:creationId xmlns:a16="http://schemas.microsoft.com/office/drawing/2014/main"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8" name="iṩḷídé">
              <a:extLst>
                <a:ext uri="{FF2B5EF4-FFF2-40B4-BE49-F238E27FC236}">
                  <a16:creationId xmlns:a16="http://schemas.microsoft.com/office/drawing/2014/main"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59" name="iślíḓè">
              <a:extLst>
                <a:ext uri="{FF2B5EF4-FFF2-40B4-BE49-F238E27FC236}">
                  <a16:creationId xmlns:a16="http://schemas.microsoft.com/office/drawing/2014/main"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0" name="îṥ1ïḋe">
              <a:extLst>
                <a:ext uri="{FF2B5EF4-FFF2-40B4-BE49-F238E27FC236}">
                  <a16:creationId xmlns:a16="http://schemas.microsoft.com/office/drawing/2014/main"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1" name="iṧḷídè">
              <a:extLst>
                <a:ext uri="{FF2B5EF4-FFF2-40B4-BE49-F238E27FC236}">
                  <a16:creationId xmlns:a16="http://schemas.microsoft.com/office/drawing/2014/main"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2" name="ïṩḷíḍé">
              <a:extLst>
                <a:ext uri="{FF2B5EF4-FFF2-40B4-BE49-F238E27FC236}">
                  <a16:creationId xmlns:a16="http://schemas.microsoft.com/office/drawing/2014/main"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3" name="ï$liḓê">
              <a:extLst>
                <a:ext uri="{FF2B5EF4-FFF2-40B4-BE49-F238E27FC236}">
                  <a16:creationId xmlns:a16="http://schemas.microsoft.com/office/drawing/2014/main"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4" name="iṩlidè">
              <a:extLst>
                <a:ext uri="{FF2B5EF4-FFF2-40B4-BE49-F238E27FC236}">
                  <a16:creationId xmlns:a16="http://schemas.microsoft.com/office/drawing/2014/main"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5" name="íṧļîḓé">
              <a:extLst>
                <a:ext uri="{FF2B5EF4-FFF2-40B4-BE49-F238E27FC236}">
                  <a16:creationId xmlns:a16="http://schemas.microsoft.com/office/drawing/2014/main"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6" name="iṩḻîḑè">
              <a:extLst>
                <a:ext uri="{FF2B5EF4-FFF2-40B4-BE49-F238E27FC236}">
                  <a16:creationId xmlns:a16="http://schemas.microsoft.com/office/drawing/2014/main"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7" name="ïṣľíḑé">
              <a:extLst>
                <a:ext uri="{FF2B5EF4-FFF2-40B4-BE49-F238E27FC236}">
                  <a16:creationId xmlns:a16="http://schemas.microsoft.com/office/drawing/2014/main"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8" name="îşḻîḑè">
              <a:extLst>
                <a:ext uri="{FF2B5EF4-FFF2-40B4-BE49-F238E27FC236}">
                  <a16:creationId xmlns:a16="http://schemas.microsoft.com/office/drawing/2014/main"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69" name="iṣḷiḓê">
              <a:extLst>
                <a:ext uri="{FF2B5EF4-FFF2-40B4-BE49-F238E27FC236}">
                  <a16:creationId xmlns:a16="http://schemas.microsoft.com/office/drawing/2014/main"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sp>
          <p:nvSpPr>
            <p:cNvPr id="170" name="işļídè">
              <a:extLst>
                <a:ext uri="{FF2B5EF4-FFF2-40B4-BE49-F238E27FC236}">
                  <a16:creationId xmlns:a16="http://schemas.microsoft.com/office/drawing/2014/main"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noProof="0">
                <a:ln>
                  <a:noFill/>
                </a:ln>
                <a:solidFill>
                  <a:sysClr val="windowText" lastClr="000000"/>
                </a:solidFill>
                <a:effectLst/>
                <a:uLnTx/>
                <a:uFillTx/>
                <a:latin typeface="Calibri Light"/>
              </a:endParaRPr>
            </a:p>
          </p:txBody>
        </p:sp>
      </p:grpSp>
    </p:spTree>
    <p:extLst>
      <p:ext uri="{BB962C8B-B14F-4D97-AF65-F5344CB8AC3E}">
        <p14:creationId xmlns:p14="http://schemas.microsoft.com/office/powerpoint/2010/main" val="220780050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par>
                          <p:cTn id="29" fill="hold">
                            <p:stCondLst>
                              <p:cond delay="1500"/>
                            </p:stCondLst>
                            <p:childTnLst>
                              <p:par>
                                <p:cTn id="30" presetID="42"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1000"/>
                                        <p:tgtEl>
                                          <p:spTgt spid="102"/>
                                        </p:tgtEl>
                                      </p:cBhvr>
                                    </p:animEffect>
                                    <p:anim calcmode="lin" valueType="num">
                                      <p:cBhvr>
                                        <p:cTn id="38" dur="1000" fill="hold"/>
                                        <p:tgtEl>
                                          <p:spTgt spid="102"/>
                                        </p:tgtEl>
                                        <p:attrNameLst>
                                          <p:attrName>ppt_x</p:attrName>
                                        </p:attrNameLst>
                                      </p:cBhvr>
                                      <p:tavLst>
                                        <p:tav tm="0">
                                          <p:val>
                                            <p:strVal val="#ppt_x"/>
                                          </p:val>
                                        </p:tav>
                                        <p:tav tm="100000">
                                          <p:val>
                                            <p:strVal val="#ppt_x"/>
                                          </p:val>
                                        </p:tav>
                                      </p:tavLst>
                                    </p:anim>
                                    <p:anim calcmode="lin" valueType="num">
                                      <p:cBhvr>
                                        <p:cTn id="3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6"/>
          <p:cNvSpPr>
            <a:spLocks noChangeArrowheads="1"/>
          </p:cNvSpPr>
          <p:nvPr/>
        </p:nvSpPr>
        <p:spPr bwMode="auto">
          <a:xfrm>
            <a:off x="4775790" y="1387991"/>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4" name="Oval 7"/>
          <p:cNvSpPr>
            <a:spLocks noChangeArrowheads="1"/>
          </p:cNvSpPr>
          <p:nvPr/>
        </p:nvSpPr>
        <p:spPr bwMode="auto">
          <a:xfrm>
            <a:off x="5358853" y="2359763"/>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5" name="Group 3"/>
          <p:cNvGrpSpPr/>
          <p:nvPr/>
        </p:nvGrpSpPr>
        <p:grpSpPr>
          <a:xfrm>
            <a:off x="2910553" y="1259679"/>
            <a:ext cx="3322895" cy="3273833"/>
            <a:chOff x="3880737" y="1865688"/>
            <a:chExt cx="4430526" cy="4365110"/>
          </a:xfrm>
          <a:solidFill>
            <a:srgbClr val="56676F"/>
          </a:solidFill>
        </p:grpSpPr>
        <p:sp>
          <p:nvSpPr>
            <p:cNvPr id="6"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7"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8" name="Freeform 9"/>
          <p:cNvSpPr>
            <a:spLocks/>
          </p:cNvSpPr>
          <p:nvPr/>
        </p:nvSpPr>
        <p:spPr bwMode="auto">
          <a:xfrm>
            <a:off x="2999239" y="2727715"/>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9" name="Freeform 10"/>
          <p:cNvSpPr>
            <a:spLocks/>
          </p:cNvSpPr>
          <p:nvPr/>
        </p:nvSpPr>
        <p:spPr bwMode="auto">
          <a:xfrm>
            <a:off x="4085171" y="2403162"/>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sp>
        <p:nvSpPr>
          <p:cNvPr id="10" name="Freeform 11"/>
          <p:cNvSpPr>
            <a:spLocks/>
          </p:cNvSpPr>
          <p:nvPr/>
        </p:nvSpPr>
        <p:spPr bwMode="auto">
          <a:xfrm>
            <a:off x="3849304" y="3623066"/>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rgbClr val="595959"/>
              </a:solidFill>
            </a:endParaRPr>
          </a:p>
        </p:txBody>
      </p:sp>
      <p:grpSp>
        <p:nvGrpSpPr>
          <p:cNvPr id="11" name="Group 12"/>
          <p:cNvGrpSpPr/>
          <p:nvPr/>
        </p:nvGrpSpPr>
        <p:grpSpPr>
          <a:xfrm>
            <a:off x="3210630" y="2882219"/>
            <a:ext cx="399921" cy="447653"/>
            <a:chOff x="3471863" y="1916113"/>
            <a:chExt cx="492125" cy="550863"/>
          </a:xfrm>
          <a:solidFill>
            <a:schemeClr val="bg1"/>
          </a:solidFill>
        </p:grpSpPr>
        <p:sp>
          <p:nvSpPr>
            <p:cNvPr id="12"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3"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4" name="Freeform 72"/>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15" name="Group 16"/>
          <p:cNvGrpSpPr/>
          <p:nvPr/>
        </p:nvGrpSpPr>
        <p:grpSpPr>
          <a:xfrm>
            <a:off x="4281969" y="2590976"/>
            <a:ext cx="430051" cy="448020"/>
            <a:chOff x="708025" y="1916113"/>
            <a:chExt cx="531813" cy="554037"/>
          </a:xfrm>
          <a:solidFill>
            <a:schemeClr val="bg1"/>
          </a:solidFill>
        </p:grpSpPr>
        <p:sp>
          <p:nvSpPr>
            <p:cNvPr id="16" name="Freeform 93"/>
            <p:cNvSpPr>
              <a:spLocks/>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7"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8"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19"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20" name="Group 21"/>
          <p:cNvGrpSpPr/>
          <p:nvPr/>
        </p:nvGrpSpPr>
        <p:grpSpPr>
          <a:xfrm>
            <a:off x="4955446" y="1501806"/>
            <a:ext cx="386969" cy="443161"/>
            <a:chOff x="9990138" y="2690813"/>
            <a:chExt cx="481013" cy="550863"/>
          </a:xfrm>
          <a:solidFill>
            <a:schemeClr val="bg1"/>
          </a:solidFill>
        </p:grpSpPr>
        <p:sp>
          <p:nvSpPr>
            <p:cNvPr id="21" name="Freeform 107"/>
            <p:cNvSpPr>
              <a:spLocks/>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22"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23" name="Freeform 109"/>
            <p:cNvSpPr>
              <a:spLocks/>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24" name="Freeform 110"/>
            <p:cNvSpPr>
              <a:spLocks/>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25" name="Freeform 111"/>
            <p:cNvSpPr>
              <a:spLocks/>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26" name="Group 27"/>
          <p:cNvGrpSpPr/>
          <p:nvPr/>
        </p:nvGrpSpPr>
        <p:grpSpPr>
          <a:xfrm>
            <a:off x="4027471" y="3795650"/>
            <a:ext cx="483380" cy="477824"/>
            <a:chOff x="4356100" y="3465513"/>
            <a:chExt cx="552450" cy="546100"/>
          </a:xfrm>
          <a:solidFill>
            <a:schemeClr val="bg1"/>
          </a:solidFill>
        </p:grpSpPr>
        <p:sp>
          <p:nvSpPr>
            <p:cNvPr id="27" name="Freeform 242"/>
            <p:cNvSpPr>
              <a:spLocks/>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28" name="Freeform 243"/>
            <p:cNvSpPr>
              <a:spLocks/>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29"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0"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31" name="Group 37"/>
          <p:cNvGrpSpPr/>
          <p:nvPr/>
        </p:nvGrpSpPr>
        <p:grpSpPr>
          <a:xfrm>
            <a:off x="5535322" y="2536794"/>
            <a:ext cx="393344" cy="392220"/>
            <a:chOff x="1603375" y="1916113"/>
            <a:chExt cx="557213" cy="555625"/>
          </a:xfrm>
          <a:solidFill>
            <a:schemeClr val="bg1"/>
          </a:solidFill>
        </p:grpSpPr>
        <p:sp>
          <p:nvSpPr>
            <p:cNvPr id="32"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3"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4"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35" name="1"/>
          <p:cNvSpPr txBox="1">
            <a:spLocks noChangeArrowheads="1"/>
          </p:cNvSpPr>
          <p:nvPr/>
        </p:nvSpPr>
        <p:spPr bwMode="auto">
          <a:xfrm>
            <a:off x="6663442" y="862217"/>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dirty="0">
                <a:solidFill>
                  <a:schemeClr val="tx1">
                    <a:lumMod val="75000"/>
                    <a:lumOff val="25000"/>
                  </a:schemeClr>
                </a:solidFill>
                <a:latin typeface="微软雅黑" panose="020B0503020204020204" pitchFamily="34" charset="-122"/>
              </a:rPr>
              <a:t>自定义编辑</a:t>
            </a:r>
          </a:p>
        </p:txBody>
      </p:sp>
      <p:sp>
        <p:nvSpPr>
          <p:cNvPr id="36" name="1"/>
          <p:cNvSpPr txBox="1">
            <a:spLocks noChangeArrowheads="1"/>
          </p:cNvSpPr>
          <p:nvPr/>
        </p:nvSpPr>
        <p:spPr bwMode="auto">
          <a:xfrm>
            <a:off x="6281606" y="1075522"/>
            <a:ext cx="1894596" cy="21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自定义模式中，点击“编辑”按钮后理应可以在地图区域开始编辑，实现“点哪亮哪”，但实际在地图区域无论如何点击均无法出现相应元素。由于</a:t>
            </a:r>
            <a:r>
              <a:rPr lang="en-US" altLang="zh-CN" sz="800" dirty="0" err="1">
                <a:solidFill>
                  <a:srgbClr val="404040"/>
                </a:solidFill>
                <a:latin typeface="微软雅黑" panose="020B0503020204020204" pitchFamily="34" charset="-122"/>
              </a:rPr>
              <a:t>simplegui</a:t>
            </a:r>
            <a:r>
              <a:rPr lang="zh-CN" altLang="en-US" sz="800" dirty="0">
                <a:solidFill>
                  <a:srgbClr val="404040"/>
                </a:solidFill>
                <a:latin typeface="微软雅黑" panose="020B0503020204020204" pitchFamily="34" charset="-122"/>
              </a:rPr>
              <a:t>库中</a:t>
            </a:r>
            <a:r>
              <a:rPr lang="en-US" altLang="zh-CN" sz="800" dirty="0">
                <a:solidFill>
                  <a:srgbClr val="404040"/>
                </a:solidFill>
                <a:latin typeface="微软雅黑" panose="020B0503020204020204" pitchFamily="34" charset="-122"/>
              </a:rPr>
              <a:t>button</a:t>
            </a:r>
            <a:r>
              <a:rPr lang="zh-CN" altLang="en-US" sz="800" dirty="0">
                <a:solidFill>
                  <a:srgbClr val="404040"/>
                </a:solidFill>
                <a:latin typeface="微软雅黑" panose="020B0503020204020204" pitchFamily="34" charset="-122"/>
              </a:rPr>
              <a:t>函数的设定，如果将</a:t>
            </a:r>
            <a:r>
              <a:rPr lang="en-US" altLang="zh-CN" sz="800" dirty="0">
                <a:solidFill>
                  <a:srgbClr val="404040"/>
                </a:solidFill>
                <a:latin typeface="微软雅黑" panose="020B0503020204020204" pitchFamily="34" charset="-122"/>
              </a:rPr>
              <a:t>button</a:t>
            </a:r>
            <a:r>
              <a:rPr lang="zh-CN" altLang="en-US" sz="800" dirty="0">
                <a:solidFill>
                  <a:srgbClr val="404040"/>
                </a:solidFill>
                <a:latin typeface="微软雅黑" panose="020B0503020204020204" pitchFamily="34" charset="-122"/>
              </a:rPr>
              <a:t>作为</a:t>
            </a:r>
            <a:r>
              <a:rPr lang="en-US" altLang="zh-CN" sz="800" dirty="0">
                <a:solidFill>
                  <a:srgbClr val="404040"/>
                </a:solidFill>
                <a:latin typeface="微软雅黑" panose="020B0503020204020204" pitchFamily="34" charset="-122"/>
              </a:rPr>
              <a:t>if</a:t>
            </a:r>
            <a:r>
              <a:rPr lang="zh-CN" altLang="en-US" sz="800" dirty="0">
                <a:solidFill>
                  <a:srgbClr val="404040"/>
                </a:solidFill>
                <a:latin typeface="微软雅黑" panose="020B0503020204020204" pitchFamily="34" charset="-122"/>
              </a:rPr>
              <a:t>语句的判断条件，只会在按下的一瞬间执行一次</a:t>
            </a:r>
            <a:r>
              <a:rPr lang="en-US" altLang="zh-CN" sz="800" dirty="0">
                <a:solidFill>
                  <a:srgbClr val="404040"/>
                </a:solidFill>
                <a:latin typeface="微软雅黑" panose="020B0503020204020204" pitchFamily="34" charset="-122"/>
              </a:rPr>
              <a:t>if</a:t>
            </a:r>
            <a:r>
              <a:rPr lang="zh-CN" altLang="en-US" sz="800" dirty="0">
                <a:solidFill>
                  <a:srgbClr val="404040"/>
                </a:solidFill>
                <a:latin typeface="微软雅黑" panose="020B0503020204020204" pitchFamily="34" charset="-122"/>
              </a:rPr>
              <a:t>内的语句，从而</a:t>
            </a:r>
            <a:r>
              <a:rPr lang="en-US" altLang="zh-CN" sz="800" dirty="0">
                <a:solidFill>
                  <a:srgbClr val="404040"/>
                </a:solidFill>
                <a:latin typeface="微软雅黑" panose="020B0503020204020204" pitchFamily="34" charset="-122"/>
              </a:rPr>
              <a:t>if</a:t>
            </a:r>
            <a:r>
              <a:rPr lang="zh-CN" altLang="en-US" sz="800" dirty="0">
                <a:solidFill>
                  <a:srgbClr val="404040"/>
                </a:solidFill>
                <a:latin typeface="微软雅黑" panose="020B0503020204020204" pitchFamily="34" charset="-122"/>
              </a:rPr>
              <a:t>语句中放入后续编辑的需要鼠标回调参数的相关操作便变得无效了，因为按下按键的那一瞬间鼠标的位置不可能在地图中，从而无法产生相应元素。为解决此问题，我引入了新的变量作为状态量，用来判断编辑功能是否打开，并将原先以</a:t>
            </a:r>
            <a:r>
              <a:rPr lang="en-US" altLang="zh-CN" sz="800" dirty="0">
                <a:solidFill>
                  <a:srgbClr val="404040"/>
                </a:solidFill>
                <a:latin typeface="微软雅黑" panose="020B0503020204020204" pitchFamily="34" charset="-122"/>
              </a:rPr>
              <a:t>button</a:t>
            </a:r>
            <a:r>
              <a:rPr lang="zh-CN" altLang="en-US" sz="800" dirty="0">
                <a:solidFill>
                  <a:srgbClr val="404040"/>
                </a:solidFill>
                <a:latin typeface="微软雅黑" panose="020B0503020204020204" pitchFamily="34" charset="-122"/>
              </a:rPr>
              <a:t>作为判断条件的</a:t>
            </a:r>
            <a:r>
              <a:rPr lang="en-US" altLang="zh-CN" sz="800" dirty="0">
                <a:solidFill>
                  <a:srgbClr val="404040"/>
                </a:solidFill>
                <a:latin typeface="微软雅黑" panose="020B0503020204020204" pitchFamily="34" charset="-122"/>
              </a:rPr>
              <a:t>if</a:t>
            </a:r>
            <a:r>
              <a:rPr lang="zh-CN" altLang="en-US" sz="800" dirty="0">
                <a:solidFill>
                  <a:srgbClr val="404040"/>
                </a:solidFill>
                <a:latin typeface="微软雅黑" panose="020B0503020204020204" pitchFamily="34" charset="-122"/>
              </a:rPr>
              <a:t>语句改为以新变量作为判断条件，而</a:t>
            </a:r>
            <a:r>
              <a:rPr lang="en-US" altLang="zh-CN" sz="800" dirty="0">
                <a:solidFill>
                  <a:srgbClr val="404040"/>
                </a:solidFill>
                <a:latin typeface="微软雅黑" panose="020B0503020204020204" pitchFamily="34" charset="-122"/>
              </a:rPr>
              <a:t>button</a:t>
            </a:r>
            <a:r>
              <a:rPr lang="zh-CN" altLang="en-US" sz="800" dirty="0">
                <a:solidFill>
                  <a:srgbClr val="404040"/>
                </a:solidFill>
                <a:latin typeface="微软雅黑" panose="020B0503020204020204" pitchFamily="34" charset="-122"/>
              </a:rPr>
              <a:t>作为另一个</a:t>
            </a:r>
            <a:r>
              <a:rPr lang="en-US" altLang="zh-CN" sz="800" dirty="0">
                <a:solidFill>
                  <a:srgbClr val="404040"/>
                </a:solidFill>
                <a:latin typeface="微软雅黑" panose="020B0503020204020204" pitchFamily="34" charset="-122"/>
              </a:rPr>
              <a:t>if</a:t>
            </a:r>
            <a:r>
              <a:rPr lang="zh-CN" altLang="en-US" sz="800" dirty="0">
                <a:solidFill>
                  <a:srgbClr val="404040"/>
                </a:solidFill>
                <a:latin typeface="微软雅黑" panose="020B0503020204020204" pitchFamily="34" charset="-122"/>
              </a:rPr>
              <a:t>语句的判断条件用来改变新变量的值，也即编辑状态。这样便可以保证编辑操作可一直保持。</a:t>
            </a:r>
          </a:p>
        </p:txBody>
      </p:sp>
      <p:sp>
        <p:nvSpPr>
          <p:cNvPr id="39" name="1"/>
          <p:cNvSpPr txBox="1">
            <a:spLocks noChangeArrowheads="1"/>
          </p:cNvSpPr>
          <p:nvPr/>
        </p:nvSpPr>
        <p:spPr bwMode="auto">
          <a:xfrm>
            <a:off x="4796337" y="3306948"/>
            <a:ext cx="159245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dirty="0">
                <a:solidFill>
                  <a:schemeClr val="tx1">
                    <a:lumMod val="75000"/>
                    <a:lumOff val="25000"/>
                  </a:schemeClr>
                </a:solidFill>
                <a:latin typeface="微软雅黑" panose="020B0503020204020204" pitchFamily="34" charset="-122"/>
              </a:rPr>
              <a:t>返回后原界面部分残留</a:t>
            </a:r>
          </a:p>
        </p:txBody>
      </p:sp>
      <p:sp>
        <p:nvSpPr>
          <p:cNvPr id="40" name="1"/>
          <p:cNvSpPr txBox="1">
            <a:spLocks noChangeArrowheads="1"/>
          </p:cNvSpPr>
          <p:nvPr/>
        </p:nvSpPr>
        <p:spPr bwMode="auto">
          <a:xfrm>
            <a:off x="4712020" y="3523207"/>
            <a:ext cx="189459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在</a:t>
            </a:r>
            <a:r>
              <a:rPr lang="en-US" altLang="zh-CN" sz="800" dirty="0">
                <a:solidFill>
                  <a:srgbClr val="404040"/>
                </a:solidFill>
                <a:latin typeface="微软雅黑" panose="020B0503020204020204" pitchFamily="34" charset="-122"/>
              </a:rPr>
              <a:t>display()</a:t>
            </a:r>
            <a:r>
              <a:rPr lang="zh-CN" altLang="en-US" sz="800" dirty="0">
                <a:solidFill>
                  <a:srgbClr val="404040"/>
                </a:solidFill>
                <a:latin typeface="微软雅黑" panose="020B0503020204020204" pitchFamily="34" charset="-122"/>
              </a:rPr>
              <a:t>中各个模式的相关残留显示前加上对界面状态量的判断。因为在按下“返回”键的瞬间，虽然界面状态量已经被改变，但由于键盘回调</a:t>
            </a:r>
            <a:r>
              <a:rPr lang="en-US" altLang="zh-CN" sz="800" dirty="0">
                <a:solidFill>
                  <a:srgbClr val="404040"/>
                </a:solidFill>
                <a:latin typeface="微软雅黑" panose="020B0503020204020204" pitchFamily="34" charset="-122"/>
              </a:rPr>
              <a:t>display()</a:t>
            </a:r>
            <a:r>
              <a:rPr lang="zh-CN" altLang="en-US" sz="800" dirty="0">
                <a:solidFill>
                  <a:srgbClr val="404040"/>
                </a:solidFill>
                <a:latin typeface="微软雅黑" panose="020B0503020204020204" pitchFamily="34" charset="-122"/>
              </a:rPr>
              <a:t>会再次被执行，因而会再最后一次显示一遍原先界面的同时也显示当前新界面。</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41" name="1"/>
          <p:cNvSpPr txBox="1">
            <a:spLocks noChangeArrowheads="1"/>
          </p:cNvSpPr>
          <p:nvPr/>
        </p:nvSpPr>
        <p:spPr bwMode="auto">
          <a:xfrm>
            <a:off x="2706754" y="456676"/>
            <a:ext cx="11309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dirty="0">
                <a:solidFill>
                  <a:schemeClr val="tx1">
                    <a:lumMod val="75000"/>
                    <a:lumOff val="25000"/>
                  </a:schemeClr>
                </a:solidFill>
                <a:latin typeface="微软雅黑" panose="020B0503020204020204" pitchFamily="34" charset="-122"/>
              </a:rPr>
              <a:t>寻路算法的选择</a:t>
            </a:r>
          </a:p>
        </p:txBody>
      </p:sp>
      <p:sp>
        <p:nvSpPr>
          <p:cNvPr id="42" name="1"/>
          <p:cNvSpPr txBox="1">
            <a:spLocks noChangeArrowheads="1"/>
          </p:cNvSpPr>
          <p:nvPr/>
        </p:nvSpPr>
        <p:spPr bwMode="auto">
          <a:xfrm>
            <a:off x="2330710" y="626413"/>
            <a:ext cx="1894596"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由于地图是通过深度优先算法所生成的，地图上的可行走路线也较为有限，所以我起初选择了</a:t>
            </a:r>
            <a:r>
              <a:rPr lang="en-US" altLang="zh-CN" sz="800" dirty="0">
                <a:solidFill>
                  <a:srgbClr val="404040"/>
                </a:solidFill>
                <a:latin typeface="微软雅黑" panose="020B0503020204020204" pitchFamily="34" charset="-122"/>
              </a:rPr>
              <a:t>DFS</a:t>
            </a:r>
            <a:r>
              <a:rPr lang="zh-CN" altLang="en-US" sz="800" dirty="0">
                <a:solidFill>
                  <a:srgbClr val="404040"/>
                </a:solidFill>
                <a:latin typeface="微软雅黑" panose="020B0503020204020204" pitchFamily="34" charset="-122"/>
              </a:rPr>
              <a:t>来寻找所需要的路径。这个算法在实现随机地图的情况下没有什么大的问题。但是当在自定义模式下，当玩家只放置少量的墙时，就会有近似于无穷多条路能够到达，为了方便显示，于是修改了</a:t>
            </a:r>
            <a:r>
              <a:rPr lang="en-US" altLang="zh-CN" sz="800" dirty="0">
                <a:solidFill>
                  <a:srgbClr val="404040"/>
                </a:solidFill>
                <a:latin typeface="微软雅黑" panose="020B0503020204020204" pitchFamily="34" charset="-122"/>
              </a:rPr>
              <a:t>DFS</a:t>
            </a:r>
            <a:r>
              <a:rPr lang="zh-CN" altLang="en-US" sz="800" dirty="0">
                <a:solidFill>
                  <a:srgbClr val="404040"/>
                </a:solidFill>
                <a:latin typeface="微软雅黑" panose="020B0503020204020204" pitchFamily="34" charset="-122"/>
              </a:rPr>
              <a:t>算法，希望去找到最短的路径，但是由于这个算法在较大地图中的复杂度实在是太高了，会使得程序运行卡顿，但是他在随机地图上面的可视化寻路的效果很好。于是我便选择不同地图采取不同的寻路方式，在随机生成的地图中仍然保留</a:t>
            </a:r>
            <a:r>
              <a:rPr lang="en-US" altLang="zh-CN" sz="800" dirty="0">
                <a:solidFill>
                  <a:srgbClr val="404040"/>
                </a:solidFill>
                <a:latin typeface="微软雅黑" panose="020B0503020204020204" pitchFamily="34" charset="-122"/>
              </a:rPr>
              <a:t>DFS</a:t>
            </a:r>
            <a:r>
              <a:rPr lang="zh-CN" altLang="en-US" sz="800" dirty="0">
                <a:solidFill>
                  <a:srgbClr val="404040"/>
                </a:solidFill>
                <a:latin typeface="微软雅黑" panose="020B0503020204020204" pitchFamily="34" charset="-122"/>
              </a:rPr>
              <a:t>来更好的可视化寻路的过程。对于自定义地图则采取了</a:t>
            </a:r>
            <a:r>
              <a:rPr lang="en-US" altLang="zh-CN" sz="800" dirty="0">
                <a:solidFill>
                  <a:srgbClr val="404040"/>
                </a:solidFill>
                <a:latin typeface="微软雅黑" panose="020B0503020204020204" pitchFamily="34" charset="-122"/>
              </a:rPr>
              <a:t>BFS</a:t>
            </a:r>
            <a:r>
              <a:rPr lang="zh-CN" altLang="en-US" sz="800" dirty="0">
                <a:solidFill>
                  <a:srgbClr val="404040"/>
                </a:solidFill>
                <a:latin typeface="微软雅黑" panose="020B0503020204020204" pitchFamily="34" charset="-122"/>
              </a:rPr>
              <a:t>寻路方式来找路径。这样便很好的解决了这个问题。</a:t>
            </a:r>
            <a:endParaRPr lang="en-US" altLang="zh-CN" sz="800" dirty="0">
              <a:solidFill>
                <a:srgbClr val="404040"/>
              </a:solidFill>
              <a:latin typeface="微软雅黑" panose="020B0503020204020204" pitchFamily="34" charset="-122"/>
              <a:sym typeface="Arial" panose="020B0604020202020204" pitchFamily="34" charset="0"/>
            </a:endParaRPr>
          </a:p>
        </p:txBody>
      </p:sp>
      <p:sp>
        <p:nvSpPr>
          <p:cNvPr id="43" name="1"/>
          <p:cNvSpPr txBox="1">
            <a:spLocks noChangeArrowheads="1"/>
          </p:cNvSpPr>
          <p:nvPr/>
        </p:nvSpPr>
        <p:spPr bwMode="auto">
          <a:xfrm>
            <a:off x="1521154" y="2933569"/>
            <a:ext cx="14239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1200" b="1" dirty="0">
                <a:solidFill>
                  <a:schemeClr val="tx1">
                    <a:lumMod val="75000"/>
                    <a:lumOff val="25000"/>
                  </a:schemeClr>
                </a:solidFill>
                <a:latin typeface="微软雅黑" panose="020B0503020204020204" pitchFamily="34" charset="-122"/>
              </a:rPr>
              <a:t>迷雾模式中回调函数</a:t>
            </a:r>
          </a:p>
        </p:txBody>
      </p:sp>
      <p:sp>
        <p:nvSpPr>
          <p:cNvPr id="44" name="1"/>
          <p:cNvSpPr txBox="1">
            <a:spLocks noChangeArrowheads="1"/>
          </p:cNvSpPr>
          <p:nvPr/>
        </p:nvSpPr>
        <p:spPr bwMode="auto">
          <a:xfrm>
            <a:off x="1090303" y="3139539"/>
            <a:ext cx="1894596"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800" dirty="0">
                <a:solidFill>
                  <a:srgbClr val="404040"/>
                </a:solidFill>
                <a:latin typeface="微软雅黑" panose="020B0503020204020204" pitchFamily="34" charset="-122"/>
              </a:rPr>
              <a:t>迷雾模式的根本原理是在计时器运行的同时能够完成正常的走迷宫功能，同时根据定时器的时间的不同，显示不同的地图状态：每间隔一秒切换迷雾与地图，同时在旁边时刻有一个定时器。当正常写完以后发现，在游戏运行是我鼠标以及键盘的移动都会干扰地图和时间的显示，这个是由于只有一个</a:t>
            </a:r>
            <a:r>
              <a:rPr lang="en-US" altLang="zh-CN" sz="800" dirty="0">
                <a:solidFill>
                  <a:srgbClr val="404040"/>
                </a:solidFill>
                <a:latin typeface="微软雅黑" panose="020B0503020204020204" pitchFamily="34" charset="-122"/>
              </a:rPr>
              <a:t>display</a:t>
            </a:r>
            <a:r>
              <a:rPr lang="zh-CN" altLang="en-US" sz="800" dirty="0">
                <a:solidFill>
                  <a:srgbClr val="404040"/>
                </a:solidFill>
                <a:latin typeface="微软雅黑" panose="020B0503020204020204" pitchFamily="34" charset="-122"/>
              </a:rPr>
              <a:t>函数，所有的显示功能都在其中，在上一个函数还走完时，鼠标或者键盘的移动引发了回调函数，使得再一次进入</a:t>
            </a:r>
            <a:r>
              <a:rPr lang="en-US" altLang="zh-CN" sz="800" dirty="0" err="1">
                <a:solidFill>
                  <a:srgbClr val="404040"/>
                </a:solidFill>
                <a:latin typeface="微软雅黑" panose="020B0503020204020204" pitchFamily="34" charset="-122"/>
              </a:rPr>
              <a:t>dispaly</a:t>
            </a:r>
            <a:r>
              <a:rPr lang="zh-CN" altLang="en-US" sz="800" dirty="0">
                <a:solidFill>
                  <a:srgbClr val="404040"/>
                </a:solidFill>
                <a:latin typeface="微软雅黑" panose="020B0503020204020204" pitchFamily="34" charset="-122"/>
              </a:rPr>
              <a:t>中去，于是便影响了该函数的完整功能。于是为了解决这个问题我又创建了一个新的显示函数，这个函数主要是负责对于计时器方面的显示：迷雾与计时。于是两个显示函数相互独立，没有影响，这样便能正常游戏了。</a:t>
            </a:r>
            <a:endParaRPr lang="en-US" altLang="zh-CN" sz="800" dirty="0">
              <a:solidFill>
                <a:srgbClr val="404040"/>
              </a:solidFill>
              <a:latin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6255917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Effect transition="in" filter="fade">
                                      <p:cBhvr>
                                        <p:cTn id="51" dur="500"/>
                                        <p:tgtEl>
                                          <p:spTgt spid="3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animEffect transition="in" filter="fade">
                                      <p:cBhvr>
                                        <p:cTn id="57" dur="500"/>
                                        <p:tgtEl>
                                          <p:spTgt spid="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8370" y="843558"/>
            <a:ext cx="3946851" cy="3456384"/>
            <a:chOff x="3275856" y="1275606"/>
            <a:chExt cx="2960137" cy="2592288"/>
          </a:xfrm>
        </p:grpSpPr>
        <p:sp>
          <p:nvSpPr>
            <p:cNvPr id="34" name="矩形 33"/>
            <p:cNvSpPr/>
            <p:nvPr/>
          </p:nvSpPr>
          <p:spPr>
            <a:xfrm rot="2700000">
              <a:off x="3958996" y="1433250"/>
              <a:ext cx="2276997" cy="2276997"/>
            </a:xfrm>
            <a:prstGeom prst="rect">
              <a:avLst/>
            </a:prstGeom>
            <a:noFill/>
            <a:ln>
              <a:solidFill>
                <a:srgbClr val="3B47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 name="矩形 2"/>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3" name="矩形 32"/>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6" name="矩形 35"/>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grpSp>
      <p:sp>
        <p:nvSpPr>
          <p:cNvPr id="25" name="矩形 24"/>
          <p:cNvSpPr/>
          <p:nvPr/>
        </p:nvSpPr>
        <p:spPr>
          <a:xfrm>
            <a:off x="3411774" y="1870646"/>
            <a:ext cx="5289589" cy="830997"/>
          </a:xfrm>
          <a:prstGeom prst="rect">
            <a:avLst/>
          </a:prstGeom>
        </p:spPr>
        <p:txBody>
          <a:bodyPr wrap="square">
            <a:spAutoFit/>
          </a:bodyPr>
          <a:lstStyle/>
          <a:p>
            <a:pPr>
              <a:defRPr/>
            </a:pPr>
            <a:r>
              <a:rPr lang="zh-CN" altLang="en-US" sz="4800" b="1" spc="300" dirty="0">
                <a:solidFill>
                  <a:srgbClr val="3B4761"/>
                </a:solidFill>
                <a:cs typeface="+mn-ea"/>
                <a:sym typeface="+mn-lt"/>
              </a:rPr>
              <a:t>谢谢观看！</a:t>
            </a:r>
          </a:p>
        </p:txBody>
      </p:sp>
      <p:sp>
        <p:nvSpPr>
          <p:cNvPr id="28" name="TextBox 27"/>
          <p:cNvSpPr txBox="1"/>
          <p:nvPr/>
        </p:nvSpPr>
        <p:spPr>
          <a:xfrm>
            <a:off x="3095489" y="2809260"/>
            <a:ext cx="4782078" cy="338554"/>
          </a:xfrm>
          <a:prstGeom prst="rect">
            <a:avLst/>
          </a:prstGeom>
          <a:noFill/>
        </p:spPr>
        <p:txBody>
          <a:bodyPr wrap="none" rtlCol="0">
            <a:spAutoFit/>
          </a:bodyPr>
          <a:lstStyle/>
          <a:p>
            <a:r>
              <a:rPr lang="zh-CN" altLang="en-US" sz="1600" dirty="0">
                <a:solidFill>
                  <a:srgbClr val="3B4761"/>
                </a:solidFill>
                <a:cs typeface="+mn-ea"/>
                <a:sym typeface="+mn-lt"/>
              </a:rPr>
              <a:t>指导老师：张引 </a:t>
            </a:r>
            <a:r>
              <a:rPr lang="en-US" altLang="zh-CN" sz="1600" dirty="0">
                <a:solidFill>
                  <a:srgbClr val="3B4761"/>
                </a:solidFill>
                <a:cs typeface="+mn-ea"/>
                <a:sym typeface="+mn-lt"/>
              </a:rPr>
              <a:t>  </a:t>
            </a:r>
            <a:r>
              <a:rPr lang="zh-CN" altLang="en-US" sz="1600" dirty="0">
                <a:solidFill>
                  <a:srgbClr val="3B4761"/>
                </a:solidFill>
                <a:cs typeface="+mn-ea"/>
                <a:sym typeface="+mn-lt"/>
              </a:rPr>
              <a:t>小组成员：秦际州 王傲哲 周歆怡</a:t>
            </a:r>
          </a:p>
        </p:txBody>
      </p:sp>
      <p:sp>
        <p:nvSpPr>
          <p:cNvPr id="40" name="graduation-cap_16905"/>
          <p:cNvSpPr>
            <a:spLocks noChangeAspect="1"/>
          </p:cNvSpPr>
          <p:nvPr/>
        </p:nvSpPr>
        <p:spPr bwMode="auto">
          <a:xfrm>
            <a:off x="65109" y="2139702"/>
            <a:ext cx="1410547" cy="843631"/>
          </a:xfrm>
          <a:custGeom>
            <a:avLst/>
            <a:gdLst>
              <a:gd name="connsiteX0" fmla="*/ 82550 w 331788"/>
              <a:gd name="connsiteY0" fmla="*/ 117475 h 198438"/>
              <a:gd name="connsiteX1" fmla="*/ 165100 w 331788"/>
              <a:gd name="connsiteY1" fmla="*/ 157163 h 198438"/>
              <a:gd name="connsiteX2" fmla="*/ 247650 w 331788"/>
              <a:gd name="connsiteY2" fmla="*/ 117475 h 198438"/>
              <a:gd name="connsiteX3" fmla="*/ 247650 w 331788"/>
              <a:gd name="connsiteY3" fmla="*/ 157163 h 198438"/>
              <a:gd name="connsiteX4" fmla="*/ 165100 w 331788"/>
              <a:gd name="connsiteY4" fmla="*/ 198438 h 198438"/>
              <a:gd name="connsiteX5" fmla="*/ 82550 w 331788"/>
              <a:gd name="connsiteY5" fmla="*/ 157163 h 198438"/>
              <a:gd name="connsiteX6" fmla="*/ 20638 w 331788"/>
              <a:gd name="connsiteY6" fmla="*/ 82550 h 198438"/>
              <a:gd name="connsiteX7" fmla="*/ 24606 w 331788"/>
              <a:gd name="connsiteY7" fmla="*/ 86447 h 198438"/>
              <a:gd name="connsiteX8" fmla="*/ 24606 w 331788"/>
              <a:gd name="connsiteY8" fmla="*/ 150091 h 198438"/>
              <a:gd name="connsiteX9" fmla="*/ 28575 w 331788"/>
              <a:gd name="connsiteY9" fmla="*/ 157885 h 198438"/>
              <a:gd name="connsiteX10" fmla="*/ 24606 w 331788"/>
              <a:gd name="connsiteY10" fmla="*/ 164379 h 198438"/>
              <a:gd name="connsiteX11" fmla="*/ 24606 w 331788"/>
              <a:gd name="connsiteY11" fmla="*/ 178667 h 198438"/>
              <a:gd name="connsiteX12" fmla="*/ 20638 w 331788"/>
              <a:gd name="connsiteY12" fmla="*/ 182563 h 198438"/>
              <a:gd name="connsiteX13" fmla="*/ 16669 w 331788"/>
              <a:gd name="connsiteY13" fmla="*/ 178667 h 198438"/>
              <a:gd name="connsiteX14" fmla="*/ 16669 w 331788"/>
              <a:gd name="connsiteY14" fmla="*/ 164379 h 198438"/>
              <a:gd name="connsiteX15" fmla="*/ 12700 w 331788"/>
              <a:gd name="connsiteY15" fmla="*/ 157885 h 198438"/>
              <a:gd name="connsiteX16" fmla="*/ 16669 w 331788"/>
              <a:gd name="connsiteY16" fmla="*/ 150091 h 198438"/>
              <a:gd name="connsiteX17" fmla="*/ 16669 w 331788"/>
              <a:gd name="connsiteY17" fmla="*/ 86447 h 198438"/>
              <a:gd name="connsiteX18" fmla="*/ 20638 w 331788"/>
              <a:gd name="connsiteY18" fmla="*/ 82550 h 198438"/>
              <a:gd name="connsiteX19" fmla="*/ 165100 w 331788"/>
              <a:gd name="connsiteY19" fmla="*/ 58738 h 198438"/>
              <a:gd name="connsiteX20" fmla="*/ 152400 w 331788"/>
              <a:gd name="connsiteY20" fmla="*/ 66676 h 198438"/>
              <a:gd name="connsiteX21" fmla="*/ 165100 w 331788"/>
              <a:gd name="connsiteY21" fmla="*/ 74614 h 198438"/>
              <a:gd name="connsiteX22" fmla="*/ 177800 w 331788"/>
              <a:gd name="connsiteY22" fmla="*/ 66676 h 198438"/>
              <a:gd name="connsiteX23" fmla="*/ 165100 w 331788"/>
              <a:gd name="connsiteY23" fmla="*/ 58738 h 198438"/>
              <a:gd name="connsiteX24" fmla="*/ 165100 w 331788"/>
              <a:gd name="connsiteY24" fmla="*/ 0 h 198438"/>
              <a:gd name="connsiteX25" fmla="*/ 331788 w 331788"/>
              <a:gd name="connsiteY25" fmla="*/ 66675 h 198438"/>
              <a:gd name="connsiteX26" fmla="*/ 165100 w 331788"/>
              <a:gd name="connsiteY26" fmla="*/ 149225 h 198438"/>
              <a:gd name="connsiteX27" fmla="*/ 0 w 331788"/>
              <a:gd name="connsiteY27" fmla="*/ 66675 h 19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1788" h="198438">
                <a:moveTo>
                  <a:pt x="82550" y="117475"/>
                </a:moveTo>
                <a:lnTo>
                  <a:pt x="165100" y="157163"/>
                </a:lnTo>
                <a:lnTo>
                  <a:pt x="247650" y="117475"/>
                </a:lnTo>
                <a:lnTo>
                  <a:pt x="247650" y="157163"/>
                </a:lnTo>
                <a:lnTo>
                  <a:pt x="165100" y="198438"/>
                </a:lnTo>
                <a:lnTo>
                  <a:pt x="82550" y="157163"/>
                </a:lnTo>
                <a:close/>
                <a:moveTo>
                  <a:pt x="20638" y="82550"/>
                </a:moveTo>
                <a:cubicBezTo>
                  <a:pt x="23283" y="82550"/>
                  <a:pt x="24606" y="85148"/>
                  <a:pt x="24606" y="86447"/>
                </a:cubicBezTo>
                <a:cubicBezTo>
                  <a:pt x="24606" y="86447"/>
                  <a:pt x="24606" y="86447"/>
                  <a:pt x="24606" y="150091"/>
                </a:cubicBezTo>
                <a:cubicBezTo>
                  <a:pt x="27252" y="151390"/>
                  <a:pt x="28575" y="153988"/>
                  <a:pt x="28575" y="157885"/>
                </a:cubicBezTo>
                <a:cubicBezTo>
                  <a:pt x="28575" y="160482"/>
                  <a:pt x="27252" y="163080"/>
                  <a:pt x="24606" y="164379"/>
                </a:cubicBezTo>
                <a:cubicBezTo>
                  <a:pt x="24606" y="164379"/>
                  <a:pt x="24606" y="164379"/>
                  <a:pt x="24606" y="178667"/>
                </a:cubicBezTo>
                <a:cubicBezTo>
                  <a:pt x="24606" y="181264"/>
                  <a:pt x="23283" y="182563"/>
                  <a:pt x="20638" y="182563"/>
                </a:cubicBezTo>
                <a:cubicBezTo>
                  <a:pt x="17992" y="182563"/>
                  <a:pt x="16669" y="181264"/>
                  <a:pt x="16669" y="178667"/>
                </a:cubicBezTo>
                <a:cubicBezTo>
                  <a:pt x="16669" y="178667"/>
                  <a:pt x="16669" y="178667"/>
                  <a:pt x="16669" y="164379"/>
                </a:cubicBezTo>
                <a:cubicBezTo>
                  <a:pt x="14023" y="163080"/>
                  <a:pt x="12700" y="160482"/>
                  <a:pt x="12700" y="157885"/>
                </a:cubicBezTo>
                <a:cubicBezTo>
                  <a:pt x="12700" y="153988"/>
                  <a:pt x="14023" y="151390"/>
                  <a:pt x="16669" y="150091"/>
                </a:cubicBezTo>
                <a:cubicBezTo>
                  <a:pt x="16669" y="150091"/>
                  <a:pt x="16669" y="150091"/>
                  <a:pt x="16669" y="86447"/>
                </a:cubicBezTo>
                <a:cubicBezTo>
                  <a:pt x="16669" y="85148"/>
                  <a:pt x="17992" y="82550"/>
                  <a:pt x="20638" y="82550"/>
                </a:cubicBezTo>
                <a:close/>
                <a:moveTo>
                  <a:pt x="165100" y="58738"/>
                </a:moveTo>
                <a:cubicBezTo>
                  <a:pt x="158086" y="58738"/>
                  <a:pt x="152400" y="62292"/>
                  <a:pt x="152400" y="66676"/>
                </a:cubicBezTo>
                <a:cubicBezTo>
                  <a:pt x="152400" y="71060"/>
                  <a:pt x="158086" y="74614"/>
                  <a:pt x="165100" y="74614"/>
                </a:cubicBezTo>
                <a:cubicBezTo>
                  <a:pt x="172114" y="74614"/>
                  <a:pt x="177800" y="71060"/>
                  <a:pt x="177800" y="66676"/>
                </a:cubicBezTo>
                <a:cubicBezTo>
                  <a:pt x="177800" y="62292"/>
                  <a:pt x="172114" y="58738"/>
                  <a:pt x="165100" y="58738"/>
                </a:cubicBezTo>
                <a:close/>
                <a:moveTo>
                  <a:pt x="165100" y="0"/>
                </a:moveTo>
                <a:lnTo>
                  <a:pt x="331788" y="66675"/>
                </a:lnTo>
                <a:lnTo>
                  <a:pt x="165100" y="149225"/>
                </a:lnTo>
                <a:lnTo>
                  <a:pt x="0" y="66675"/>
                </a:lnTo>
                <a:close/>
              </a:path>
            </a:pathLst>
          </a:custGeom>
          <a:solidFill>
            <a:schemeClr val="accent1"/>
          </a:solidFill>
          <a:ln>
            <a:noFill/>
          </a:ln>
        </p:spPr>
        <p:txBody>
          <a:bodyPr/>
          <a:lstStyle/>
          <a:p>
            <a:endParaRPr lang="zh-CN" altLang="en-US">
              <a:solidFill>
                <a:srgbClr val="000000"/>
              </a:solidFill>
              <a:cs typeface="+mn-ea"/>
              <a:sym typeface="+mn-lt"/>
            </a:endParaRPr>
          </a:p>
        </p:txBody>
      </p:sp>
      <p:grpSp>
        <p:nvGrpSpPr>
          <p:cNvPr id="2" name="组合 1"/>
          <p:cNvGrpSpPr/>
          <p:nvPr/>
        </p:nvGrpSpPr>
        <p:grpSpPr>
          <a:xfrm>
            <a:off x="8892479" y="-104726"/>
            <a:ext cx="3456385" cy="3456384"/>
            <a:chOff x="8035401" y="965799"/>
            <a:chExt cx="3456385" cy="3456384"/>
          </a:xfrm>
        </p:grpSpPr>
        <p:sp>
          <p:nvSpPr>
            <p:cNvPr id="17" name="矩形 16"/>
            <p:cNvSpPr/>
            <p:nvPr/>
          </p:nvSpPr>
          <p:spPr>
            <a:xfrm rot="2700000">
              <a:off x="8035402" y="965798"/>
              <a:ext cx="3456384" cy="3456385"/>
            </a:xfrm>
            <a:prstGeom prst="rect">
              <a:avLst/>
            </a:prstGeom>
            <a:solidFill>
              <a:srgbClr val="D7866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8" name="矩形 17"/>
            <p:cNvSpPr/>
            <p:nvPr/>
          </p:nvSpPr>
          <p:spPr>
            <a:xfrm rot="2700000">
              <a:off x="8245595" y="1175993"/>
              <a:ext cx="3035996" cy="3035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9" name="矩形 18"/>
            <p:cNvSpPr/>
            <p:nvPr/>
          </p:nvSpPr>
          <p:spPr>
            <a:xfrm rot="2700000">
              <a:off x="8437991" y="1368393"/>
              <a:ext cx="2651200" cy="2651201"/>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grpSp>
      <p:grpSp>
        <p:nvGrpSpPr>
          <p:cNvPr id="21" name="组合 20"/>
          <p:cNvGrpSpPr/>
          <p:nvPr/>
        </p:nvGrpSpPr>
        <p:grpSpPr>
          <a:xfrm>
            <a:off x="8892479" y="2017134"/>
            <a:ext cx="3456385" cy="3456384"/>
            <a:chOff x="8035401" y="965799"/>
            <a:chExt cx="3456385" cy="3456384"/>
          </a:xfrm>
        </p:grpSpPr>
        <p:sp>
          <p:nvSpPr>
            <p:cNvPr id="24" name="矩形 23"/>
            <p:cNvSpPr/>
            <p:nvPr/>
          </p:nvSpPr>
          <p:spPr>
            <a:xfrm rot="2700000">
              <a:off x="8035402" y="965798"/>
              <a:ext cx="3456384" cy="3456385"/>
            </a:xfrm>
            <a:prstGeom prst="rect">
              <a:avLst/>
            </a:prstGeom>
            <a:solidFill>
              <a:srgbClr val="D7866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6" name="矩形 25"/>
            <p:cNvSpPr/>
            <p:nvPr/>
          </p:nvSpPr>
          <p:spPr>
            <a:xfrm rot="2700000">
              <a:off x="8245595" y="1175993"/>
              <a:ext cx="3035996" cy="3035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9" name="矩形 28"/>
            <p:cNvSpPr/>
            <p:nvPr/>
          </p:nvSpPr>
          <p:spPr>
            <a:xfrm rot="2700000">
              <a:off x="8437991" y="1368393"/>
              <a:ext cx="2651200" cy="2651201"/>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grpSp>
    </p:spTree>
    <p:extLst>
      <p:ext uri="{BB962C8B-B14F-4D97-AF65-F5344CB8AC3E}">
        <p14:creationId xmlns:p14="http://schemas.microsoft.com/office/powerpoint/2010/main" val="32315809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childTnLst>
                          </p:cTn>
                        </p:par>
                        <p:par>
                          <p:cTn id="29" fill="hold">
                            <p:stCondLst>
                              <p:cond delay="1500"/>
                            </p:stCondLst>
                            <p:childTnLst>
                              <p:par>
                                <p:cTn id="30" presetID="42"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4" name="组合 263"/>
          <p:cNvGrpSpPr/>
          <p:nvPr/>
        </p:nvGrpSpPr>
        <p:grpSpPr>
          <a:xfrm>
            <a:off x="4216039" y="2820354"/>
            <a:ext cx="3309107" cy="468262"/>
            <a:chOff x="869933" y="2820354"/>
            <a:chExt cx="3309107" cy="468262"/>
          </a:xfrm>
        </p:grpSpPr>
        <p:sp>
          <p:nvSpPr>
            <p:cNvPr id="10" name="Diamond 286"/>
            <p:cNvSpPr/>
            <p:nvPr/>
          </p:nvSpPr>
          <p:spPr>
            <a:xfrm>
              <a:off x="869933" y="2820354"/>
              <a:ext cx="468262" cy="468262"/>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cs typeface="+mn-ea"/>
                  <a:sym typeface="+mn-lt"/>
                </a:rPr>
                <a:t>04</a:t>
              </a:r>
            </a:p>
          </p:txBody>
        </p:sp>
        <p:sp>
          <p:nvSpPr>
            <p:cNvPr id="24" name="TextBox 300"/>
            <p:cNvSpPr txBox="1"/>
            <p:nvPr/>
          </p:nvSpPr>
          <p:spPr>
            <a:xfrm>
              <a:off x="1207109" y="2974871"/>
              <a:ext cx="2971931" cy="182148"/>
            </a:xfrm>
            <a:prstGeom prst="rect">
              <a:avLst/>
            </a:prstGeom>
            <a:noFill/>
          </p:spPr>
          <p:txBody>
            <a:bodyPr wrap="none" lIns="360000" tIns="0" rIns="0" bIns="0" anchor="b" anchorCtr="0">
              <a:normAutofit fontScale="85000" lnSpcReduction="20000"/>
            </a:bodyPr>
            <a:lstStyle/>
            <a:p>
              <a:r>
                <a:rPr lang="zh-CN" altLang="en-US" sz="1600" b="1" dirty="0">
                  <a:solidFill>
                    <a:schemeClr val="accent1">
                      <a:lumMod val="50000"/>
                    </a:schemeClr>
                  </a:solidFill>
                  <a:cs typeface="+mn-ea"/>
                  <a:sym typeface="+mn-lt"/>
                </a:rPr>
                <a:t>难点和解决方案</a:t>
              </a:r>
            </a:p>
          </p:txBody>
        </p:sp>
      </p:grpSp>
      <p:grpSp>
        <p:nvGrpSpPr>
          <p:cNvPr id="263" name="组合 262"/>
          <p:cNvGrpSpPr/>
          <p:nvPr/>
        </p:nvGrpSpPr>
        <p:grpSpPr>
          <a:xfrm>
            <a:off x="4216039" y="2161422"/>
            <a:ext cx="3309108" cy="468262"/>
            <a:chOff x="869933" y="2161422"/>
            <a:chExt cx="3309108" cy="468262"/>
          </a:xfrm>
        </p:grpSpPr>
        <p:sp>
          <p:nvSpPr>
            <p:cNvPr id="12" name="Diamond 288"/>
            <p:cNvSpPr/>
            <p:nvPr/>
          </p:nvSpPr>
          <p:spPr>
            <a:xfrm>
              <a:off x="869933" y="2161422"/>
              <a:ext cx="468262" cy="468262"/>
            </a:xfrm>
            <a:prstGeom prst="diamond">
              <a:avLst/>
            </a:prstGeom>
            <a:solidFill>
              <a:srgbClr val="49719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cs typeface="+mn-ea"/>
                  <a:sym typeface="+mn-lt"/>
                </a:rPr>
                <a:t>03</a:t>
              </a:r>
            </a:p>
          </p:txBody>
        </p:sp>
        <p:sp>
          <p:nvSpPr>
            <p:cNvPr id="22" name="TextBox 298"/>
            <p:cNvSpPr txBox="1"/>
            <p:nvPr/>
          </p:nvSpPr>
          <p:spPr>
            <a:xfrm>
              <a:off x="1207110" y="2304479"/>
              <a:ext cx="2971931" cy="182148"/>
            </a:xfrm>
            <a:prstGeom prst="rect">
              <a:avLst/>
            </a:prstGeom>
            <a:noFill/>
          </p:spPr>
          <p:txBody>
            <a:bodyPr wrap="none" lIns="360000" tIns="0" rIns="0" bIns="0" anchor="b" anchorCtr="0">
              <a:normAutofit fontScale="85000" lnSpcReduction="20000"/>
            </a:bodyPr>
            <a:lstStyle/>
            <a:p>
              <a:r>
                <a:rPr lang="zh-CN" altLang="en-US" sz="1600" b="1" dirty="0">
                  <a:solidFill>
                    <a:srgbClr val="005DA2"/>
                  </a:solidFill>
                  <a:cs typeface="+mn-ea"/>
                  <a:sym typeface="+mn-lt"/>
                </a:rPr>
                <a:t>分工合作</a:t>
              </a:r>
            </a:p>
          </p:txBody>
        </p:sp>
      </p:grpSp>
      <p:grpSp>
        <p:nvGrpSpPr>
          <p:cNvPr id="262" name="组合 261"/>
          <p:cNvGrpSpPr/>
          <p:nvPr/>
        </p:nvGrpSpPr>
        <p:grpSpPr>
          <a:xfrm>
            <a:off x="4216039" y="1502490"/>
            <a:ext cx="3309109" cy="468262"/>
            <a:chOff x="869933" y="1502490"/>
            <a:chExt cx="3309109" cy="468262"/>
          </a:xfrm>
        </p:grpSpPr>
        <p:sp>
          <p:nvSpPr>
            <p:cNvPr id="14" name="Diamond 290"/>
            <p:cNvSpPr/>
            <p:nvPr/>
          </p:nvSpPr>
          <p:spPr>
            <a:xfrm>
              <a:off x="869933" y="1502490"/>
              <a:ext cx="468262" cy="468262"/>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cs typeface="+mn-ea"/>
                  <a:sym typeface="+mn-lt"/>
                </a:rPr>
                <a:t>02</a:t>
              </a:r>
            </a:p>
          </p:txBody>
        </p:sp>
        <p:sp>
          <p:nvSpPr>
            <p:cNvPr id="20" name="TextBox 296"/>
            <p:cNvSpPr txBox="1"/>
            <p:nvPr/>
          </p:nvSpPr>
          <p:spPr>
            <a:xfrm>
              <a:off x="1207111" y="1645547"/>
              <a:ext cx="2971931" cy="182148"/>
            </a:xfrm>
            <a:prstGeom prst="rect">
              <a:avLst/>
            </a:prstGeom>
            <a:noFill/>
          </p:spPr>
          <p:txBody>
            <a:bodyPr wrap="none" lIns="360000" tIns="0" rIns="0" bIns="0" anchor="b" anchorCtr="0">
              <a:normAutofit fontScale="85000" lnSpcReduction="20000"/>
            </a:bodyPr>
            <a:lstStyle/>
            <a:p>
              <a:r>
                <a:rPr lang="zh-CN" altLang="en-US" sz="1600" b="1" dirty="0">
                  <a:solidFill>
                    <a:schemeClr val="accent1">
                      <a:lumMod val="50000"/>
                    </a:schemeClr>
                  </a:solidFill>
                  <a:cs typeface="+mn-ea"/>
                  <a:sym typeface="+mn-lt"/>
                </a:rPr>
                <a:t>核心数据结构和算法</a:t>
              </a:r>
            </a:p>
          </p:txBody>
        </p:sp>
      </p:grpSp>
      <p:grpSp>
        <p:nvGrpSpPr>
          <p:cNvPr id="261" name="组合 260"/>
          <p:cNvGrpSpPr/>
          <p:nvPr/>
        </p:nvGrpSpPr>
        <p:grpSpPr>
          <a:xfrm>
            <a:off x="4216041" y="843558"/>
            <a:ext cx="3309108" cy="468262"/>
            <a:chOff x="869935" y="843558"/>
            <a:chExt cx="3309108" cy="468262"/>
          </a:xfrm>
        </p:grpSpPr>
        <p:sp>
          <p:nvSpPr>
            <p:cNvPr id="16" name="Diamond 292"/>
            <p:cNvSpPr/>
            <p:nvPr/>
          </p:nvSpPr>
          <p:spPr>
            <a:xfrm>
              <a:off x="869935" y="843558"/>
              <a:ext cx="468262" cy="468262"/>
            </a:xfrm>
            <a:prstGeom prst="diamond">
              <a:avLst/>
            </a:prstGeom>
            <a:solidFill>
              <a:srgbClr val="49719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cs typeface="+mn-ea"/>
                  <a:sym typeface="+mn-lt"/>
                </a:rPr>
                <a:t>01</a:t>
              </a:r>
            </a:p>
          </p:txBody>
        </p:sp>
        <p:sp>
          <p:nvSpPr>
            <p:cNvPr id="18" name="TextBox 294"/>
            <p:cNvSpPr txBox="1"/>
            <p:nvPr/>
          </p:nvSpPr>
          <p:spPr>
            <a:xfrm>
              <a:off x="1207112" y="1020823"/>
              <a:ext cx="2971931" cy="182148"/>
            </a:xfrm>
            <a:prstGeom prst="rect">
              <a:avLst/>
            </a:prstGeom>
            <a:noFill/>
          </p:spPr>
          <p:txBody>
            <a:bodyPr wrap="none" lIns="360000" tIns="0" rIns="0" bIns="0" anchor="b" anchorCtr="0">
              <a:normAutofit fontScale="85000" lnSpcReduction="20000"/>
            </a:bodyPr>
            <a:lstStyle/>
            <a:p>
              <a:r>
                <a:rPr lang="zh-CN" altLang="en-US" sz="1600" b="1" dirty="0">
                  <a:solidFill>
                    <a:schemeClr val="accent1">
                      <a:lumMod val="100000"/>
                    </a:schemeClr>
                  </a:solidFill>
                  <a:cs typeface="+mn-ea"/>
                  <a:sym typeface="+mn-lt"/>
                </a:rPr>
                <a:t>程序功能和结构</a:t>
              </a:r>
            </a:p>
          </p:txBody>
        </p:sp>
      </p:grpSp>
      <p:grpSp>
        <p:nvGrpSpPr>
          <p:cNvPr id="268" name="组合 267"/>
          <p:cNvGrpSpPr/>
          <p:nvPr/>
        </p:nvGrpSpPr>
        <p:grpSpPr>
          <a:xfrm>
            <a:off x="-984547" y="-1908719"/>
            <a:ext cx="3817440" cy="3817438"/>
            <a:chOff x="3275856" y="1275606"/>
            <a:chExt cx="2592288" cy="2592288"/>
          </a:xfrm>
        </p:grpSpPr>
        <p:sp>
          <p:nvSpPr>
            <p:cNvPr id="273" name="矩形 272"/>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4" name="矩形 273"/>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5" name="矩形 274"/>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Group 21"/>
          <p:cNvGrpSpPr/>
          <p:nvPr/>
        </p:nvGrpSpPr>
        <p:grpSpPr>
          <a:xfrm>
            <a:off x="467544" y="534816"/>
            <a:ext cx="1057275" cy="754085"/>
            <a:chOff x="5069886" y="293530"/>
            <a:chExt cx="2052228" cy="1463723"/>
          </a:xfrm>
          <a:noFill/>
        </p:grpSpPr>
        <p:sp>
          <p:nvSpPr>
            <p:cNvPr id="28" name="TextBox 22"/>
            <p:cNvSpPr txBox="1"/>
            <p:nvPr/>
          </p:nvSpPr>
          <p:spPr>
            <a:xfrm>
              <a:off x="5069886" y="293530"/>
              <a:ext cx="2052228" cy="1120147"/>
            </a:xfrm>
            <a:prstGeom prst="rect">
              <a:avLst/>
            </a:prstGeom>
            <a:grpFill/>
          </p:spPr>
          <p:txBody>
            <a:bodyPr wrap="square">
              <a:normAutofit fontScale="77500" lnSpcReduction="20000"/>
            </a:bodyPr>
            <a:lstStyle/>
            <a:p>
              <a:pPr algn="ctr"/>
              <a:r>
                <a:rPr lang="zh-CN" altLang="en-US" sz="4400" b="1" dirty="0">
                  <a:solidFill>
                    <a:schemeClr val="tx2">
                      <a:lumMod val="75000"/>
                    </a:schemeClr>
                  </a:solidFill>
                  <a:cs typeface="+mn-ea"/>
                  <a:sym typeface="+mn-lt"/>
                </a:rPr>
                <a:t>目录</a:t>
              </a:r>
            </a:p>
          </p:txBody>
        </p:sp>
        <p:sp>
          <p:nvSpPr>
            <p:cNvPr id="29" name="TextBox 23"/>
            <p:cNvSpPr txBox="1"/>
            <p:nvPr/>
          </p:nvSpPr>
          <p:spPr>
            <a:xfrm>
              <a:off x="5069886" y="1309193"/>
              <a:ext cx="2052228" cy="448060"/>
            </a:xfrm>
            <a:prstGeom prst="rect">
              <a:avLst/>
            </a:prstGeom>
            <a:grpFill/>
          </p:spPr>
          <p:txBody>
            <a:bodyPr wrap="square">
              <a:normAutofit fontScale="77500" lnSpcReduction="20000"/>
            </a:bodyPr>
            <a:lstStyle/>
            <a:p>
              <a:pPr algn="ctr"/>
              <a:r>
                <a:rPr lang="en-US" altLang="zh-CN" sz="1400" b="1">
                  <a:solidFill>
                    <a:schemeClr val="tx2">
                      <a:lumMod val="75000"/>
                    </a:schemeClr>
                  </a:solidFill>
                  <a:cs typeface="+mn-ea"/>
                  <a:sym typeface="+mn-lt"/>
                </a:rPr>
                <a:t>CONTENT</a:t>
              </a:r>
            </a:p>
          </p:txBody>
        </p:sp>
      </p:grpSp>
    </p:spTree>
    <p:extLst>
      <p:ext uri="{BB962C8B-B14F-4D97-AF65-F5344CB8AC3E}">
        <p14:creationId xmlns:p14="http://schemas.microsoft.com/office/powerpoint/2010/main" val="175250708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 calcmode="lin" valueType="num">
                                      <p:cBhvr additive="base">
                                        <p:cTn id="7" dur="500" fill="hold"/>
                                        <p:tgtEl>
                                          <p:spTgt spid="268"/>
                                        </p:tgtEl>
                                        <p:attrNameLst>
                                          <p:attrName>ppt_x</p:attrName>
                                        </p:attrNameLst>
                                      </p:cBhvr>
                                      <p:tavLst>
                                        <p:tav tm="0">
                                          <p:val>
                                            <p:strVal val="#ppt_x"/>
                                          </p:val>
                                        </p:tav>
                                        <p:tav tm="100000">
                                          <p:val>
                                            <p:strVal val="#ppt_x"/>
                                          </p:val>
                                        </p:tav>
                                      </p:tavLst>
                                    </p:anim>
                                    <p:anim calcmode="lin" valueType="num">
                                      <p:cBhvr additive="base">
                                        <p:cTn id="8" dur="500" fill="hold"/>
                                        <p:tgtEl>
                                          <p:spTgt spid="26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261"/>
                                        </p:tgtEl>
                                        <p:attrNameLst>
                                          <p:attrName>style.visibility</p:attrName>
                                        </p:attrNameLst>
                                      </p:cBhvr>
                                      <p:to>
                                        <p:strVal val="visible"/>
                                      </p:to>
                                    </p:set>
                                    <p:anim calcmode="lin" valueType="num">
                                      <p:cBhvr additive="base">
                                        <p:cTn id="16" dur="500" fill="hold"/>
                                        <p:tgtEl>
                                          <p:spTgt spid="261"/>
                                        </p:tgtEl>
                                        <p:attrNameLst>
                                          <p:attrName>ppt_x</p:attrName>
                                        </p:attrNameLst>
                                      </p:cBhvr>
                                      <p:tavLst>
                                        <p:tav tm="0">
                                          <p:val>
                                            <p:strVal val="1+#ppt_w/2"/>
                                          </p:val>
                                        </p:tav>
                                        <p:tav tm="100000">
                                          <p:val>
                                            <p:strVal val="#ppt_x"/>
                                          </p:val>
                                        </p:tav>
                                      </p:tavLst>
                                    </p:anim>
                                    <p:anim calcmode="lin" valueType="num">
                                      <p:cBhvr additive="base">
                                        <p:cTn id="17" dur="500" fill="hold"/>
                                        <p:tgtEl>
                                          <p:spTgt spid="26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62"/>
                                        </p:tgtEl>
                                        <p:attrNameLst>
                                          <p:attrName>style.visibility</p:attrName>
                                        </p:attrNameLst>
                                      </p:cBhvr>
                                      <p:to>
                                        <p:strVal val="visible"/>
                                      </p:to>
                                    </p:set>
                                    <p:anim calcmode="lin" valueType="num">
                                      <p:cBhvr additive="base">
                                        <p:cTn id="21" dur="500" fill="hold"/>
                                        <p:tgtEl>
                                          <p:spTgt spid="262"/>
                                        </p:tgtEl>
                                        <p:attrNameLst>
                                          <p:attrName>ppt_x</p:attrName>
                                        </p:attrNameLst>
                                      </p:cBhvr>
                                      <p:tavLst>
                                        <p:tav tm="0">
                                          <p:val>
                                            <p:strVal val="1+#ppt_w/2"/>
                                          </p:val>
                                        </p:tav>
                                        <p:tav tm="100000">
                                          <p:val>
                                            <p:strVal val="#ppt_x"/>
                                          </p:val>
                                        </p:tav>
                                      </p:tavLst>
                                    </p:anim>
                                    <p:anim calcmode="lin" valueType="num">
                                      <p:cBhvr additive="base">
                                        <p:cTn id="22" dur="500" fill="hold"/>
                                        <p:tgtEl>
                                          <p:spTgt spid="26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263"/>
                                        </p:tgtEl>
                                        <p:attrNameLst>
                                          <p:attrName>style.visibility</p:attrName>
                                        </p:attrNameLst>
                                      </p:cBhvr>
                                      <p:to>
                                        <p:strVal val="visible"/>
                                      </p:to>
                                    </p:set>
                                    <p:anim calcmode="lin" valueType="num">
                                      <p:cBhvr additive="base">
                                        <p:cTn id="26" dur="500" fill="hold"/>
                                        <p:tgtEl>
                                          <p:spTgt spid="263"/>
                                        </p:tgtEl>
                                        <p:attrNameLst>
                                          <p:attrName>ppt_x</p:attrName>
                                        </p:attrNameLst>
                                      </p:cBhvr>
                                      <p:tavLst>
                                        <p:tav tm="0">
                                          <p:val>
                                            <p:strVal val="1+#ppt_w/2"/>
                                          </p:val>
                                        </p:tav>
                                        <p:tav tm="100000">
                                          <p:val>
                                            <p:strVal val="#ppt_x"/>
                                          </p:val>
                                        </p:tav>
                                      </p:tavLst>
                                    </p:anim>
                                    <p:anim calcmode="lin" valueType="num">
                                      <p:cBhvr additive="base">
                                        <p:cTn id="27" dur="500" fill="hold"/>
                                        <p:tgtEl>
                                          <p:spTgt spid="26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264"/>
                                        </p:tgtEl>
                                        <p:attrNameLst>
                                          <p:attrName>style.visibility</p:attrName>
                                        </p:attrNameLst>
                                      </p:cBhvr>
                                      <p:to>
                                        <p:strVal val="visible"/>
                                      </p:to>
                                    </p:set>
                                    <p:anim calcmode="lin" valueType="num">
                                      <p:cBhvr additive="base">
                                        <p:cTn id="31" dur="500" fill="hold"/>
                                        <p:tgtEl>
                                          <p:spTgt spid="264"/>
                                        </p:tgtEl>
                                        <p:attrNameLst>
                                          <p:attrName>ppt_x</p:attrName>
                                        </p:attrNameLst>
                                      </p:cBhvr>
                                      <p:tavLst>
                                        <p:tav tm="0">
                                          <p:val>
                                            <p:strVal val="1+#ppt_w/2"/>
                                          </p:val>
                                        </p:tav>
                                        <p:tav tm="100000">
                                          <p:val>
                                            <p:strVal val="#ppt_x"/>
                                          </p:val>
                                        </p:tav>
                                      </p:tavLst>
                                    </p:anim>
                                    <p:anim calcmode="lin" valueType="num">
                                      <p:cBhvr additive="base">
                                        <p:cTn id="32" dur="500" fill="hold"/>
                                        <p:tgtEl>
                                          <p:spTgt spid="2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2826323" y="843558"/>
            <a:ext cx="3491354" cy="3491350"/>
            <a:chOff x="3275856" y="1275606"/>
            <a:chExt cx="2592288" cy="2592288"/>
          </a:xfrm>
        </p:grpSpPr>
        <p:sp>
          <p:nvSpPr>
            <p:cNvPr id="39" name="矩形 38"/>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矩形 40"/>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TextBox 48"/>
          <p:cNvSpPr txBox="1"/>
          <p:nvPr/>
        </p:nvSpPr>
        <p:spPr>
          <a:xfrm>
            <a:off x="3347864" y="2379154"/>
            <a:ext cx="2816801" cy="430887"/>
          </a:xfrm>
          <a:prstGeom prst="rect">
            <a:avLst/>
          </a:prstGeom>
          <a:noFill/>
        </p:spPr>
        <p:txBody>
          <a:bodyPr wrap="square" lIns="0" tIns="0" rIns="0" bIns="0" rtlCol="0">
            <a:spAutoFit/>
          </a:bodyPr>
          <a:lstStyle/>
          <a:p>
            <a:r>
              <a:rPr lang="zh-CN" altLang="en-US" sz="2800" b="1" dirty="0">
                <a:solidFill>
                  <a:schemeClr val="accent1">
                    <a:lumMod val="100000"/>
                  </a:schemeClr>
                </a:solidFill>
                <a:cs typeface="+mn-ea"/>
                <a:sym typeface="+mn-lt"/>
              </a:rPr>
              <a:t>程序功能和结构</a:t>
            </a:r>
          </a:p>
        </p:txBody>
      </p:sp>
      <p:sp>
        <p:nvSpPr>
          <p:cNvPr id="64" name="TextBox 48"/>
          <p:cNvSpPr txBox="1"/>
          <p:nvPr/>
        </p:nvSpPr>
        <p:spPr>
          <a:xfrm>
            <a:off x="3879502" y="989164"/>
            <a:ext cx="1484586" cy="1477328"/>
          </a:xfrm>
          <a:prstGeom prst="rect">
            <a:avLst/>
          </a:prstGeom>
          <a:noFill/>
        </p:spPr>
        <p:txBody>
          <a:bodyPr wrap="square" lIns="0" tIns="0" rIns="0" bIns="0" rtlCol="0">
            <a:spAutoFit/>
          </a:bodyPr>
          <a:lstStyle/>
          <a:p>
            <a:pPr algn="ctr"/>
            <a:r>
              <a:rPr lang="en-US" altLang="zh-CN" sz="9600" dirty="0">
                <a:solidFill>
                  <a:srgbClr val="3B4761"/>
                </a:solidFill>
                <a:latin typeface="Agency FB" panose="020B0503020202020204" pitchFamily="34" charset="0"/>
                <a:cs typeface="+mn-ea"/>
                <a:sym typeface="+mn-lt"/>
              </a:rPr>
              <a:t>01</a:t>
            </a:r>
            <a:endParaRPr lang="en-GB" altLang="zh-CN" sz="9600" dirty="0">
              <a:solidFill>
                <a:srgbClr val="3B476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188728834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4"/>
                                        </p:tgtEl>
                                        <p:attrNameLst>
                                          <p:attrName>style.visibility</p:attrName>
                                        </p:attrNameLst>
                                      </p:cBhvr>
                                      <p:to>
                                        <p:strVal val="visible"/>
                                      </p:to>
                                    </p:set>
                                    <p:animEffect transition="in" filter="wipe(left)">
                                      <p:cBhvr>
                                        <p:cTn id="13" dur="200"/>
                                        <p:tgtEl>
                                          <p:spTgt spid="64"/>
                                        </p:tgtEl>
                                      </p:cBhvr>
                                    </p:animEffect>
                                  </p:childTnLst>
                                </p:cTn>
                              </p:par>
                            </p:childTnLst>
                          </p:cTn>
                        </p:par>
                        <p:par>
                          <p:cTn id="14" fill="hold">
                            <p:stCondLst>
                              <p:cond delay="76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椭圆 72">
            <a:extLst>
              <a:ext uri="{FF2B5EF4-FFF2-40B4-BE49-F238E27FC236}">
                <a16:creationId xmlns:a16="http://schemas.microsoft.com/office/drawing/2014/main" id="{FBD37784-4732-4F93-91E4-F3D52957DE63}"/>
              </a:ext>
            </a:extLst>
          </p:cNvPr>
          <p:cNvSpPr/>
          <p:nvPr/>
        </p:nvSpPr>
        <p:spPr>
          <a:xfrm>
            <a:off x="207475" y="197538"/>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a:extLst>
              <a:ext uri="{FF2B5EF4-FFF2-40B4-BE49-F238E27FC236}">
                <a16:creationId xmlns:a16="http://schemas.microsoft.com/office/drawing/2014/main" id="{2AC3931F-42E2-4CBB-875F-CFF0CA1439C8}"/>
              </a:ext>
            </a:extLst>
          </p:cNvPr>
          <p:cNvSpPr/>
          <p:nvPr/>
        </p:nvSpPr>
        <p:spPr>
          <a:xfrm>
            <a:off x="654304" y="259386"/>
            <a:ext cx="2245222" cy="304763"/>
          </a:xfrm>
          <a:prstGeom prst="rect">
            <a:avLst/>
          </a:prstGeom>
        </p:spPr>
        <p:txBody>
          <a:bodyPr wrap="square">
            <a:spAutoFit/>
          </a:bodyPr>
          <a:lstStyle/>
          <a:p>
            <a:pPr>
              <a:lnSpc>
                <a:spcPct val="150000"/>
              </a:lnSpc>
            </a:pPr>
            <a:r>
              <a:rPr lang="zh-CN" altLang="en-US" sz="1050" dirty="0">
                <a:solidFill>
                  <a:schemeClr val="tx1">
                    <a:lumMod val="85000"/>
                    <a:lumOff val="15000"/>
                  </a:schemeClr>
                </a:solidFill>
              </a:rPr>
              <a:t>总体架构</a:t>
            </a:r>
            <a:endParaRPr lang="zh-CN" altLang="en-US" dirty="0">
              <a:solidFill>
                <a:schemeClr val="tx1">
                  <a:lumMod val="85000"/>
                  <a:lumOff val="15000"/>
                </a:schemeClr>
              </a:solidFill>
            </a:endParaRPr>
          </a:p>
        </p:txBody>
      </p:sp>
      <p:sp>
        <p:nvSpPr>
          <p:cNvPr id="75" name="椭圆 74">
            <a:extLst>
              <a:ext uri="{FF2B5EF4-FFF2-40B4-BE49-F238E27FC236}">
                <a16:creationId xmlns:a16="http://schemas.microsoft.com/office/drawing/2014/main" id="{B5CAFA19-E66E-4724-875B-DE0BFA66A6D3}"/>
              </a:ext>
            </a:extLst>
          </p:cNvPr>
          <p:cNvSpPr/>
          <p:nvPr/>
        </p:nvSpPr>
        <p:spPr>
          <a:xfrm>
            <a:off x="1574307" y="3291830"/>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6" name="矩形 75">
            <a:extLst>
              <a:ext uri="{FF2B5EF4-FFF2-40B4-BE49-F238E27FC236}">
                <a16:creationId xmlns:a16="http://schemas.microsoft.com/office/drawing/2014/main" id="{5AA8D7D0-11D1-4390-8A46-BFA5A80F95C2}"/>
              </a:ext>
            </a:extLst>
          </p:cNvPr>
          <p:cNvSpPr/>
          <p:nvPr/>
        </p:nvSpPr>
        <p:spPr>
          <a:xfrm>
            <a:off x="2018066" y="3342544"/>
            <a:ext cx="2245222" cy="304763"/>
          </a:xfrm>
          <a:prstGeom prst="rect">
            <a:avLst/>
          </a:prstGeom>
        </p:spPr>
        <p:txBody>
          <a:bodyPr wrap="square">
            <a:spAutoFit/>
          </a:bodyPr>
          <a:lstStyle/>
          <a:p>
            <a:pPr>
              <a:lnSpc>
                <a:spcPct val="150000"/>
              </a:lnSpc>
            </a:pPr>
            <a:r>
              <a:rPr lang="zh-CN" altLang="en-US" sz="1050" dirty="0">
                <a:solidFill>
                  <a:schemeClr val="tx1">
                    <a:lumMod val="85000"/>
                    <a:lumOff val="15000"/>
                  </a:schemeClr>
                </a:solidFill>
              </a:rPr>
              <a:t>功能总览</a:t>
            </a:r>
            <a:endParaRPr lang="zh-CN" altLang="en-US" dirty="0">
              <a:solidFill>
                <a:schemeClr val="tx1">
                  <a:lumMod val="85000"/>
                  <a:lumOff val="15000"/>
                </a:schemeClr>
              </a:solidFill>
            </a:endParaRPr>
          </a:p>
        </p:txBody>
      </p:sp>
      <p:grpSp>
        <p:nvGrpSpPr>
          <p:cNvPr id="77" name="组合 76">
            <a:extLst>
              <a:ext uri="{FF2B5EF4-FFF2-40B4-BE49-F238E27FC236}">
                <a16:creationId xmlns:a16="http://schemas.microsoft.com/office/drawing/2014/main" id="{6D186789-5882-4CF7-9B34-D7168B1BA18E}"/>
              </a:ext>
            </a:extLst>
          </p:cNvPr>
          <p:cNvGrpSpPr/>
          <p:nvPr/>
        </p:nvGrpSpPr>
        <p:grpSpPr>
          <a:xfrm>
            <a:off x="1724725" y="3401522"/>
            <a:ext cx="177953" cy="259405"/>
            <a:chOff x="2528974" y="2863357"/>
            <a:chExt cx="246811" cy="359779"/>
          </a:xfrm>
          <a:solidFill>
            <a:schemeClr val="bg1"/>
          </a:solidFill>
        </p:grpSpPr>
        <p:sp>
          <p:nvSpPr>
            <p:cNvPr id="78" name="AutoShape 113">
              <a:extLst>
                <a:ext uri="{FF2B5EF4-FFF2-40B4-BE49-F238E27FC236}">
                  <a16:creationId xmlns:a16="http://schemas.microsoft.com/office/drawing/2014/main" id="{8B61F550-320F-4CA0-B42C-41CD4E189798}"/>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114">
              <a:extLst>
                <a:ext uri="{FF2B5EF4-FFF2-40B4-BE49-F238E27FC236}">
                  <a16:creationId xmlns:a16="http://schemas.microsoft.com/office/drawing/2014/main" id="{866BFC69-BE59-47BA-B923-CA10142778DB}"/>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0" name="组合 79">
            <a:extLst>
              <a:ext uri="{FF2B5EF4-FFF2-40B4-BE49-F238E27FC236}">
                <a16:creationId xmlns:a16="http://schemas.microsoft.com/office/drawing/2014/main" id="{697A35A7-D651-4932-8BFD-A38F11F2ABD8}"/>
              </a:ext>
            </a:extLst>
          </p:cNvPr>
          <p:cNvGrpSpPr/>
          <p:nvPr/>
        </p:nvGrpSpPr>
        <p:grpSpPr>
          <a:xfrm flipH="1">
            <a:off x="323365" y="307452"/>
            <a:ext cx="258963" cy="258963"/>
            <a:chOff x="2473104" y="2145028"/>
            <a:chExt cx="359165" cy="359165"/>
          </a:xfrm>
          <a:solidFill>
            <a:schemeClr val="bg1"/>
          </a:solidFill>
        </p:grpSpPr>
        <p:sp>
          <p:nvSpPr>
            <p:cNvPr id="81" name="AutoShape 126">
              <a:extLst>
                <a:ext uri="{FF2B5EF4-FFF2-40B4-BE49-F238E27FC236}">
                  <a16:creationId xmlns:a16="http://schemas.microsoft.com/office/drawing/2014/main" id="{A156BCC5-C130-441E-9AF1-15B97BD122B4}"/>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127">
              <a:extLst>
                <a:ext uri="{FF2B5EF4-FFF2-40B4-BE49-F238E27FC236}">
                  <a16:creationId xmlns:a16="http://schemas.microsoft.com/office/drawing/2014/main" id="{CF2CE881-0A57-4351-AC52-5793BBB106B6}"/>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86" name="椭圆 85">
            <a:extLst>
              <a:ext uri="{FF2B5EF4-FFF2-40B4-BE49-F238E27FC236}">
                <a16:creationId xmlns:a16="http://schemas.microsoft.com/office/drawing/2014/main" id="{8276E26A-11D9-4283-822B-D5F16CF7F9E0}"/>
              </a:ext>
            </a:extLst>
          </p:cNvPr>
          <p:cNvSpPr/>
          <p:nvPr/>
        </p:nvSpPr>
        <p:spPr>
          <a:xfrm>
            <a:off x="6166264" y="-16436"/>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7" name="矩形 86">
            <a:extLst>
              <a:ext uri="{FF2B5EF4-FFF2-40B4-BE49-F238E27FC236}">
                <a16:creationId xmlns:a16="http://schemas.microsoft.com/office/drawing/2014/main" id="{7AD78900-C327-47C3-ADAA-D7E6858F9C2F}"/>
              </a:ext>
            </a:extLst>
          </p:cNvPr>
          <p:cNvSpPr/>
          <p:nvPr/>
        </p:nvSpPr>
        <p:spPr>
          <a:xfrm>
            <a:off x="6602017" y="40461"/>
            <a:ext cx="2245222" cy="304763"/>
          </a:xfrm>
          <a:prstGeom prst="rect">
            <a:avLst/>
          </a:prstGeom>
        </p:spPr>
        <p:txBody>
          <a:bodyPr wrap="square">
            <a:spAutoFit/>
          </a:bodyPr>
          <a:lstStyle/>
          <a:p>
            <a:pPr>
              <a:lnSpc>
                <a:spcPct val="150000"/>
              </a:lnSpc>
            </a:pPr>
            <a:r>
              <a:rPr lang="zh-CN" altLang="en-US" sz="1050" dirty="0">
                <a:solidFill>
                  <a:schemeClr val="tx1">
                    <a:lumMod val="85000"/>
                    <a:lumOff val="15000"/>
                  </a:schemeClr>
                </a:solidFill>
              </a:rPr>
              <a:t>函数总览</a:t>
            </a:r>
            <a:endParaRPr lang="zh-CN" altLang="en-US" dirty="0">
              <a:solidFill>
                <a:schemeClr val="tx1">
                  <a:lumMod val="85000"/>
                  <a:lumOff val="15000"/>
                </a:schemeClr>
              </a:solidFill>
            </a:endParaRPr>
          </a:p>
        </p:txBody>
      </p:sp>
      <p:grpSp>
        <p:nvGrpSpPr>
          <p:cNvPr id="88" name="Group 112">
            <a:extLst>
              <a:ext uri="{FF2B5EF4-FFF2-40B4-BE49-F238E27FC236}">
                <a16:creationId xmlns:a16="http://schemas.microsoft.com/office/drawing/2014/main" id="{AE9A2E85-90AA-4327-8599-7BC3FA46B773}"/>
              </a:ext>
            </a:extLst>
          </p:cNvPr>
          <p:cNvGrpSpPr/>
          <p:nvPr/>
        </p:nvGrpSpPr>
        <p:grpSpPr>
          <a:xfrm>
            <a:off x="6289897" y="114506"/>
            <a:ext cx="231523" cy="216905"/>
            <a:chOff x="5368132" y="3540125"/>
            <a:chExt cx="465138" cy="435769"/>
          </a:xfrm>
          <a:solidFill>
            <a:schemeClr val="bg1"/>
          </a:solidFill>
        </p:grpSpPr>
        <p:sp>
          <p:nvSpPr>
            <p:cNvPr id="89" name="AutoShape 110">
              <a:extLst>
                <a:ext uri="{FF2B5EF4-FFF2-40B4-BE49-F238E27FC236}">
                  <a16:creationId xmlns:a16="http://schemas.microsoft.com/office/drawing/2014/main" id="{84638E18-173F-4E68-B31F-B3445AA24A34}"/>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111">
              <a:extLst>
                <a:ext uri="{FF2B5EF4-FFF2-40B4-BE49-F238E27FC236}">
                  <a16:creationId xmlns:a16="http://schemas.microsoft.com/office/drawing/2014/main" id="{4124B546-BFD7-4929-83DE-6F4565D52A06}"/>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3" name="图片 2">
            <a:extLst>
              <a:ext uri="{FF2B5EF4-FFF2-40B4-BE49-F238E27FC236}">
                <a16:creationId xmlns:a16="http://schemas.microsoft.com/office/drawing/2014/main" id="{63BFE005-6624-B7B7-0383-49C1799B64F4}"/>
              </a:ext>
            </a:extLst>
          </p:cNvPr>
          <p:cNvPicPr>
            <a:picLocks noChangeAspect="1"/>
          </p:cNvPicPr>
          <p:nvPr/>
        </p:nvPicPr>
        <p:blipFill>
          <a:blip r:embed="rId3"/>
          <a:stretch>
            <a:fillRect/>
          </a:stretch>
        </p:blipFill>
        <p:spPr>
          <a:xfrm>
            <a:off x="-8002" y="672288"/>
            <a:ext cx="2779802" cy="1753029"/>
          </a:xfrm>
          <a:prstGeom prst="rect">
            <a:avLst/>
          </a:prstGeom>
        </p:spPr>
      </p:pic>
      <p:pic>
        <p:nvPicPr>
          <p:cNvPr id="4" name="图片 3">
            <a:extLst>
              <a:ext uri="{FF2B5EF4-FFF2-40B4-BE49-F238E27FC236}">
                <a16:creationId xmlns:a16="http://schemas.microsoft.com/office/drawing/2014/main" id="{E473EAF2-0FDF-F83D-02D3-D42C94000A85}"/>
              </a:ext>
            </a:extLst>
          </p:cNvPr>
          <p:cNvPicPr>
            <a:picLocks noChangeAspect="1"/>
          </p:cNvPicPr>
          <p:nvPr/>
        </p:nvPicPr>
        <p:blipFill>
          <a:blip r:embed="rId4"/>
          <a:stretch>
            <a:fillRect/>
          </a:stretch>
        </p:blipFill>
        <p:spPr>
          <a:xfrm>
            <a:off x="2721563" y="0"/>
            <a:ext cx="2649212" cy="5143500"/>
          </a:xfrm>
          <a:prstGeom prst="rect">
            <a:avLst/>
          </a:prstGeom>
        </p:spPr>
      </p:pic>
      <p:pic>
        <p:nvPicPr>
          <p:cNvPr id="6" name="图片 5">
            <a:extLst>
              <a:ext uri="{FF2B5EF4-FFF2-40B4-BE49-F238E27FC236}">
                <a16:creationId xmlns:a16="http://schemas.microsoft.com/office/drawing/2014/main" id="{AF66FF23-8EC2-E1EB-E265-AB80DA39DA4A}"/>
              </a:ext>
            </a:extLst>
          </p:cNvPr>
          <p:cNvPicPr>
            <a:picLocks noChangeAspect="1"/>
          </p:cNvPicPr>
          <p:nvPr/>
        </p:nvPicPr>
        <p:blipFill>
          <a:blip r:embed="rId5"/>
          <a:stretch>
            <a:fillRect/>
          </a:stretch>
        </p:blipFill>
        <p:spPr>
          <a:xfrm>
            <a:off x="5295363" y="402121"/>
            <a:ext cx="3551876" cy="4732491"/>
          </a:xfrm>
          <a:prstGeom prst="rect">
            <a:avLst/>
          </a:prstGeom>
        </p:spPr>
      </p:pic>
    </p:spTree>
    <p:extLst>
      <p:ext uri="{BB962C8B-B14F-4D97-AF65-F5344CB8AC3E}">
        <p14:creationId xmlns:p14="http://schemas.microsoft.com/office/powerpoint/2010/main" val="9962981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2826323" y="843558"/>
            <a:ext cx="3491354" cy="3491350"/>
            <a:chOff x="3275856" y="1275606"/>
            <a:chExt cx="2592288" cy="2592288"/>
          </a:xfrm>
        </p:grpSpPr>
        <p:sp>
          <p:nvSpPr>
            <p:cNvPr id="39" name="矩形 38"/>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40" name="矩形 39"/>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41" name="矩形 40"/>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grpSp>
      <p:sp>
        <p:nvSpPr>
          <p:cNvPr id="7" name="TextBox 48"/>
          <p:cNvSpPr txBox="1"/>
          <p:nvPr/>
        </p:nvSpPr>
        <p:spPr>
          <a:xfrm>
            <a:off x="3213394" y="2387084"/>
            <a:ext cx="2816801" cy="369332"/>
          </a:xfrm>
          <a:prstGeom prst="rect">
            <a:avLst/>
          </a:prstGeom>
          <a:noFill/>
        </p:spPr>
        <p:txBody>
          <a:bodyPr wrap="square" lIns="0" tIns="0" rIns="0" bIns="0" rtlCol="0">
            <a:spAutoFit/>
          </a:bodyPr>
          <a:lstStyle/>
          <a:p>
            <a:r>
              <a:rPr lang="zh-CN" altLang="en-US" sz="2400" dirty="0">
                <a:solidFill>
                  <a:srgbClr val="3B4761"/>
                </a:solidFill>
                <a:cs typeface="+mn-ea"/>
                <a:sym typeface="+mn-lt"/>
              </a:rPr>
              <a:t>核心数据结构和算法</a:t>
            </a:r>
          </a:p>
        </p:txBody>
      </p:sp>
      <p:sp>
        <p:nvSpPr>
          <p:cNvPr id="64" name="TextBox 48"/>
          <p:cNvSpPr txBox="1"/>
          <p:nvPr/>
        </p:nvSpPr>
        <p:spPr>
          <a:xfrm>
            <a:off x="3879502" y="989164"/>
            <a:ext cx="1484586" cy="1477328"/>
          </a:xfrm>
          <a:prstGeom prst="rect">
            <a:avLst/>
          </a:prstGeom>
          <a:noFill/>
        </p:spPr>
        <p:txBody>
          <a:bodyPr wrap="square" lIns="0" tIns="0" rIns="0" bIns="0" rtlCol="0">
            <a:spAutoFit/>
          </a:bodyPr>
          <a:lstStyle/>
          <a:p>
            <a:pPr algn="ctr"/>
            <a:r>
              <a:rPr lang="en-US" altLang="zh-CN" sz="9600" dirty="0">
                <a:solidFill>
                  <a:srgbClr val="3B4761"/>
                </a:solidFill>
                <a:latin typeface="Agency FB" panose="020B0503020202020204" pitchFamily="34" charset="0"/>
                <a:cs typeface="+mn-ea"/>
                <a:sym typeface="+mn-lt"/>
              </a:rPr>
              <a:t>02</a:t>
            </a:r>
            <a:endParaRPr lang="en-GB" altLang="zh-CN" sz="9600" dirty="0">
              <a:solidFill>
                <a:srgbClr val="3B476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93334680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4"/>
                                        </p:tgtEl>
                                        <p:attrNameLst>
                                          <p:attrName>style.visibility</p:attrName>
                                        </p:attrNameLst>
                                      </p:cBhvr>
                                      <p:to>
                                        <p:strVal val="visible"/>
                                      </p:to>
                                    </p:set>
                                    <p:animEffect transition="in" filter="wipe(left)">
                                      <p:cBhvr>
                                        <p:cTn id="13" dur="200"/>
                                        <p:tgtEl>
                                          <p:spTgt spid="64"/>
                                        </p:tgtEl>
                                      </p:cBhvr>
                                    </p:animEffect>
                                  </p:childTnLst>
                                </p:cTn>
                              </p:par>
                            </p:childTnLst>
                          </p:cTn>
                        </p:par>
                        <p:par>
                          <p:cTn id="14" fill="hold">
                            <p:stCondLst>
                              <p:cond delay="76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086FC5-CDB9-418F-ABE9-C8118DF22CC8}"/>
              </a:ext>
            </a:extLst>
          </p:cNvPr>
          <p:cNvSpPr/>
          <p:nvPr/>
        </p:nvSpPr>
        <p:spPr>
          <a:xfrm>
            <a:off x="0" y="1243957"/>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椭圆 5">
            <a:extLst>
              <a:ext uri="{FF2B5EF4-FFF2-40B4-BE49-F238E27FC236}">
                <a16:creationId xmlns:a16="http://schemas.microsoft.com/office/drawing/2014/main" id="{C580B434-CAA3-4886-80FE-2665A3856020}"/>
              </a:ext>
            </a:extLst>
          </p:cNvPr>
          <p:cNvSpPr/>
          <p:nvPr/>
        </p:nvSpPr>
        <p:spPr>
          <a:xfrm>
            <a:off x="641375" y="1564606"/>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椭圆 6">
            <a:extLst>
              <a:ext uri="{FF2B5EF4-FFF2-40B4-BE49-F238E27FC236}">
                <a16:creationId xmlns:a16="http://schemas.microsoft.com/office/drawing/2014/main" id="{3FBFE1C2-4BC4-4429-9297-C53F3AFB3BB5}"/>
              </a:ext>
            </a:extLst>
          </p:cNvPr>
          <p:cNvSpPr/>
          <p:nvPr/>
        </p:nvSpPr>
        <p:spPr>
          <a:xfrm>
            <a:off x="2881930" y="1564606"/>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椭圆 7">
            <a:extLst>
              <a:ext uri="{FF2B5EF4-FFF2-40B4-BE49-F238E27FC236}">
                <a16:creationId xmlns:a16="http://schemas.microsoft.com/office/drawing/2014/main" id="{5C5E0A88-779A-45C3-96C4-DE1305D3426D}"/>
              </a:ext>
            </a:extLst>
          </p:cNvPr>
          <p:cNvSpPr/>
          <p:nvPr/>
        </p:nvSpPr>
        <p:spPr>
          <a:xfrm>
            <a:off x="5126086" y="1564606"/>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a:extLst>
              <a:ext uri="{FF2B5EF4-FFF2-40B4-BE49-F238E27FC236}">
                <a16:creationId xmlns:a16="http://schemas.microsoft.com/office/drawing/2014/main" id="{2261916E-5906-45CE-A0F6-88E10995A659}"/>
              </a:ext>
            </a:extLst>
          </p:cNvPr>
          <p:cNvSpPr/>
          <p:nvPr/>
        </p:nvSpPr>
        <p:spPr>
          <a:xfrm>
            <a:off x="7378804" y="1564606"/>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矩形 9">
            <a:extLst>
              <a:ext uri="{FF2B5EF4-FFF2-40B4-BE49-F238E27FC236}">
                <a16:creationId xmlns:a16="http://schemas.microsoft.com/office/drawing/2014/main" id="{CB2EB174-A839-459F-8B35-C9BD4D7DE6F8}"/>
              </a:ext>
            </a:extLst>
          </p:cNvPr>
          <p:cNvSpPr/>
          <p:nvPr/>
        </p:nvSpPr>
        <p:spPr>
          <a:xfrm>
            <a:off x="353560" y="3281873"/>
            <a:ext cx="1723491" cy="1033040"/>
          </a:xfrm>
          <a:prstGeom prst="rect">
            <a:avLst/>
          </a:prstGeom>
        </p:spPr>
        <p:txBody>
          <a:bodyPr wrap="square">
            <a:spAutoFit/>
          </a:bodyPr>
          <a:lstStyle/>
          <a:p>
            <a:pPr algn="ctr">
              <a:lnSpc>
                <a:spcPct val="150000"/>
              </a:lnSpc>
            </a:pPr>
            <a:r>
              <a:rPr lang="zh-CN" altLang="en-US" sz="1050" dirty="0">
                <a:solidFill>
                  <a:schemeClr val="bg1"/>
                </a:solidFill>
              </a:rPr>
              <a:t>采用单向链表的数据结构由完成迷宫耗时从短到长的顺序存储玩家昵称及用时。 </a:t>
            </a:r>
            <a:endParaRPr lang="zh-CN" altLang="en-US" dirty="0">
              <a:solidFill>
                <a:schemeClr val="bg1"/>
              </a:solidFill>
            </a:endParaRPr>
          </a:p>
        </p:txBody>
      </p:sp>
      <p:sp>
        <p:nvSpPr>
          <p:cNvPr id="11"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610014" y="284985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数据结构</a:t>
            </a:r>
          </a:p>
        </p:txBody>
      </p:sp>
      <p:cxnSp>
        <p:nvCxnSpPr>
          <p:cNvPr id="12" name="直接连接符 11">
            <a:extLst>
              <a:ext uri="{FF2B5EF4-FFF2-40B4-BE49-F238E27FC236}">
                <a16:creationId xmlns:a16="http://schemas.microsoft.com/office/drawing/2014/main" id="{B9B825AB-C9A5-4C46-AF9C-DCE04C8D4956}"/>
              </a:ext>
            </a:extLst>
          </p:cNvPr>
          <p:cNvCxnSpPr/>
          <p:nvPr/>
        </p:nvCxnSpPr>
        <p:spPr>
          <a:xfrm>
            <a:off x="1105199" y="3274871"/>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451EC1A8-A1CD-432A-8939-A6C347595DFC}"/>
              </a:ext>
            </a:extLst>
          </p:cNvPr>
          <p:cNvSpPr/>
          <p:nvPr/>
        </p:nvSpPr>
        <p:spPr>
          <a:xfrm>
            <a:off x="2594115" y="3281873"/>
            <a:ext cx="1723491" cy="789512"/>
          </a:xfrm>
          <a:prstGeom prst="rect">
            <a:avLst/>
          </a:prstGeom>
        </p:spPr>
        <p:txBody>
          <a:bodyPr wrap="square">
            <a:spAutoFit/>
          </a:bodyPr>
          <a:lstStyle/>
          <a:p>
            <a:pPr algn="ctr">
              <a:lnSpc>
                <a:spcPct val="150000"/>
              </a:lnSpc>
            </a:pPr>
            <a:r>
              <a:rPr lang="zh-CN" altLang="en-US" sz="1050" dirty="0">
                <a:solidFill>
                  <a:schemeClr val="bg1"/>
                </a:solidFill>
              </a:rPr>
              <a:t>利用该算法满足了地图创建的随机性、合理性、有解性</a:t>
            </a:r>
            <a:endParaRPr lang="zh-CN" altLang="en-US" dirty="0">
              <a:solidFill>
                <a:schemeClr val="bg1"/>
              </a:solidFill>
            </a:endParaRPr>
          </a:p>
        </p:txBody>
      </p:sp>
      <p:sp>
        <p:nvSpPr>
          <p:cNvPr id="14"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2568442" y="2849859"/>
            <a:ext cx="17748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随机</a:t>
            </a:r>
            <a:r>
              <a:rPr lang="en-US" altLang="zh-CN" sz="2000" dirty="0">
                <a:solidFill>
                  <a:schemeClr val="bg1"/>
                </a:solidFill>
                <a:latin typeface="+mj-ea"/>
                <a:ea typeface="+mj-ea"/>
              </a:rPr>
              <a:t>Prim</a:t>
            </a:r>
            <a:r>
              <a:rPr lang="zh-CN" altLang="en-US" sz="2000" dirty="0">
                <a:solidFill>
                  <a:schemeClr val="bg1"/>
                </a:solidFill>
                <a:latin typeface="+mj-ea"/>
                <a:ea typeface="+mj-ea"/>
              </a:rPr>
              <a:t>算法</a:t>
            </a:r>
          </a:p>
        </p:txBody>
      </p:sp>
      <p:cxnSp>
        <p:nvCxnSpPr>
          <p:cNvPr id="15" name="直接连接符 14">
            <a:extLst>
              <a:ext uri="{FF2B5EF4-FFF2-40B4-BE49-F238E27FC236}">
                <a16:creationId xmlns:a16="http://schemas.microsoft.com/office/drawing/2014/main" id="{9D4D2419-E28D-4056-B02A-ECCAE3D3A5EE}"/>
              </a:ext>
            </a:extLst>
          </p:cNvPr>
          <p:cNvCxnSpPr/>
          <p:nvPr/>
        </p:nvCxnSpPr>
        <p:spPr>
          <a:xfrm>
            <a:off x="3345754" y="3274871"/>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65E1DAA-1C77-4D08-97B1-EFAD3F161B02}"/>
              </a:ext>
            </a:extLst>
          </p:cNvPr>
          <p:cNvSpPr/>
          <p:nvPr/>
        </p:nvSpPr>
        <p:spPr>
          <a:xfrm>
            <a:off x="4838271" y="3281873"/>
            <a:ext cx="1723491" cy="548292"/>
          </a:xfrm>
          <a:prstGeom prst="rect">
            <a:avLst/>
          </a:prstGeom>
        </p:spPr>
        <p:txBody>
          <a:bodyPr wrap="square">
            <a:spAutoFit/>
          </a:bodyPr>
          <a:lstStyle/>
          <a:p>
            <a:pPr algn="ctr">
              <a:lnSpc>
                <a:spcPct val="150000"/>
              </a:lnSpc>
            </a:pPr>
            <a:r>
              <a:rPr lang="zh-CN" altLang="en-US" sz="1050" dirty="0">
                <a:solidFill>
                  <a:schemeClr val="bg1"/>
                </a:solidFill>
              </a:rPr>
              <a:t>利用该算法完成了自动寻路和可视化寻路函数</a:t>
            </a:r>
            <a:endParaRPr lang="zh-CN" altLang="en-US" dirty="0">
              <a:solidFill>
                <a:schemeClr val="bg1"/>
              </a:solidFill>
            </a:endParaRPr>
          </a:p>
        </p:txBody>
      </p:sp>
      <p:sp>
        <p:nvSpPr>
          <p:cNvPr id="17" name="文本框 5">
            <a:extLst>
              <a:ext uri="{FF2B5EF4-FFF2-40B4-BE49-F238E27FC236}">
                <a16:creationId xmlns:a16="http://schemas.microsoft.com/office/drawing/2014/main" id="{C39934F4-C05B-4153-B0BE-623D16735996}"/>
              </a:ext>
            </a:extLst>
          </p:cNvPr>
          <p:cNvSpPr txBox="1">
            <a:spLocks noChangeArrowheads="1"/>
          </p:cNvSpPr>
          <p:nvPr/>
        </p:nvSpPr>
        <p:spPr bwMode="auto">
          <a:xfrm>
            <a:off x="4581766" y="2849859"/>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深度优先搜索算法</a:t>
            </a:r>
          </a:p>
        </p:txBody>
      </p:sp>
      <p:cxnSp>
        <p:nvCxnSpPr>
          <p:cNvPr id="18" name="直接连接符 17">
            <a:extLst>
              <a:ext uri="{FF2B5EF4-FFF2-40B4-BE49-F238E27FC236}">
                <a16:creationId xmlns:a16="http://schemas.microsoft.com/office/drawing/2014/main" id="{5214749D-7441-4691-B691-A6B29E2DD38F}"/>
              </a:ext>
            </a:extLst>
          </p:cNvPr>
          <p:cNvCxnSpPr/>
          <p:nvPr/>
        </p:nvCxnSpPr>
        <p:spPr>
          <a:xfrm>
            <a:off x="5589910" y="3274871"/>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B792DFF-B265-4D23-9724-D8F7F19289AD}"/>
              </a:ext>
            </a:extLst>
          </p:cNvPr>
          <p:cNvSpPr/>
          <p:nvPr/>
        </p:nvSpPr>
        <p:spPr>
          <a:xfrm>
            <a:off x="7090989" y="3281873"/>
            <a:ext cx="1723491" cy="547137"/>
          </a:xfrm>
          <a:prstGeom prst="rect">
            <a:avLst/>
          </a:prstGeom>
        </p:spPr>
        <p:txBody>
          <a:bodyPr wrap="square">
            <a:spAutoFit/>
          </a:bodyPr>
          <a:lstStyle/>
          <a:p>
            <a:pPr algn="ctr">
              <a:lnSpc>
                <a:spcPct val="150000"/>
              </a:lnSpc>
            </a:pPr>
            <a:r>
              <a:rPr lang="zh-CN" altLang="en-US" sz="1050" dirty="0">
                <a:solidFill>
                  <a:schemeClr val="bg1"/>
                </a:solidFill>
              </a:rPr>
              <a:t>利用该算法完成了寻找最短路径的函数</a:t>
            </a:r>
            <a:endParaRPr lang="zh-CN" altLang="en-US" dirty="0">
              <a:solidFill>
                <a:schemeClr val="bg1"/>
              </a:solidFill>
            </a:endParaRPr>
          </a:p>
        </p:txBody>
      </p:sp>
      <p:sp>
        <p:nvSpPr>
          <p:cNvPr id="20" name="文本框 5">
            <a:extLst>
              <a:ext uri="{FF2B5EF4-FFF2-40B4-BE49-F238E27FC236}">
                <a16:creationId xmlns:a16="http://schemas.microsoft.com/office/drawing/2014/main" id="{53373BF8-BCA5-41B4-9CCC-C8E5A9369994}"/>
              </a:ext>
            </a:extLst>
          </p:cNvPr>
          <p:cNvSpPr txBox="1">
            <a:spLocks noChangeArrowheads="1"/>
          </p:cNvSpPr>
          <p:nvPr/>
        </p:nvSpPr>
        <p:spPr bwMode="auto">
          <a:xfrm>
            <a:off x="6834482" y="2849859"/>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广度优先搜索算法</a:t>
            </a:r>
          </a:p>
        </p:txBody>
      </p:sp>
      <p:cxnSp>
        <p:nvCxnSpPr>
          <p:cNvPr id="21" name="直接连接符 20">
            <a:extLst>
              <a:ext uri="{FF2B5EF4-FFF2-40B4-BE49-F238E27FC236}">
                <a16:creationId xmlns:a16="http://schemas.microsoft.com/office/drawing/2014/main" id="{FF62BBBA-4C7D-4227-BDE7-B267B9743663}"/>
              </a:ext>
            </a:extLst>
          </p:cNvPr>
          <p:cNvCxnSpPr/>
          <p:nvPr/>
        </p:nvCxnSpPr>
        <p:spPr>
          <a:xfrm>
            <a:off x="7842628" y="3274871"/>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FC3B4FFF-ACA0-490A-914E-EE58498AE8D8}"/>
              </a:ext>
            </a:extLst>
          </p:cNvPr>
          <p:cNvGrpSpPr/>
          <p:nvPr/>
        </p:nvGrpSpPr>
        <p:grpSpPr>
          <a:xfrm>
            <a:off x="7715180" y="1899931"/>
            <a:ext cx="475109" cy="477211"/>
            <a:chOff x="5394325" y="2859088"/>
            <a:chExt cx="358775" cy="360362"/>
          </a:xfrm>
          <a:solidFill>
            <a:schemeClr val="bg1"/>
          </a:solidFill>
        </p:grpSpPr>
        <p:sp>
          <p:nvSpPr>
            <p:cNvPr id="23" name="AutoShape 37">
              <a:extLst>
                <a:ext uri="{FF2B5EF4-FFF2-40B4-BE49-F238E27FC236}">
                  <a16:creationId xmlns:a16="http://schemas.microsoft.com/office/drawing/2014/main" id="{F9721730-154C-4C02-B7E8-95E9FB6E4246}"/>
                </a:ext>
              </a:extLst>
            </p:cNvPr>
            <p:cNvSpPr>
              <a:spLocks/>
            </p:cNvSpPr>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38">
              <a:extLst>
                <a:ext uri="{FF2B5EF4-FFF2-40B4-BE49-F238E27FC236}">
                  <a16:creationId xmlns:a16="http://schemas.microsoft.com/office/drawing/2014/main" id="{7A571BC5-F792-49FF-88C1-3A964DDDFDC2}"/>
                </a:ext>
              </a:extLst>
            </p:cNvPr>
            <p:cNvSpPr>
              <a:spLocks/>
            </p:cNvSpPr>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39">
              <a:extLst>
                <a:ext uri="{FF2B5EF4-FFF2-40B4-BE49-F238E27FC236}">
                  <a16:creationId xmlns:a16="http://schemas.microsoft.com/office/drawing/2014/main" id="{81625A31-DF3C-4DD4-8236-E89F66FB1AF0}"/>
                </a:ext>
              </a:extLst>
            </p:cNvPr>
            <p:cNvSpPr>
              <a:spLocks/>
            </p:cNvSpPr>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40">
              <a:extLst>
                <a:ext uri="{FF2B5EF4-FFF2-40B4-BE49-F238E27FC236}">
                  <a16:creationId xmlns:a16="http://schemas.microsoft.com/office/drawing/2014/main" id="{8768E2C9-D052-4C0E-89BA-E8890C661079}"/>
                </a:ext>
              </a:extLst>
            </p:cNvPr>
            <p:cNvSpPr>
              <a:spLocks/>
            </p:cNvSpPr>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41">
              <a:extLst>
                <a:ext uri="{FF2B5EF4-FFF2-40B4-BE49-F238E27FC236}">
                  <a16:creationId xmlns:a16="http://schemas.microsoft.com/office/drawing/2014/main" id="{C9950BDC-7B02-42DF-9491-8E81838107EF}"/>
                </a:ext>
              </a:extLst>
            </p:cNvPr>
            <p:cNvSpPr>
              <a:spLocks/>
            </p:cNvSpPr>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42">
              <a:extLst>
                <a:ext uri="{FF2B5EF4-FFF2-40B4-BE49-F238E27FC236}">
                  <a16:creationId xmlns:a16="http://schemas.microsoft.com/office/drawing/2014/main" id="{597B099C-2481-4FA5-9816-7334C7EDF7F8}"/>
                </a:ext>
              </a:extLst>
            </p:cNvPr>
            <p:cNvSpPr>
              <a:spLocks/>
            </p:cNvSpPr>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9" name="AutoShape 59">
            <a:extLst>
              <a:ext uri="{FF2B5EF4-FFF2-40B4-BE49-F238E27FC236}">
                <a16:creationId xmlns:a16="http://schemas.microsoft.com/office/drawing/2014/main" id="{C4C2DBE9-CB63-4AF0-8833-7C9EF1E53877}"/>
              </a:ext>
            </a:extLst>
          </p:cNvPr>
          <p:cNvSpPr>
            <a:spLocks/>
          </p:cNvSpPr>
          <p:nvPr/>
        </p:nvSpPr>
        <p:spPr bwMode="auto">
          <a:xfrm>
            <a:off x="5461410" y="1900981"/>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30" name="组合 29">
            <a:extLst>
              <a:ext uri="{FF2B5EF4-FFF2-40B4-BE49-F238E27FC236}">
                <a16:creationId xmlns:a16="http://schemas.microsoft.com/office/drawing/2014/main" id="{AC9F3A56-A83D-4C13-8DA7-2D4A5336AFF3}"/>
              </a:ext>
            </a:extLst>
          </p:cNvPr>
          <p:cNvGrpSpPr/>
          <p:nvPr/>
        </p:nvGrpSpPr>
        <p:grpSpPr>
          <a:xfrm>
            <a:off x="976699" y="1916748"/>
            <a:ext cx="477212" cy="475110"/>
            <a:chOff x="4675188" y="1422400"/>
            <a:chExt cx="360362" cy="358775"/>
          </a:xfrm>
          <a:solidFill>
            <a:schemeClr val="bg1"/>
          </a:solidFill>
        </p:grpSpPr>
        <p:sp>
          <p:nvSpPr>
            <p:cNvPr id="31" name="AutoShape 84">
              <a:extLst>
                <a:ext uri="{FF2B5EF4-FFF2-40B4-BE49-F238E27FC236}">
                  <a16:creationId xmlns:a16="http://schemas.microsoft.com/office/drawing/2014/main"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2" name="AutoShape 85">
              <a:extLst>
                <a:ext uri="{FF2B5EF4-FFF2-40B4-BE49-F238E27FC236}">
                  <a16:creationId xmlns:a16="http://schemas.microsoft.com/office/drawing/2014/main"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86">
              <a:extLst>
                <a:ext uri="{FF2B5EF4-FFF2-40B4-BE49-F238E27FC236}">
                  <a16:creationId xmlns:a16="http://schemas.microsoft.com/office/drawing/2014/main"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87">
              <a:extLst>
                <a:ext uri="{FF2B5EF4-FFF2-40B4-BE49-F238E27FC236}">
                  <a16:creationId xmlns:a16="http://schemas.microsoft.com/office/drawing/2014/main"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5" name="AutoShape 88">
              <a:extLst>
                <a:ext uri="{FF2B5EF4-FFF2-40B4-BE49-F238E27FC236}">
                  <a16:creationId xmlns:a16="http://schemas.microsoft.com/office/drawing/2014/main"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89">
              <a:extLst>
                <a:ext uri="{FF2B5EF4-FFF2-40B4-BE49-F238E27FC236}">
                  <a16:creationId xmlns:a16="http://schemas.microsoft.com/office/drawing/2014/main"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90">
              <a:extLst>
                <a:ext uri="{FF2B5EF4-FFF2-40B4-BE49-F238E27FC236}">
                  <a16:creationId xmlns:a16="http://schemas.microsoft.com/office/drawing/2014/main"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91">
              <a:extLst>
                <a:ext uri="{FF2B5EF4-FFF2-40B4-BE49-F238E27FC236}">
                  <a16:creationId xmlns:a16="http://schemas.microsoft.com/office/drawing/2014/main"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92">
              <a:extLst>
                <a:ext uri="{FF2B5EF4-FFF2-40B4-BE49-F238E27FC236}">
                  <a16:creationId xmlns:a16="http://schemas.microsoft.com/office/drawing/2014/main"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93">
              <a:extLst>
                <a:ext uri="{FF2B5EF4-FFF2-40B4-BE49-F238E27FC236}">
                  <a16:creationId xmlns:a16="http://schemas.microsoft.com/office/drawing/2014/main"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94">
              <a:extLst>
                <a:ext uri="{FF2B5EF4-FFF2-40B4-BE49-F238E27FC236}">
                  <a16:creationId xmlns:a16="http://schemas.microsoft.com/office/drawing/2014/main"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95">
              <a:extLst>
                <a:ext uri="{FF2B5EF4-FFF2-40B4-BE49-F238E27FC236}">
                  <a16:creationId xmlns:a16="http://schemas.microsoft.com/office/drawing/2014/main"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96">
              <a:extLst>
                <a:ext uri="{FF2B5EF4-FFF2-40B4-BE49-F238E27FC236}">
                  <a16:creationId xmlns:a16="http://schemas.microsoft.com/office/drawing/2014/main"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4" name="组合 43">
            <a:extLst>
              <a:ext uri="{FF2B5EF4-FFF2-40B4-BE49-F238E27FC236}">
                <a16:creationId xmlns:a16="http://schemas.microsoft.com/office/drawing/2014/main" id="{7F756C34-71F3-4502-B827-492D729B2CD7}"/>
              </a:ext>
            </a:extLst>
          </p:cNvPr>
          <p:cNvGrpSpPr/>
          <p:nvPr/>
        </p:nvGrpSpPr>
        <p:grpSpPr>
          <a:xfrm flipH="1">
            <a:off x="3218047" y="1923848"/>
            <a:ext cx="475626" cy="475626"/>
            <a:chOff x="2473104" y="2145028"/>
            <a:chExt cx="359165" cy="359165"/>
          </a:xfrm>
          <a:solidFill>
            <a:schemeClr val="bg1"/>
          </a:solidFill>
        </p:grpSpPr>
        <p:sp>
          <p:nvSpPr>
            <p:cNvPr id="45"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51947091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1000"/>
                                        <p:tgtEl>
                                          <p:spTgt spid="21"/>
                                        </p:tgtEl>
                                      </p:cBhvr>
                                    </p:animEffect>
                                    <p:anim calcmode="lin" valueType="num">
                                      <p:cBhvr>
                                        <p:cTn id="83" dur="1000" fill="hold"/>
                                        <p:tgtEl>
                                          <p:spTgt spid="21"/>
                                        </p:tgtEl>
                                        <p:attrNameLst>
                                          <p:attrName>ppt_x</p:attrName>
                                        </p:attrNameLst>
                                      </p:cBhvr>
                                      <p:tavLst>
                                        <p:tav tm="0">
                                          <p:val>
                                            <p:strVal val="#ppt_x"/>
                                          </p:val>
                                        </p:tav>
                                        <p:tav tm="100000">
                                          <p:val>
                                            <p:strVal val="#ppt_x"/>
                                          </p:val>
                                        </p:tav>
                                      </p:tavLst>
                                    </p:anim>
                                    <p:anim calcmode="lin" valueType="num">
                                      <p:cBhvr>
                                        <p:cTn id="84" dur="1000" fill="hold"/>
                                        <p:tgtEl>
                                          <p:spTgt spid="21"/>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1000"/>
                                        <p:tgtEl>
                                          <p:spTgt spid="29"/>
                                        </p:tgtEl>
                                      </p:cBhvr>
                                    </p:animEffect>
                                    <p:anim calcmode="lin" valueType="num">
                                      <p:cBhvr>
                                        <p:cTn id="93" dur="1000" fill="hold"/>
                                        <p:tgtEl>
                                          <p:spTgt spid="29"/>
                                        </p:tgtEl>
                                        <p:attrNameLst>
                                          <p:attrName>ppt_x</p:attrName>
                                        </p:attrNameLst>
                                      </p:cBhvr>
                                      <p:tavLst>
                                        <p:tav tm="0">
                                          <p:val>
                                            <p:strVal val="#ppt_x"/>
                                          </p:val>
                                        </p:tav>
                                        <p:tav tm="100000">
                                          <p:val>
                                            <p:strVal val="#ppt_x"/>
                                          </p:val>
                                        </p:tav>
                                      </p:tavLst>
                                    </p:anim>
                                    <p:anim calcmode="lin" valueType="num">
                                      <p:cBhvr>
                                        <p:cTn id="94" dur="1000" fill="hold"/>
                                        <p:tgtEl>
                                          <p:spTgt spid="2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fade">
                                      <p:cBhvr>
                                        <p:cTn id="97" dur="1000"/>
                                        <p:tgtEl>
                                          <p:spTgt spid="30"/>
                                        </p:tgtEl>
                                      </p:cBhvr>
                                    </p:animEffect>
                                    <p:anim calcmode="lin" valueType="num">
                                      <p:cBhvr>
                                        <p:cTn id="98" dur="1000" fill="hold"/>
                                        <p:tgtEl>
                                          <p:spTgt spid="30"/>
                                        </p:tgtEl>
                                        <p:attrNameLst>
                                          <p:attrName>ppt_x</p:attrName>
                                        </p:attrNameLst>
                                      </p:cBhvr>
                                      <p:tavLst>
                                        <p:tav tm="0">
                                          <p:val>
                                            <p:strVal val="#ppt_x"/>
                                          </p:val>
                                        </p:tav>
                                        <p:tav tm="100000">
                                          <p:val>
                                            <p:strVal val="#ppt_x"/>
                                          </p:val>
                                        </p:tav>
                                      </p:tavLst>
                                    </p:anim>
                                    <p:anim calcmode="lin" valueType="num">
                                      <p:cBhvr>
                                        <p:cTn id="99" dur="1000" fill="hold"/>
                                        <p:tgtEl>
                                          <p:spTgt spid="30"/>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1000"/>
                                        <p:tgtEl>
                                          <p:spTgt spid="44"/>
                                        </p:tgtEl>
                                      </p:cBhvr>
                                    </p:animEffect>
                                    <p:anim calcmode="lin" valueType="num">
                                      <p:cBhvr>
                                        <p:cTn id="103" dur="1000" fill="hold"/>
                                        <p:tgtEl>
                                          <p:spTgt spid="44"/>
                                        </p:tgtEl>
                                        <p:attrNameLst>
                                          <p:attrName>ppt_x</p:attrName>
                                        </p:attrNameLst>
                                      </p:cBhvr>
                                      <p:tavLst>
                                        <p:tav tm="0">
                                          <p:val>
                                            <p:strVal val="#ppt_x"/>
                                          </p:val>
                                        </p:tav>
                                        <p:tav tm="100000">
                                          <p:val>
                                            <p:strVal val="#ppt_x"/>
                                          </p:val>
                                        </p:tav>
                                      </p:tavLst>
                                    </p:anim>
                                    <p:anim calcmode="lin" valueType="num">
                                      <p:cBhvr>
                                        <p:cTn id="10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3" grpId="0"/>
      <p:bldP spid="14" grpId="0"/>
      <p:bldP spid="16" grpId="0"/>
      <p:bldP spid="17" grpId="0"/>
      <p:bldP spid="19" grpId="0"/>
      <p:bldP spid="20"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2826323" y="843558"/>
            <a:ext cx="3491354" cy="3491350"/>
            <a:chOff x="3275856" y="1275606"/>
            <a:chExt cx="2592288" cy="2592288"/>
          </a:xfrm>
        </p:grpSpPr>
        <p:sp>
          <p:nvSpPr>
            <p:cNvPr id="39" name="矩形 38"/>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40" name="矩形 39"/>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41" name="矩形 40"/>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grpSp>
      <p:sp>
        <p:nvSpPr>
          <p:cNvPr id="7" name="TextBox 48"/>
          <p:cNvSpPr txBox="1"/>
          <p:nvPr/>
        </p:nvSpPr>
        <p:spPr>
          <a:xfrm>
            <a:off x="3203848" y="2297834"/>
            <a:ext cx="2816801" cy="830997"/>
          </a:xfrm>
          <a:prstGeom prst="rect">
            <a:avLst/>
          </a:prstGeom>
          <a:noFill/>
        </p:spPr>
        <p:txBody>
          <a:bodyPr wrap="square" lIns="0" tIns="0" rIns="0" bIns="0" rtlCol="0">
            <a:spAutoFit/>
          </a:bodyPr>
          <a:lstStyle/>
          <a:p>
            <a:r>
              <a:rPr lang="zh-CN" altLang="en-US" sz="5400" dirty="0">
                <a:solidFill>
                  <a:srgbClr val="3B4761"/>
                </a:solidFill>
                <a:cs typeface="+mn-ea"/>
                <a:sym typeface="+mn-lt"/>
              </a:rPr>
              <a:t>分工合作</a:t>
            </a:r>
          </a:p>
        </p:txBody>
      </p:sp>
      <p:sp>
        <p:nvSpPr>
          <p:cNvPr id="64" name="TextBox 48"/>
          <p:cNvSpPr txBox="1"/>
          <p:nvPr/>
        </p:nvSpPr>
        <p:spPr>
          <a:xfrm>
            <a:off x="3879502" y="989164"/>
            <a:ext cx="1484586" cy="1477328"/>
          </a:xfrm>
          <a:prstGeom prst="rect">
            <a:avLst/>
          </a:prstGeom>
          <a:noFill/>
        </p:spPr>
        <p:txBody>
          <a:bodyPr wrap="square" lIns="0" tIns="0" rIns="0" bIns="0" rtlCol="0">
            <a:spAutoFit/>
          </a:bodyPr>
          <a:lstStyle/>
          <a:p>
            <a:pPr algn="ctr"/>
            <a:r>
              <a:rPr lang="en-US" altLang="zh-CN" sz="9600" dirty="0">
                <a:solidFill>
                  <a:srgbClr val="3B4761"/>
                </a:solidFill>
                <a:latin typeface="Agency FB" panose="020B0503020202020204" pitchFamily="34" charset="0"/>
                <a:cs typeface="+mn-ea"/>
                <a:sym typeface="+mn-lt"/>
              </a:rPr>
              <a:t>03</a:t>
            </a:r>
            <a:endParaRPr lang="en-GB" altLang="zh-CN" sz="9600" dirty="0">
              <a:solidFill>
                <a:srgbClr val="3B476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81556490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4"/>
                                        </p:tgtEl>
                                        <p:attrNameLst>
                                          <p:attrName>style.visibility</p:attrName>
                                        </p:attrNameLst>
                                      </p:cBhvr>
                                      <p:to>
                                        <p:strVal val="visible"/>
                                      </p:to>
                                    </p:set>
                                    <p:animEffect transition="in" filter="wipe(left)">
                                      <p:cBhvr>
                                        <p:cTn id="13" dur="200"/>
                                        <p:tgtEl>
                                          <p:spTgt spid="64"/>
                                        </p:tgtEl>
                                      </p:cBhvr>
                                    </p:animEffect>
                                  </p:childTnLst>
                                </p:cTn>
                              </p:par>
                            </p:childTnLst>
                          </p:cTn>
                        </p:par>
                        <p:par>
                          <p:cTn id="14" fill="hold">
                            <p:stCondLst>
                              <p:cond delay="76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1"/>
            <a:ext cx="9155876" cy="5147840"/>
          </a:xfrm>
          <a:prstGeom prst="rect">
            <a:avLst/>
          </a:prstGeom>
        </p:spPr>
      </p:pic>
      <p:sp>
        <p:nvSpPr>
          <p:cNvPr id="3" name="矩形 2"/>
          <p:cNvSpPr/>
          <p:nvPr/>
        </p:nvSpPr>
        <p:spPr>
          <a:xfrm>
            <a:off x="0" y="0"/>
            <a:ext cx="9155876" cy="51435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任意多边形 3"/>
          <p:cNvSpPr/>
          <p:nvPr/>
        </p:nvSpPr>
        <p:spPr>
          <a:xfrm>
            <a:off x="1365999" y="1225355"/>
            <a:ext cx="1876637" cy="3943350"/>
          </a:xfrm>
          <a:custGeom>
            <a:avLst/>
            <a:gdLst>
              <a:gd name="connsiteX0" fmla="*/ 1722120 w 2407920"/>
              <a:gd name="connsiteY0" fmla="*/ 5288280 h 5288280"/>
              <a:gd name="connsiteX1" fmla="*/ 2407920 w 2407920"/>
              <a:gd name="connsiteY1" fmla="*/ 4632960 h 5288280"/>
              <a:gd name="connsiteX2" fmla="*/ 2331720 w 2407920"/>
              <a:gd name="connsiteY2" fmla="*/ 3657600 h 5288280"/>
              <a:gd name="connsiteX3" fmla="*/ 1066800 w 2407920"/>
              <a:gd name="connsiteY3" fmla="*/ 3215640 h 5288280"/>
              <a:gd name="connsiteX4" fmla="*/ 0 w 2407920"/>
              <a:gd name="connsiteY4" fmla="*/ 2636520 h 5288280"/>
              <a:gd name="connsiteX5" fmla="*/ 0 w 2407920"/>
              <a:gd name="connsiteY5" fmla="*/ 2240280 h 5288280"/>
              <a:gd name="connsiteX6" fmla="*/ 243840 w 2407920"/>
              <a:gd name="connsiteY6" fmla="*/ 2072640 h 5288280"/>
              <a:gd name="connsiteX7" fmla="*/ 45720 w 2407920"/>
              <a:gd name="connsiteY7" fmla="*/ 1767840 h 5288280"/>
              <a:gd name="connsiteX8" fmla="*/ 259080 w 2407920"/>
              <a:gd name="connsiteY8" fmla="*/ 1234440 h 5288280"/>
              <a:gd name="connsiteX9" fmla="*/ 502920 w 2407920"/>
              <a:gd name="connsiteY9" fmla="*/ 914400 h 5288280"/>
              <a:gd name="connsiteX10" fmla="*/ 960120 w 2407920"/>
              <a:gd name="connsiteY10" fmla="*/ 838200 h 5288280"/>
              <a:gd name="connsiteX11" fmla="*/ 1036320 w 2407920"/>
              <a:gd name="connsiteY11" fmla="*/ 594360 h 5288280"/>
              <a:gd name="connsiteX12" fmla="*/ 853440 w 2407920"/>
              <a:gd name="connsiteY12" fmla="*/ 259080 h 5288280"/>
              <a:gd name="connsiteX13" fmla="*/ 1173480 w 2407920"/>
              <a:gd name="connsiteY13" fmla="*/ 45720 h 5288280"/>
              <a:gd name="connsiteX14" fmla="*/ 1539240 w 2407920"/>
              <a:gd name="connsiteY14" fmla="*/ 0 h 5288280"/>
              <a:gd name="connsiteX0" fmla="*/ 1722120 w 2492010"/>
              <a:gd name="connsiteY0" fmla="*/ 5288280 h 5288280"/>
              <a:gd name="connsiteX1" fmla="*/ 2407920 w 2492010"/>
              <a:gd name="connsiteY1" fmla="*/ 4632960 h 5288280"/>
              <a:gd name="connsiteX2" fmla="*/ 2331720 w 2492010"/>
              <a:gd name="connsiteY2" fmla="*/ 3657600 h 5288280"/>
              <a:gd name="connsiteX3" fmla="*/ 1066800 w 2492010"/>
              <a:gd name="connsiteY3" fmla="*/ 3215640 h 5288280"/>
              <a:gd name="connsiteX4" fmla="*/ 0 w 2492010"/>
              <a:gd name="connsiteY4" fmla="*/ 2636520 h 5288280"/>
              <a:gd name="connsiteX5" fmla="*/ 0 w 2492010"/>
              <a:gd name="connsiteY5" fmla="*/ 2240280 h 5288280"/>
              <a:gd name="connsiteX6" fmla="*/ 243840 w 2492010"/>
              <a:gd name="connsiteY6" fmla="*/ 2072640 h 5288280"/>
              <a:gd name="connsiteX7" fmla="*/ 45720 w 2492010"/>
              <a:gd name="connsiteY7" fmla="*/ 1767840 h 5288280"/>
              <a:gd name="connsiteX8" fmla="*/ 259080 w 2492010"/>
              <a:gd name="connsiteY8" fmla="*/ 1234440 h 5288280"/>
              <a:gd name="connsiteX9" fmla="*/ 502920 w 2492010"/>
              <a:gd name="connsiteY9" fmla="*/ 914400 h 5288280"/>
              <a:gd name="connsiteX10" fmla="*/ 960120 w 2492010"/>
              <a:gd name="connsiteY10" fmla="*/ 838200 h 5288280"/>
              <a:gd name="connsiteX11" fmla="*/ 1036320 w 2492010"/>
              <a:gd name="connsiteY11" fmla="*/ 594360 h 5288280"/>
              <a:gd name="connsiteX12" fmla="*/ 853440 w 2492010"/>
              <a:gd name="connsiteY12" fmla="*/ 259080 h 5288280"/>
              <a:gd name="connsiteX13" fmla="*/ 1173480 w 2492010"/>
              <a:gd name="connsiteY13" fmla="*/ 45720 h 5288280"/>
              <a:gd name="connsiteX14" fmla="*/ 1539240 w 2492010"/>
              <a:gd name="connsiteY14" fmla="*/ 0 h 5288280"/>
              <a:gd name="connsiteX0" fmla="*/ 1722120 w 2476764"/>
              <a:gd name="connsiteY0" fmla="*/ 5288280 h 5288280"/>
              <a:gd name="connsiteX1" fmla="*/ 2377440 w 2476764"/>
              <a:gd name="connsiteY1" fmla="*/ 4688840 h 5288280"/>
              <a:gd name="connsiteX2" fmla="*/ 2331720 w 2476764"/>
              <a:gd name="connsiteY2" fmla="*/ 3657600 h 5288280"/>
              <a:gd name="connsiteX3" fmla="*/ 1066800 w 2476764"/>
              <a:gd name="connsiteY3" fmla="*/ 3215640 h 5288280"/>
              <a:gd name="connsiteX4" fmla="*/ 0 w 2476764"/>
              <a:gd name="connsiteY4" fmla="*/ 2636520 h 5288280"/>
              <a:gd name="connsiteX5" fmla="*/ 0 w 2476764"/>
              <a:gd name="connsiteY5" fmla="*/ 2240280 h 5288280"/>
              <a:gd name="connsiteX6" fmla="*/ 243840 w 2476764"/>
              <a:gd name="connsiteY6" fmla="*/ 2072640 h 5288280"/>
              <a:gd name="connsiteX7" fmla="*/ 45720 w 2476764"/>
              <a:gd name="connsiteY7" fmla="*/ 1767840 h 5288280"/>
              <a:gd name="connsiteX8" fmla="*/ 259080 w 2476764"/>
              <a:gd name="connsiteY8" fmla="*/ 1234440 h 5288280"/>
              <a:gd name="connsiteX9" fmla="*/ 502920 w 2476764"/>
              <a:gd name="connsiteY9" fmla="*/ 914400 h 5288280"/>
              <a:gd name="connsiteX10" fmla="*/ 960120 w 2476764"/>
              <a:gd name="connsiteY10" fmla="*/ 838200 h 5288280"/>
              <a:gd name="connsiteX11" fmla="*/ 1036320 w 2476764"/>
              <a:gd name="connsiteY11" fmla="*/ 594360 h 5288280"/>
              <a:gd name="connsiteX12" fmla="*/ 853440 w 2476764"/>
              <a:gd name="connsiteY12" fmla="*/ 259080 h 5288280"/>
              <a:gd name="connsiteX13" fmla="*/ 1173480 w 2476764"/>
              <a:gd name="connsiteY13" fmla="*/ 45720 h 5288280"/>
              <a:gd name="connsiteX14" fmla="*/ 1539240 w 2476764"/>
              <a:gd name="connsiteY14" fmla="*/ 0 h 5288280"/>
              <a:gd name="connsiteX0" fmla="*/ 1722120 w 2559254"/>
              <a:gd name="connsiteY0" fmla="*/ 5288280 h 5288280"/>
              <a:gd name="connsiteX1" fmla="*/ 2377440 w 2559254"/>
              <a:gd name="connsiteY1" fmla="*/ 4688840 h 5288280"/>
              <a:gd name="connsiteX2" fmla="*/ 2331720 w 2559254"/>
              <a:gd name="connsiteY2" fmla="*/ 3657600 h 5288280"/>
              <a:gd name="connsiteX3" fmla="*/ 1066800 w 2559254"/>
              <a:gd name="connsiteY3" fmla="*/ 3215640 h 5288280"/>
              <a:gd name="connsiteX4" fmla="*/ 0 w 2559254"/>
              <a:gd name="connsiteY4" fmla="*/ 2636520 h 5288280"/>
              <a:gd name="connsiteX5" fmla="*/ 0 w 2559254"/>
              <a:gd name="connsiteY5" fmla="*/ 2240280 h 5288280"/>
              <a:gd name="connsiteX6" fmla="*/ 243840 w 2559254"/>
              <a:gd name="connsiteY6" fmla="*/ 2072640 h 5288280"/>
              <a:gd name="connsiteX7" fmla="*/ 45720 w 2559254"/>
              <a:gd name="connsiteY7" fmla="*/ 1767840 h 5288280"/>
              <a:gd name="connsiteX8" fmla="*/ 259080 w 2559254"/>
              <a:gd name="connsiteY8" fmla="*/ 1234440 h 5288280"/>
              <a:gd name="connsiteX9" fmla="*/ 502920 w 2559254"/>
              <a:gd name="connsiteY9" fmla="*/ 914400 h 5288280"/>
              <a:gd name="connsiteX10" fmla="*/ 960120 w 2559254"/>
              <a:gd name="connsiteY10" fmla="*/ 838200 h 5288280"/>
              <a:gd name="connsiteX11" fmla="*/ 1036320 w 2559254"/>
              <a:gd name="connsiteY11" fmla="*/ 594360 h 5288280"/>
              <a:gd name="connsiteX12" fmla="*/ 853440 w 2559254"/>
              <a:gd name="connsiteY12" fmla="*/ 259080 h 5288280"/>
              <a:gd name="connsiteX13" fmla="*/ 1173480 w 2559254"/>
              <a:gd name="connsiteY13" fmla="*/ 45720 h 5288280"/>
              <a:gd name="connsiteX14" fmla="*/ 1539240 w 2559254"/>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518199"/>
              <a:gd name="connsiteY0" fmla="*/ 5288280 h 5288280"/>
              <a:gd name="connsiteX1" fmla="*/ 2377440 w 2518199"/>
              <a:gd name="connsiteY1" fmla="*/ 4688840 h 5288280"/>
              <a:gd name="connsiteX2" fmla="*/ 2331720 w 2518199"/>
              <a:gd name="connsiteY2" fmla="*/ 3657600 h 5288280"/>
              <a:gd name="connsiteX3" fmla="*/ 1066800 w 2518199"/>
              <a:gd name="connsiteY3" fmla="*/ 3215640 h 5288280"/>
              <a:gd name="connsiteX4" fmla="*/ 0 w 2518199"/>
              <a:gd name="connsiteY4" fmla="*/ 2636520 h 5288280"/>
              <a:gd name="connsiteX5" fmla="*/ 0 w 2518199"/>
              <a:gd name="connsiteY5" fmla="*/ 2240280 h 5288280"/>
              <a:gd name="connsiteX6" fmla="*/ 243840 w 2518199"/>
              <a:gd name="connsiteY6" fmla="*/ 2072640 h 5288280"/>
              <a:gd name="connsiteX7" fmla="*/ 45720 w 2518199"/>
              <a:gd name="connsiteY7" fmla="*/ 1767840 h 5288280"/>
              <a:gd name="connsiteX8" fmla="*/ 259080 w 2518199"/>
              <a:gd name="connsiteY8" fmla="*/ 1234440 h 5288280"/>
              <a:gd name="connsiteX9" fmla="*/ 502920 w 2518199"/>
              <a:gd name="connsiteY9" fmla="*/ 914400 h 5288280"/>
              <a:gd name="connsiteX10" fmla="*/ 960120 w 2518199"/>
              <a:gd name="connsiteY10" fmla="*/ 838200 h 5288280"/>
              <a:gd name="connsiteX11" fmla="*/ 1036320 w 2518199"/>
              <a:gd name="connsiteY11" fmla="*/ 594360 h 5288280"/>
              <a:gd name="connsiteX12" fmla="*/ 853440 w 2518199"/>
              <a:gd name="connsiteY12" fmla="*/ 259080 h 5288280"/>
              <a:gd name="connsiteX13" fmla="*/ 1173480 w 2518199"/>
              <a:gd name="connsiteY13" fmla="*/ 45720 h 5288280"/>
              <a:gd name="connsiteX14" fmla="*/ 1539240 w 2518199"/>
              <a:gd name="connsiteY14" fmla="*/ 0 h 5288280"/>
              <a:gd name="connsiteX0" fmla="*/ 1722120 w 2495061"/>
              <a:gd name="connsiteY0" fmla="*/ 5288280 h 5288280"/>
              <a:gd name="connsiteX1" fmla="*/ 2377440 w 2495061"/>
              <a:gd name="connsiteY1" fmla="*/ 4688840 h 5288280"/>
              <a:gd name="connsiteX2" fmla="*/ 2331720 w 2495061"/>
              <a:gd name="connsiteY2" fmla="*/ 3657600 h 5288280"/>
              <a:gd name="connsiteX3" fmla="*/ 1066800 w 2495061"/>
              <a:gd name="connsiteY3" fmla="*/ 3215640 h 5288280"/>
              <a:gd name="connsiteX4" fmla="*/ 0 w 2495061"/>
              <a:gd name="connsiteY4" fmla="*/ 2636520 h 5288280"/>
              <a:gd name="connsiteX5" fmla="*/ 0 w 2495061"/>
              <a:gd name="connsiteY5" fmla="*/ 2240280 h 5288280"/>
              <a:gd name="connsiteX6" fmla="*/ 243840 w 2495061"/>
              <a:gd name="connsiteY6" fmla="*/ 2072640 h 5288280"/>
              <a:gd name="connsiteX7" fmla="*/ 45720 w 2495061"/>
              <a:gd name="connsiteY7" fmla="*/ 1767840 h 5288280"/>
              <a:gd name="connsiteX8" fmla="*/ 259080 w 2495061"/>
              <a:gd name="connsiteY8" fmla="*/ 1234440 h 5288280"/>
              <a:gd name="connsiteX9" fmla="*/ 502920 w 2495061"/>
              <a:gd name="connsiteY9" fmla="*/ 914400 h 5288280"/>
              <a:gd name="connsiteX10" fmla="*/ 960120 w 2495061"/>
              <a:gd name="connsiteY10" fmla="*/ 838200 h 5288280"/>
              <a:gd name="connsiteX11" fmla="*/ 1036320 w 2495061"/>
              <a:gd name="connsiteY11" fmla="*/ 594360 h 5288280"/>
              <a:gd name="connsiteX12" fmla="*/ 853440 w 2495061"/>
              <a:gd name="connsiteY12" fmla="*/ 259080 h 5288280"/>
              <a:gd name="connsiteX13" fmla="*/ 1173480 w 2495061"/>
              <a:gd name="connsiteY13" fmla="*/ 45720 h 5288280"/>
              <a:gd name="connsiteX14" fmla="*/ 1539240 w 2495061"/>
              <a:gd name="connsiteY14" fmla="*/ 0 h 5288280"/>
              <a:gd name="connsiteX0" fmla="*/ 1722120 w 2485652"/>
              <a:gd name="connsiteY0" fmla="*/ 5288280 h 5288280"/>
              <a:gd name="connsiteX1" fmla="*/ 2377440 w 2485652"/>
              <a:gd name="connsiteY1" fmla="*/ 4688840 h 5288280"/>
              <a:gd name="connsiteX2" fmla="*/ 2316480 w 2485652"/>
              <a:gd name="connsiteY2" fmla="*/ 3662680 h 5288280"/>
              <a:gd name="connsiteX3" fmla="*/ 1066800 w 2485652"/>
              <a:gd name="connsiteY3" fmla="*/ 3215640 h 5288280"/>
              <a:gd name="connsiteX4" fmla="*/ 0 w 2485652"/>
              <a:gd name="connsiteY4" fmla="*/ 2636520 h 5288280"/>
              <a:gd name="connsiteX5" fmla="*/ 0 w 2485652"/>
              <a:gd name="connsiteY5" fmla="*/ 2240280 h 5288280"/>
              <a:gd name="connsiteX6" fmla="*/ 243840 w 2485652"/>
              <a:gd name="connsiteY6" fmla="*/ 2072640 h 5288280"/>
              <a:gd name="connsiteX7" fmla="*/ 45720 w 2485652"/>
              <a:gd name="connsiteY7" fmla="*/ 1767840 h 5288280"/>
              <a:gd name="connsiteX8" fmla="*/ 259080 w 2485652"/>
              <a:gd name="connsiteY8" fmla="*/ 1234440 h 5288280"/>
              <a:gd name="connsiteX9" fmla="*/ 502920 w 2485652"/>
              <a:gd name="connsiteY9" fmla="*/ 914400 h 5288280"/>
              <a:gd name="connsiteX10" fmla="*/ 960120 w 2485652"/>
              <a:gd name="connsiteY10" fmla="*/ 838200 h 5288280"/>
              <a:gd name="connsiteX11" fmla="*/ 1036320 w 2485652"/>
              <a:gd name="connsiteY11" fmla="*/ 594360 h 5288280"/>
              <a:gd name="connsiteX12" fmla="*/ 853440 w 2485652"/>
              <a:gd name="connsiteY12" fmla="*/ 259080 h 5288280"/>
              <a:gd name="connsiteX13" fmla="*/ 1173480 w 2485652"/>
              <a:gd name="connsiteY13" fmla="*/ 45720 h 5288280"/>
              <a:gd name="connsiteX14" fmla="*/ 1539240 w 2485652"/>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22120 w 2447166"/>
              <a:gd name="connsiteY0" fmla="*/ 5288280 h 5288280"/>
              <a:gd name="connsiteX1" fmla="*/ 2341880 w 2447166"/>
              <a:gd name="connsiteY1" fmla="*/ 4704080 h 5288280"/>
              <a:gd name="connsiteX2" fmla="*/ 2316480 w 2447166"/>
              <a:gd name="connsiteY2" fmla="*/ 3662680 h 5288280"/>
              <a:gd name="connsiteX3" fmla="*/ 1066800 w 2447166"/>
              <a:gd name="connsiteY3" fmla="*/ 3215640 h 5288280"/>
              <a:gd name="connsiteX4" fmla="*/ 0 w 2447166"/>
              <a:gd name="connsiteY4" fmla="*/ 2636520 h 5288280"/>
              <a:gd name="connsiteX5" fmla="*/ 0 w 2447166"/>
              <a:gd name="connsiteY5" fmla="*/ 2240280 h 5288280"/>
              <a:gd name="connsiteX6" fmla="*/ 243840 w 2447166"/>
              <a:gd name="connsiteY6" fmla="*/ 2072640 h 5288280"/>
              <a:gd name="connsiteX7" fmla="*/ 45720 w 2447166"/>
              <a:gd name="connsiteY7" fmla="*/ 1767840 h 5288280"/>
              <a:gd name="connsiteX8" fmla="*/ 259080 w 2447166"/>
              <a:gd name="connsiteY8" fmla="*/ 1234440 h 5288280"/>
              <a:gd name="connsiteX9" fmla="*/ 502920 w 2447166"/>
              <a:gd name="connsiteY9" fmla="*/ 914400 h 5288280"/>
              <a:gd name="connsiteX10" fmla="*/ 960120 w 2447166"/>
              <a:gd name="connsiteY10" fmla="*/ 838200 h 5288280"/>
              <a:gd name="connsiteX11" fmla="*/ 1036320 w 2447166"/>
              <a:gd name="connsiteY11" fmla="*/ 594360 h 5288280"/>
              <a:gd name="connsiteX12" fmla="*/ 853440 w 2447166"/>
              <a:gd name="connsiteY12" fmla="*/ 259080 h 5288280"/>
              <a:gd name="connsiteX13" fmla="*/ 1173480 w 2447166"/>
              <a:gd name="connsiteY13" fmla="*/ 45720 h 5288280"/>
              <a:gd name="connsiteX14" fmla="*/ 1539240 w 2447166"/>
              <a:gd name="connsiteY14" fmla="*/ 0 h 528828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308"/>
              <a:gd name="connsiteY0" fmla="*/ 5344160 h 5344160"/>
              <a:gd name="connsiteX1" fmla="*/ 2341880 w 2448308"/>
              <a:gd name="connsiteY1" fmla="*/ 4704080 h 5344160"/>
              <a:gd name="connsiteX2" fmla="*/ 2316480 w 2448308"/>
              <a:gd name="connsiteY2" fmla="*/ 3662680 h 5344160"/>
              <a:gd name="connsiteX3" fmla="*/ 1066800 w 2448308"/>
              <a:gd name="connsiteY3" fmla="*/ 3215640 h 5344160"/>
              <a:gd name="connsiteX4" fmla="*/ 0 w 2448308"/>
              <a:gd name="connsiteY4" fmla="*/ 2636520 h 5344160"/>
              <a:gd name="connsiteX5" fmla="*/ 0 w 2448308"/>
              <a:gd name="connsiteY5" fmla="*/ 2240280 h 5344160"/>
              <a:gd name="connsiteX6" fmla="*/ 243840 w 2448308"/>
              <a:gd name="connsiteY6" fmla="*/ 2072640 h 5344160"/>
              <a:gd name="connsiteX7" fmla="*/ 45720 w 2448308"/>
              <a:gd name="connsiteY7" fmla="*/ 1767840 h 5344160"/>
              <a:gd name="connsiteX8" fmla="*/ 259080 w 2448308"/>
              <a:gd name="connsiteY8" fmla="*/ 1234440 h 5344160"/>
              <a:gd name="connsiteX9" fmla="*/ 502920 w 2448308"/>
              <a:gd name="connsiteY9" fmla="*/ 914400 h 5344160"/>
              <a:gd name="connsiteX10" fmla="*/ 960120 w 2448308"/>
              <a:gd name="connsiteY10" fmla="*/ 838200 h 5344160"/>
              <a:gd name="connsiteX11" fmla="*/ 1036320 w 2448308"/>
              <a:gd name="connsiteY11" fmla="*/ 594360 h 5344160"/>
              <a:gd name="connsiteX12" fmla="*/ 853440 w 2448308"/>
              <a:gd name="connsiteY12" fmla="*/ 259080 h 5344160"/>
              <a:gd name="connsiteX13" fmla="*/ 1173480 w 2448308"/>
              <a:gd name="connsiteY13" fmla="*/ 45720 h 5344160"/>
              <a:gd name="connsiteX14" fmla="*/ 1539240 w 2448308"/>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01800 w 2448995"/>
              <a:gd name="connsiteY0" fmla="*/ 5344160 h 5344160"/>
              <a:gd name="connsiteX1" fmla="*/ 2341880 w 2448995"/>
              <a:gd name="connsiteY1" fmla="*/ 4704080 h 5344160"/>
              <a:gd name="connsiteX2" fmla="*/ 2316480 w 2448995"/>
              <a:gd name="connsiteY2" fmla="*/ 3662680 h 5344160"/>
              <a:gd name="connsiteX3" fmla="*/ 1056640 w 2448995"/>
              <a:gd name="connsiteY3" fmla="*/ 3159760 h 5344160"/>
              <a:gd name="connsiteX4" fmla="*/ 0 w 2448995"/>
              <a:gd name="connsiteY4" fmla="*/ 2636520 h 5344160"/>
              <a:gd name="connsiteX5" fmla="*/ 0 w 2448995"/>
              <a:gd name="connsiteY5" fmla="*/ 2240280 h 5344160"/>
              <a:gd name="connsiteX6" fmla="*/ 243840 w 2448995"/>
              <a:gd name="connsiteY6" fmla="*/ 2072640 h 5344160"/>
              <a:gd name="connsiteX7" fmla="*/ 45720 w 2448995"/>
              <a:gd name="connsiteY7" fmla="*/ 1767840 h 5344160"/>
              <a:gd name="connsiteX8" fmla="*/ 259080 w 2448995"/>
              <a:gd name="connsiteY8" fmla="*/ 1234440 h 5344160"/>
              <a:gd name="connsiteX9" fmla="*/ 502920 w 2448995"/>
              <a:gd name="connsiteY9" fmla="*/ 914400 h 5344160"/>
              <a:gd name="connsiteX10" fmla="*/ 960120 w 2448995"/>
              <a:gd name="connsiteY10" fmla="*/ 838200 h 5344160"/>
              <a:gd name="connsiteX11" fmla="*/ 1036320 w 2448995"/>
              <a:gd name="connsiteY11" fmla="*/ 594360 h 5344160"/>
              <a:gd name="connsiteX12" fmla="*/ 853440 w 2448995"/>
              <a:gd name="connsiteY12" fmla="*/ 259080 h 5344160"/>
              <a:gd name="connsiteX13" fmla="*/ 1173480 w 2448995"/>
              <a:gd name="connsiteY13" fmla="*/ 45720 h 5344160"/>
              <a:gd name="connsiteX14" fmla="*/ 1539240 w 2448995"/>
              <a:gd name="connsiteY14" fmla="*/ 0 h 5344160"/>
              <a:gd name="connsiteX0" fmla="*/ 1728893 w 2476088"/>
              <a:gd name="connsiteY0" fmla="*/ 5344160 h 5344160"/>
              <a:gd name="connsiteX1" fmla="*/ 2368973 w 2476088"/>
              <a:gd name="connsiteY1" fmla="*/ 4704080 h 5344160"/>
              <a:gd name="connsiteX2" fmla="*/ 2343573 w 2476088"/>
              <a:gd name="connsiteY2" fmla="*/ 3662680 h 5344160"/>
              <a:gd name="connsiteX3" fmla="*/ 1083733 w 2476088"/>
              <a:gd name="connsiteY3" fmla="*/ 3159760 h 5344160"/>
              <a:gd name="connsiteX4" fmla="*/ 27093 w 2476088"/>
              <a:gd name="connsiteY4" fmla="*/ 2636520 h 5344160"/>
              <a:gd name="connsiteX5" fmla="*/ 27093 w 2476088"/>
              <a:gd name="connsiteY5" fmla="*/ 2240280 h 5344160"/>
              <a:gd name="connsiteX6" fmla="*/ 270933 w 2476088"/>
              <a:gd name="connsiteY6" fmla="*/ 2072640 h 5344160"/>
              <a:gd name="connsiteX7" fmla="*/ 72813 w 2476088"/>
              <a:gd name="connsiteY7" fmla="*/ 1767840 h 5344160"/>
              <a:gd name="connsiteX8" fmla="*/ 286173 w 2476088"/>
              <a:gd name="connsiteY8" fmla="*/ 1234440 h 5344160"/>
              <a:gd name="connsiteX9" fmla="*/ 530013 w 2476088"/>
              <a:gd name="connsiteY9" fmla="*/ 914400 h 5344160"/>
              <a:gd name="connsiteX10" fmla="*/ 987213 w 2476088"/>
              <a:gd name="connsiteY10" fmla="*/ 838200 h 5344160"/>
              <a:gd name="connsiteX11" fmla="*/ 1063413 w 2476088"/>
              <a:gd name="connsiteY11" fmla="*/ 594360 h 5344160"/>
              <a:gd name="connsiteX12" fmla="*/ 880533 w 2476088"/>
              <a:gd name="connsiteY12" fmla="*/ 259080 h 5344160"/>
              <a:gd name="connsiteX13" fmla="*/ 1200573 w 2476088"/>
              <a:gd name="connsiteY13" fmla="*/ 45720 h 5344160"/>
              <a:gd name="connsiteX14" fmla="*/ 1566333 w 2476088"/>
              <a:gd name="connsiteY14" fmla="*/ 0 h 5344160"/>
              <a:gd name="connsiteX0" fmla="*/ 1755409 w 2502604"/>
              <a:gd name="connsiteY0" fmla="*/ 5344160 h 5344160"/>
              <a:gd name="connsiteX1" fmla="*/ 2395489 w 2502604"/>
              <a:gd name="connsiteY1" fmla="*/ 4704080 h 5344160"/>
              <a:gd name="connsiteX2" fmla="*/ 2370089 w 2502604"/>
              <a:gd name="connsiteY2" fmla="*/ 3662680 h 5344160"/>
              <a:gd name="connsiteX3" fmla="*/ 1110249 w 2502604"/>
              <a:gd name="connsiteY3" fmla="*/ 3159760 h 5344160"/>
              <a:gd name="connsiteX4" fmla="*/ 53609 w 2502604"/>
              <a:gd name="connsiteY4" fmla="*/ 2636520 h 5344160"/>
              <a:gd name="connsiteX5" fmla="*/ 53609 w 2502604"/>
              <a:gd name="connsiteY5" fmla="*/ 2240280 h 5344160"/>
              <a:gd name="connsiteX6" fmla="*/ 297449 w 2502604"/>
              <a:gd name="connsiteY6" fmla="*/ 2072640 h 5344160"/>
              <a:gd name="connsiteX7" fmla="*/ 99329 w 2502604"/>
              <a:gd name="connsiteY7" fmla="*/ 1767840 h 5344160"/>
              <a:gd name="connsiteX8" fmla="*/ 312689 w 2502604"/>
              <a:gd name="connsiteY8" fmla="*/ 1234440 h 5344160"/>
              <a:gd name="connsiteX9" fmla="*/ 556529 w 2502604"/>
              <a:gd name="connsiteY9" fmla="*/ 914400 h 5344160"/>
              <a:gd name="connsiteX10" fmla="*/ 1013729 w 2502604"/>
              <a:gd name="connsiteY10" fmla="*/ 838200 h 5344160"/>
              <a:gd name="connsiteX11" fmla="*/ 1089929 w 2502604"/>
              <a:gd name="connsiteY11" fmla="*/ 594360 h 5344160"/>
              <a:gd name="connsiteX12" fmla="*/ 907049 w 2502604"/>
              <a:gd name="connsiteY12" fmla="*/ 259080 h 5344160"/>
              <a:gd name="connsiteX13" fmla="*/ 1227089 w 2502604"/>
              <a:gd name="connsiteY13" fmla="*/ 45720 h 5344160"/>
              <a:gd name="connsiteX14" fmla="*/ 1592849 w 2502604"/>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49445 w 2496640"/>
              <a:gd name="connsiteY0" fmla="*/ 5344160 h 5344160"/>
              <a:gd name="connsiteX1" fmla="*/ 2389525 w 2496640"/>
              <a:gd name="connsiteY1" fmla="*/ 4704080 h 5344160"/>
              <a:gd name="connsiteX2" fmla="*/ 2364125 w 2496640"/>
              <a:gd name="connsiteY2" fmla="*/ 3662680 h 5344160"/>
              <a:gd name="connsiteX3" fmla="*/ 1104285 w 2496640"/>
              <a:gd name="connsiteY3" fmla="*/ 3159760 h 5344160"/>
              <a:gd name="connsiteX4" fmla="*/ 47645 w 2496640"/>
              <a:gd name="connsiteY4" fmla="*/ 2636520 h 5344160"/>
              <a:gd name="connsiteX5" fmla="*/ 47645 w 2496640"/>
              <a:gd name="connsiteY5" fmla="*/ 2240280 h 5344160"/>
              <a:gd name="connsiteX6" fmla="*/ 291485 w 2496640"/>
              <a:gd name="connsiteY6" fmla="*/ 2072640 h 5344160"/>
              <a:gd name="connsiteX7" fmla="*/ 93365 w 2496640"/>
              <a:gd name="connsiteY7" fmla="*/ 1767840 h 5344160"/>
              <a:gd name="connsiteX8" fmla="*/ 306725 w 2496640"/>
              <a:gd name="connsiteY8" fmla="*/ 1234440 h 5344160"/>
              <a:gd name="connsiteX9" fmla="*/ 550565 w 2496640"/>
              <a:gd name="connsiteY9" fmla="*/ 914400 h 5344160"/>
              <a:gd name="connsiteX10" fmla="*/ 1007765 w 2496640"/>
              <a:gd name="connsiteY10" fmla="*/ 838200 h 5344160"/>
              <a:gd name="connsiteX11" fmla="*/ 1083965 w 2496640"/>
              <a:gd name="connsiteY11" fmla="*/ 594360 h 5344160"/>
              <a:gd name="connsiteX12" fmla="*/ 901085 w 2496640"/>
              <a:gd name="connsiteY12" fmla="*/ 259080 h 5344160"/>
              <a:gd name="connsiteX13" fmla="*/ 1221125 w 2496640"/>
              <a:gd name="connsiteY13" fmla="*/ 45720 h 5344160"/>
              <a:gd name="connsiteX14" fmla="*/ 1586885 w 2496640"/>
              <a:gd name="connsiteY14" fmla="*/ 0 h 5344160"/>
              <a:gd name="connsiteX0" fmla="*/ 1737523 w 2484718"/>
              <a:gd name="connsiteY0" fmla="*/ 5344160 h 5344160"/>
              <a:gd name="connsiteX1" fmla="*/ 2377603 w 2484718"/>
              <a:gd name="connsiteY1" fmla="*/ 4704080 h 5344160"/>
              <a:gd name="connsiteX2" fmla="*/ 2352203 w 2484718"/>
              <a:gd name="connsiteY2" fmla="*/ 3662680 h 5344160"/>
              <a:gd name="connsiteX3" fmla="*/ 1092363 w 2484718"/>
              <a:gd name="connsiteY3" fmla="*/ 3159760 h 5344160"/>
              <a:gd name="connsiteX4" fmla="*/ 35723 w 2484718"/>
              <a:gd name="connsiteY4" fmla="*/ 2636520 h 5344160"/>
              <a:gd name="connsiteX5" fmla="*/ 35723 w 2484718"/>
              <a:gd name="connsiteY5" fmla="*/ 2240280 h 5344160"/>
              <a:gd name="connsiteX6" fmla="*/ 228763 w 2484718"/>
              <a:gd name="connsiteY6" fmla="*/ 2052320 h 5344160"/>
              <a:gd name="connsiteX7" fmla="*/ 81443 w 2484718"/>
              <a:gd name="connsiteY7" fmla="*/ 1767840 h 5344160"/>
              <a:gd name="connsiteX8" fmla="*/ 294803 w 2484718"/>
              <a:gd name="connsiteY8" fmla="*/ 1234440 h 5344160"/>
              <a:gd name="connsiteX9" fmla="*/ 538643 w 2484718"/>
              <a:gd name="connsiteY9" fmla="*/ 914400 h 5344160"/>
              <a:gd name="connsiteX10" fmla="*/ 995843 w 2484718"/>
              <a:gd name="connsiteY10" fmla="*/ 838200 h 5344160"/>
              <a:gd name="connsiteX11" fmla="*/ 1072043 w 2484718"/>
              <a:gd name="connsiteY11" fmla="*/ 594360 h 5344160"/>
              <a:gd name="connsiteX12" fmla="*/ 889163 w 2484718"/>
              <a:gd name="connsiteY12" fmla="*/ 259080 h 5344160"/>
              <a:gd name="connsiteX13" fmla="*/ 1209203 w 2484718"/>
              <a:gd name="connsiteY13" fmla="*/ 45720 h 5344160"/>
              <a:gd name="connsiteX14" fmla="*/ 1574963 w 2484718"/>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312267 w 2502182"/>
              <a:gd name="connsiteY8" fmla="*/ 123444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1440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1013307 w 2502182"/>
              <a:gd name="connsiteY10" fmla="*/ 83820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89507 w 2502182"/>
              <a:gd name="connsiteY11" fmla="*/ 59436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344160 h 5344160"/>
              <a:gd name="connsiteX1" fmla="*/ 2395067 w 2502182"/>
              <a:gd name="connsiteY1" fmla="*/ 4704080 h 5344160"/>
              <a:gd name="connsiteX2" fmla="*/ 2369667 w 2502182"/>
              <a:gd name="connsiteY2" fmla="*/ 3662680 h 5344160"/>
              <a:gd name="connsiteX3" fmla="*/ 1109827 w 2502182"/>
              <a:gd name="connsiteY3" fmla="*/ 3159760 h 5344160"/>
              <a:gd name="connsiteX4" fmla="*/ 53187 w 2502182"/>
              <a:gd name="connsiteY4" fmla="*/ 2636520 h 5344160"/>
              <a:gd name="connsiteX5" fmla="*/ 53187 w 2502182"/>
              <a:gd name="connsiteY5" fmla="*/ 2240280 h 5344160"/>
              <a:gd name="connsiteX6" fmla="*/ 246227 w 2502182"/>
              <a:gd name="connsiteY6" fmla="*/ 2052320 h 5344160"/>
              <a:gd name="connsiteX7" fmla="*/ 98907 w 2502182"/>
              <a:gd name="connsiteY7" fmla="*/ 1767840 h 5344160"/>
              <a:gd name="connsiteX8" fmla="*/ 281787 w 2502182"/>
              <a:gd name="connsiteY8" fmla="*/ 1214120 h 5344160"/>
              <a:gd name="connsiteX9" fmla="*/ 556107 w 2502182"/>
              <a:gd name="connsiteY9" fmla="*/ 944880 h 5344160"/>
              <a:gd name="connsiteX10" fmla="*/ 962507 w 2502182"/>
              <a:gd name="connsiteY10" fmla="*/ 848360 h 5344160"/>
              <a:gd name="connsiteX11" fmla="*/ 1028547 w 2502182"/>
              <a:gd name="connsiteY11" fmla="*/ 655320 h 5344160"/>
              <a:gd name="connsiteX12" fmla="*/ 906627 w 2502182"/>
              <a:gd name="connsiteY12" fmla="*/ 259080 h 5344160"/>
              <a:gd name="connsiteX13" fmla="*/ 1226667 w 2502182"/>
              <a:gd name="connsiteY13" fmla="*/ 45720 h 5344160"/>
              <a:gd name="connsiteX14" fmla="*/ 1592427 w 2502182"/>
              <a:gd name="connsiteY14" fmla="*/ 0 h 534416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98440 h 5298440"/>
              <a:gd name="connsiteX1" fmla="*/ 2395067 w 2502182"/>
              <a:gd name="connsiteY1" fmla="*/ 4658360 h 5298440"/>
              <a:gd name="connsiteX2" fmla="*/ 2369667 w 2502182"/>
              <a:gd name="connsiteY2" fmla="*/ 3616960 h 5298440"/>
              <a:gd name="connsiteX3" fmla="*/ 1109827 w 2502182"/>
              <a:gd name="connsiteY3" fmla="*/ 3114040 h 5298440"/>
              <a:gd name="connsiteX4" fmla="*/ 53187 w 2502182"/>
              <a:gd name="connsiteY4" fmla="*/ 2590800 h 5298440"/>
              <a:gd name="connsiteX5" fmla="*/ 53187 w 2502182"/>
              <a:gd name="connsiteY5" fmla="*/ 2194560 h 5298440"/>
              <a:gd name="connsiteX6" fmla="*/ 246227 w 2502182"/>
              <a:gd name="connsiteY6" fmla="*/ 2006600 h 5298440"/>
              <a:gd name="connsiteX7" fmla="*/ 98907 w 2502182"/>
              <a:gd name="connsiteY7" fmla="*/ 1722120 h 5298440"/>
              <a:gd name="connsiteX8" fmla="*/ 281787 w 2502182"/>
              <a:gd name="connsiteY8" fmla="*/ 1168400 h 5298440"/>
              <a:gd name="connsiteX9" fmla="*/ 556107 w 2502182"/>
              <a:gd name="connsiteY9" fmla="*/ 899160 h 5298440"/>
              <a:gd name="connsiteX10" fmla="*/ 962507 w 2502182"/>
              <a:gd name="connsiteY10" fmla="*/ 802640 h 5298440"/>
              <a:gd name="connsiteX11" fmla="*/ 1028547 w 2502182"/>
              <a:gd name="connsiteY11" fmla="*/ 609600 h 5298440"/>
              <a:gd name="connsiteX12" fmla="*/ 906627 w 2502182"/>
              <a:gd name="connsiteY12" fmla="*/ 213360 h 5298440"/>
              <a:gd name="connsiteX13" fmla="*/ 1226667 w 2502182"/>
              <a:gd name="connsiteY13" fmla="*/ 0 h 529844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906627 w 2502182"/>
              <a:gd name="connsiteY12" fmla="*/ 17272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28547 w 2502182"/>
              <a:gd name="connsiteY11" fmla="*/ 568960 h 5257800"/>
              <a:gd name="connsiteX12" fmla="*/ 896467 w 2502182"/>
              <a:gd name="connsiteY12" fmla="*/ 233680 h 5257800"/>
              <a:gd name="connsiteX13" fmla="*/ 1226667 w 2502182"/>
              <a:gd name="connsiteY13" fmla="*/ 0 h 5257800"/>
              <a:gd name="connsiteX0" fmla="*/ 1754987 w 2502182"/>
              <a:gd name="connsiteY0" fmla="*/ 5257800 h 5257800"/>
              <a:gd name="connsiteX1" fmla="*/ 2395067 w 2502182"/>
              <a:gd name="connsiteY1" fmla="*/ 4617720 h 5257800"/>
              <a:gd name="connsiteX2" fmla="*/ 2369667 w 2502182"/>
              <a:gd name="connsiteY2" fmla="*/ 3576320 h 5257800"/>
              <a:gd name="connsiteX3" fmla="*/ 1109827 w 2502182"/>
              <a:gd name="connsiteY3" fmla="*/ 3073400 h 5257800"/>
              <a:gd name="connsiteX4" fmla="*/ 53187 w 2502182"/>
              <a:gd name="connsiteY4" fmla="*/ 2550160 h 5257800"/>
              <a:gd name="connsiteX5" fmla="*/ 53187 w 2502182"/>
              <a:gd name="connsiteY5" fmla="*/ 2153920 h 5257800"/>
              <a:gd name="connsiteX6" fmla="*/ 246227 w 2502182"/>
              <a:gd name="connsiteY6" fmla="*/ 1965960 h 5257800"/>
              <a:gd name="connsiteX7" fmla="*/ 98907 w 2502182"/>
              <a:gd name="connsiteY7" fmla="*/ 1681480 h 5257800"/>
              <a:gd name="connsiteX8" fmla="*/ 281787 w 2502182"/>
              <a:gd name="connsiteY8" fmla="*/ 1127760 h 5257800"/>
              <a:gd name="connsiteX9" fmla="*/ 556107 w 2502182"/>
              <a:gd name="connsiteY9" fmla="*/ 858520 h 5257800"/>
              <a:gd name="connsiteX10" fmla="*/ 962507 w 2502182"/>
              <a:gd name="connsiteY10" fmla="*/ 762000 h 5257800"/>
              <a:gd name="connsiteX11" fmla="*/ 1059027 w 2502182"/>
              <a:gd name="connsiteY11" fmla="*/ 563880 h 5257800"/>
              <a:gd name="connsiteX12" fmla="*/ 896467 w 2502182"/>
              <a:gd name="connsiteY12" fmla="*/ 233680 h 5257800"/>
              <a:gd name="connsiteX13" fmla="*/ 1226667 w 2502182"/>
              <a:gd name="connsiteY13" fmla="*/ 0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02182" h="5257800">
                <a:moveTo>
                  <a:pt x="1754987" y="5257800"/>
                </a:moveTo>
                <a:cubicBezTo>
                  <a:pt x="1937867" y="5146040"/>
                  <a:pt x="2292620" y="4897967"/>
                  <a:pt x="2395067" y="4617720"/>
                </a:cubicBezTo>
                <a:cubicBezTo>
                  <a:pt x="2497514" y="4337473"/>
                  <a:pt x="2583874" y="3833707"/>
                  <a:pt x="2369667" y="3576320"/>
                </a:cubicBezTo>
                <a:cubicBezTo>
                  <a:pt x="2155460" y="3318933"/>
                  <a:pt x="1495907" y="3225800"/>
                  <a:pt x="1109827" y="3073400"/>
                </a:cubicBezTo>
                <a:cubicBezTo>
                  <a:pt x="723747" y="2921000"/>
                  <a:pt x="154787" y="2712720"/>
                  <a:pt x="53187" y="2550160"/>
                </a:cubicBezTo>
                <a:cubicBezTo>
                  <a:pt x="-48413" y="2387600"/>
                  <a:pt x="21014" y="2251287"/>
                  <a:pt x="53187" y="2153920"/>
                </a:cubicBezTo>
                <a:cubicBezTo>
                  <a:pt x="85360" y="2056553"/>
                  <a:pt x="236067" y="2072640"/>
                  <a:pt x="246227" y="1965960"/>
                </a:cubicBezTo>
                <a:cubicBezTo>
                  <a:pt x="256387" y="1859280"/>
                  <a:pt x="92980" y="1821180"/>
                  <a:pt x="98907" y="1681480"/>
                </a:cubicBezTo>
                <a:cubicBezTo>
                  <a:pt x="104834" y="1541780"/>
                  <a:pt x="205587" y="1264920"/>
                  <a:pt x="281787" y="1127760"/>
                </a:cubicBezTo>
                <a:cubicBezTo>
                  <a:pt x="357987" y="990600"/>
                  <a:pt x="442654" y="919480"/>
                  <a:pt x="556107" y="858520"/>
                </a:cubicBezTo>
                <a:cubicBezTo>
                  <a:pt x="669560" y="797560"/>
                  <a:pt x="878687" y="811107"/>
                  <a:pt x="962507" y="762000"/>
                </a:cubicBezTo>
                <a:cubicBezTo>
                  <a:pt x="1046327" y="712893"/>
                  <a:pt x="1070034" y="651933"/>
                  <a:pt x="1059027" y="563880"/>
                </a:cubicBezTo>
                <a:cubicBezTo>
                  <a:pt x="1048020" y="475827"/>
                  <a:pt x="868527" y="327660"/>
                  <a:pt x="896467" y="233680"/>
                </a:cubicBezTo>
                <a:cubicBezTo>
                  <a:pt x="924407" y="139700"/>
                  <a:pt x="1099667" y="5080"/>
                  <a:pt x="1226667" y="0"/>
                </a:cubicBezTo>
              </a:path>
            </a:pathLst>
          </a:custGeom>
          <a:noFill/>
          <a:ln w="190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flag-pole-with-black-flag_38306"/>
          <p:cNvSpPr>
            <a:spLocks noChangeAspect="1"/>
          </p:cNvSpPr>
          <p:nvPr/>
        </p:nvSpPr>
        <p:spPr bwMode="auto">
          <a:xfrm>
            <a:off x="3180210" y="3535156"/>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lag-pole-with-black-flag_38306"/>
          <p:cNvSpPr>
            <a:spLocks noChangeAspect="1"/>
          </p:cNvSpPr>
          <p:nvPr/>
        </p:nvSpPr>
        <p:spPr bwMode="auto">
          <a:xfrm>
            <a:off x="1471160" y="2220282"/>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flag-pole-with-black-flag_38306"/>
          <p:cNvSpPr>
            <a:spLocks noChangeAspect="1"/>
          </p:cNvSpPr>
          <p:nvPr/>
        </p:nvSpPr>
        <p:spPr bwMode="auto">
          <a:xfrm>
            <a:off x="2233474" y="695208"/>
            <a:ext cx="454953" cy="541577"/>
          </a:xfrm>
          <a:custGeom>
            <a:avLst/>
            <a:gdLst>
              <a:gd name="T0" fmla="*/ 401 w 401"/>
              <a:gd name="T1" fmla="*/ 89 h 478"/>
              <a:gd name="T2" fmla="*/ 401 w 401"/>
              <a:gd name="T3" fmla="*/ 293 h 478"/>
              <a:gd name="T4" fmla="*/ 73 w 401"/>
              <a:gd name="T5" fmla="*/ 293 h 478"/>
              <a:gd name="T6" fmla="*/ 73 w 401"/>
              <a:gd name="T7" fmla="*/ 89 h 478"/>
              <a:gd name="T8" fmla="*/ 401 w 401"/>
              <a:gd name="T9" fmla="*/ 89 h 478"/>
              <a:gd name="T10" fmla="*/ 39 w 401"/>
              <a:gd name="T11" fmla="*/ 0 h 478"/>
              <a:gd name="T12" fmla="*/ 0 w 401"/>
              <a:gd name="T13" fmla="*/ 39 h 478"/>
              <a:gd name="T14" fmla="*/ 23 w 401"/>
              <a:gd name="T15" fmla="*/ 74 h 478"/>
              <a:gd name="T16" fmla="*/ 23 w 401"/>
              <a:gd name="T17" fmla="*/ 478 h 478"/>
              <a:gd name="T18" fmla="*/ 56 w 401"/>
              <a:gd name="T19" fmla="*/ 478 h 478"/>
              <a:gd name="T20" fmla="*/ 56 w 401"/>
              <a:gd name="T21" fmla="*/ 74 h 478"/>
              <a:gd name="T22" fmla="*/ 78 w 401"/>
              <a:gd name="T23" fmla="*/ 39 h 478"/>
              <a:gd name="T24" fmla="*/ 39 w 401"/>
              <a:gd name="T25"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478">
                <a:moveTo>
                  <a:pt x="401" y="89"/>
                </a:moveTo>
                <a:lnTo>
                  <a:pt x="401" y="293"/>
                </a:lnTo>
                <a:cubicBezTo>
                  <a:pt x="292" y="212"/>
                  <a:pt x="182" y="375"/>
                  <a:pt x="73" y="293"/>
                </a:cubicBezTo>
                <a:lnTo>
                  <a:pt x="73" y="89"/>
                </a:lnTo>
                <a:cubicBezTo>
                  <a:pt x="182" y="171"/>
                  <a:pt x="292" y="7"/>
                  <a:pt x="401" y="89"/>
                </a:cubicBezTo>
                <a:close/>
                <a:moveTo>
                  <a:pt x="39" y="0"/>
                </a:moveTo>
                <a:cubicBezTo>
                  <a:pt x="18" y="0"/>
                  <a:pt x="0" y="17"/>
                  <a:pt x="0" y="39"/>
                </a:cubicBezTo>
                <a:cubicBezTo>
                  <a:pt x="0" y="54"/>
                  <a:pt x="9" y="68"/>
                  <a:pt x="23" y="74"/>
                </a:cubicBezTo>
                <a:lnTo>
                  <a:pt x="23" y="478"/>
                </a:lnTo>
                <a:lnTo>
                  <a:pt x="56" y="478"/>
                </a:lnTo>
                <a:lnTo>
                  <a:pt x="56" y="74"/>
                </a:lnTo>
                <a:cubicBezTo>
                  <a:pt x="69" y="68"/>
                  <a:pt x="78" y="54"/>
                  <a:pt x="78" y="39"/>
                </a:cubicBezTo>
                <a:cubicBezTo>
                  <a:pt x="78" y="17"/>
                  <a:pt x="61" y="0"/>
                  <a:pt x="39"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矩形 7"/>
          <p:cNvSpPr/>
          <p:nvPr/>
        </p:nvSpPr>
        <p:spPr>
          <a:xfrm>
            <a:off x="3527440" y="1175268"/>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任意多边形 8"/>
          <p:cNvSpPr/>
          <p:nvPr/>
        </p:nvSpPr>
        <p:spPr>
          <a:xfrm>
            <a:off x="3405521" y="1106688"/>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95959"/>
              </a:solidFill>
              <a:effectLst/>
              <a:uLnTx/>
              <a:uFillTx/>
              <a:latin typeface="Arial"/>
              <a:ea typeface="微软雅黑"/>
              <a:cs typeface="+mn-cs"/>
            </a:endParaRPr>
          </a:p>
        </p:txBody>
      </p:sp>
      <p:sp>
        <p:nvSpPr>
          <p:cNvPr id="10" name="文本框 14"/>
          <p:cNvSpPr txBox="1"/>
          <p:nvPr/>
        </p:nvSpPr>
        <p:spPr>
          <a:xfrm>
            <a:off x="3507639" y="1162930"/>
            <a:ext cx="1100996" cy="300083"/>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prstClr val="white"/>
                </a:solidFill>
                <a:latin typeface="微软雅黑" panose="020B0503020204020204" pitchFamily="34" charset="-122"/>
                <a:ea typeface="微软雅黑" panose="020B0503020204020204" pitchFamily="34" charset="-122"/>
              </a:rPr>
              <a:t>秦际州</a:t>
            </a:r>
            <a:endParaRPr kumimoji="0" lang="zh-CN" altLang="en-US" sz="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文本框 16"/>
          <p:cNvSpPr txBox="1"/>
          <p:nvPr/>
        </p:nvSpPr>
        <p:spPr>
          <a:xfrm>
            <a:off x="3339550" y="1545745"/>
            <a:ext cx="3803000" cy="475515"/>
          </a:xfrm>
          <a:prstGeom prst="rect">
            <a:avLst/>
          </a:prstGeom>
          <a:noFill/>
        </p:spPr>
        <p:txBody>
          <a:bodyPr wrap="square" lIns="68580" tIns="34290" rIns="68580" bIns="34290" rtlCol="0">
            <a:spAutoFit/>
          </a:bodyPr>
          <a:lstStyle/>
          <a:p>
            <a:pPr marL="0" marR="0" lvl="0" indent="0" algn="l" defTabSz="964372" rtl="0" eaLnBrk="1" fontAlgn="auto" latinLnBrk="0" hangingPunct="1">
              <a:lnSpc>
                <a:spcPct val="120000"/>
              </a:lnSpc>
              <a:spcBef>
                <a:spcPct val="20000"/>
              </a:spcBef>
              <a:spcAft>
                <a:spcPts val="0"/>
              </a:spcAft>
              <a:buClrTx/>
              <a:buSzTx/>
              <a:buFontTx/>
              <a:buNone/>
              <a:tabLst/>
              <a:defRPr/>
            </a:pP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BFS</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以及</a:t>
            </a:r>
            <a:r>
              <a:rPr kumimoji="0" lang="en-US" altLang="zh-CN"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DFS</a:t>
            </a: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寻路，实现可视化寻路，迷雾模式实现，排名系统实现，绘制背景以及人物，完成人物移动等基础功能。</a:t>
            </a:r>
          </a:p>
        </p:txBody>
      </p:sp>
      <p:sp>
        <p:nvSpPr>
          <p:cNvPr id="13" name="矩形 12"/>
          <p:cNvSpPr/>
          <p:nvPr/>
        </p:nvSpPr>
        <p:spPr>
          <a:xfrm>
            <a:off x="2597227" y="2318241"/>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任意多边形 13"/>
          <p:cNvSpPr/>
          <p:nvPr/>
        </p:nvSpPr>
        <p:spPr>
          <a:xfrm>
            <a:off x="2475307" y="2249661"/>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95959"/>
              </a:solidFill>
              <a:effectLst/>
              <a:uLnTx/>
              <a:uFillTx/>
              <a:latin typeface="Arial"/>
              <a:ea typeface="微软雅黑"/>
              <a:cs typeface="+mn-cs"/>
            </a:endParaRPr>
          </a:p>
        </p:txBody>
      </p:sp>
      <p:sp>
        <p:nvSpPr>
          <p:cNvPr id="15" name="文本框 31"/>
          <p:cNvSpPr txBox="1"/>
          <p:nvPr/>
        </p:nvSpPr>
        <p:spPr>
          <a:xfrm>
            <a:off x="2577425" y="2305903"/>
            <a:ext cx="1100996" cy="300082"/>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prstClr val="white"/>
                </a:solidFill>
                <a:latin typeface="微软雅黑" panose="020B0503020204020204" pitchFamily="34" charset="-122"/>
                <a:ea typeface="微软雅黑" panose="020B0503020204020204" pitchFamily="34" charset="-122"/>
              </a:rPr>
              <a:t>王傲哲</a:t>
            </a:r>
            <a:endParaRPr kumimoji="0" lang="zh-CN" altLang="en-US" sz="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7" name="文本框 36"/>
          <p:cNvSpPr txBox="1"/>
          <p:nvPr/>
        </p:nvSpPr>
        <p:spPr>
          <a:xfrm>
            <a:off x="2409336" y="2688718"/>
            <a:ext cx="3803000" cy="475515"/>
          </a:xfrm>
          <a:prstGeom prst="rect">
            <a:avLst/>
          </a:prstGeom>
          <a:noFill/>
        </p:spPr>
        <p:txBody>
          <a:bodyPr wrap="square" lIns="68580" tIns="34290" rIns="68580" bIns="34290" rtlCol="0">
            <a:spAutoFit/>
          </a:bodyPr>
          <a:lstStyle/>
          <a:p>
            <a:pPr marL="0" marR="0" lvl="0" indent="0" algn="l" defTabSz="964372" rtl="0" eaLnBrk="1" fontAlgn="auto" latinLnBrk="0" hangingPunct="1">
              <a:lnSpc>
                <a:spcPct val="120000"/>
              </a:lnSpc>
              <a:spcBef>
                <a:spcPct val="20000"/>
              </a:spcBef>
              <a:spcAft>
                <a:spcPts val="0"/>
              </a:spcAft>
              <a:buClrTx/>
              <a:buSzTx/>
              <a:buFontTx/>
              <a:buNone/>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各按键与菜单的相应功能函数；各界面布局；自定义模式与一往无前模式的开发；首页及终点的绘画。</a:t>
            </a:r>
          </a:p>
        </p:txBody>
      </p:sp>
      <p:sp>
        <p:nvSpPr>
          <p:cNvPr id="18" name="矩形 17"/>
          <p:cNvSpPr/>
          <p:nvPr/>
        </p:nvSpPr>
        <p:spPr>
          <a:xfrm>
            <a:off x="4078690" y="3646440"/>
            <a:ext cx="3444860" cy="312420"/>
          </a:xfrm>
          <a:prstGeom prst="rect">
            <a:avLst/>
          </a:prstGeom>
          <a:solidFill>
            <a:srgbClr val="56676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任意多边形 18"/>
          <p:cNvSpPr/>
          <p:nvPr/>
        </p:nvSpPr>
        <p:spPr>
          <a:xfrm>
            <a:off x="3956770" y="3577860"/>
            <a:ext cx="1744980" cy="388620"/>
          </a:xfrm>
          <a:custGeom>
            <a:avLst/>
            <a:gdLst>
              <a:gd name="connsiteX0" fmla="*/ 0 w 2326640"/>
              <a:gd name="connsiteY0" fmla="*/ 0 h 518160"/>
              <a:gd name="connsiteX1" fmla="*/ 1808480 w 2326640"/>
              <a:gd name="connsiteY1" fmla="*/ 0 h 518160"/>
              <a:gd name="connsiteX2" fmla="*/ 2326640 w 2326640"/>
              <a:gd name="connsiteY2" fmla="*/ 518160 h 518160"/>
              <a:gd name="connsiteX3" fmla="*/ 1808480 w 2326640"/>
              <a:gd name="connsiteY3" fmla="*/ 518160 h 518160"/>
              <a:gd name="connsiteX4" fmla="*/ 0 w 2326640"/>
              <a:gd name="connsiteY4" fmla="*/ 518160 h 51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6640" h="518160">
                <a:moveTo>
                  <a:pt x="0" y="0"/>
                </a:moveTo>
                <a:lnTo>
                  <a:pt x="1808480" y="0"/>
                </a:lnTo>
                <a:lnTo>
                  <a:pt x="2326640" y="518160"/>
                </a:lnTo>
                <a:lnTo>
                  <a:pt x="1808480" y="518160"/>
                </a:lnTo>
                <a:lnTo>
                  <a:pt x="0" y="518160"/>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95959"/>
              </a:solidFill>
              <a:effectLst/>
              <a:uLnTx/>
              <a:uFillTx/>
              <a:latin typeface="Arial"/>
              <a:ea typeface="微软雅黑"/>
              <a:cs typeface="+mn-cs"/>
            </a:endParaRPr>
          </a:p>
        </p:txBody>
      </p:sp>
      <p:sp>
        <p:nvSpPr>
          <p:cNvPr id="20" name="文本框 39"/>
          <p:cNvSpPr txBox="1"/>
          <p:nvPr/>
        </p:nvSpPr>
        <p:spPr>
          <a:xfrm>
            <a:off x="4058888" y="3634102"/>
            <a:ext cx="1100996" cy="300083"/>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prstClr val="white"/>
                </a:solidFill>
                <a:latin typeface="微软雅黑" panose="020B0503020204020204" pitchFamily="34" charset="-122"/>
                <a:ea typeface="微软雅黑" panose="020B0503020204020204" pitchFamily="34" charset="-122"/>
              </a:rPr>
              <a:t>周歆怡</a:t>
            </a:r>
            <a:endParaRPr kumimoji="0" lang="zh-CN" altLang="en-US" sz="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文本框 41"/>
          <p:cNvSpPr txBox="1"/>
          <p:nvPr/>
        </p:nvSpPr>
        <p:spPr>
          <a:xfrm>
            <a:off x="3890799" y="4016917"/>
            <a:ext cx="3803000" cy="254878"/>
          </a:xfrm>
          <a:prstGeom prst="rect">
            <a:avLst/>
          </a:prstGeom>
          <a:noFill/>
        </p:spPr>
        <p:txBody>
          <a:bodyPr wrap="square" lIns="68580" tIns="34290" rIns="68580" bIns="34290" rtlCol="0">
            <a:spAutoFit/>
          </a:bodyPr>
          <a:lstStyle/>
          <a:p>
            <a:pPr marL="0" marR="0" lvl="0" indent="0" algn="l" defTabSz="964372" rtl="0" eaLnBrk="1" fontAlgn="auto" latinLnBrk="0" hangingPunct="1">
              <a:lnSpc>
                <a:spcPct val="120000"/>
              </a:lnSpc>
              <a:spcBef>
                <a:spcPct val="20000"/>
              </a:spcBef>
              <a:spcAft>
                <a:spcPts val="0"/>
              </a:spcAft>
              <a:buClrTx/>
              <a:buSzTx/>
              <a:buFontTx/>
              <a:buNone/>
              <a:tabLst/>
              <a:defRPr/>
            </a:pPr>
            <a:r>
              <a:rPr kumimoji="0" lang="zh-CN" altLang="en-US" sz="11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游戏说明；游戏中墙、蜘蛛网、胜利和失败、排名框的绘制</a:t>
            </a:r>
          </a:p>
        </p:txBody>
      </p:sp>
    </p:spTree>
    <p:extLst>
      <p:ext uri="{BB962C8B-B14F-4D97-AF65-F5344CB8AC3E}">
        <p14:creationId xmlns:p14="http://schemas.microsoft.com/office/powerpoint/2010/main" val="37836017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2826323" y="843558"/>
            <a:ext cx="3491354" cy="3491350"/>
            <a:chOff x="3275856" y="1275606"/>
            <a:chExt cx="2592288" cy="2592288"/>
          </a:xfrm>
        </p:grpSpPr>
        <p:sp>
          <p:nvSpPr>
            <p:cNvPr id="39" name="矩形 38"/>
            <p:cNvSpPr/>
            <p:nvPr/>
          </p:nvSpPr>
          <p:spPr>
            <a:xfrm rot="2700000">
              <a:off x="3275856" y="1275606"/>
              <a:ext cx="2592288" cy="2592288"/>
            </a:xfrm>
            <a:prstGeom prst="rect">
              <a:avLst/>
            </a:prstGeom>
            <a:solidFill>
              <a:srgbClr val="3B476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40" name="矩形 39"/>
            <p:cNvSpPr/>
            <p:nvPr/>
          </p:nvSpPr>
          <p:spPr>
            <a:xfrm rot="2700000">
              <a:off x="3433501" y="1433252"/>
              <a:ext cx="2276997" cy="227699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41" name="矩形 40"/>
            <p:cNvSpPr/>
            <p:nvPr/>
          </p:nvSpPr>
          <p:spPr>
            <a:xfrm rot="2700000">
              <a:off x="3577798" y="1577552"/>
              <a:ext cx="1988400" cy="1988400"/>
            </a:xfrm>
            <a:prstGeom prst="rect">
              <a:avLst/>
            </a:prstGeom>
            <a:solidFill>
              <a:srgbClr val="F0F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grpSp>
      <p:sp>
        <p:nvSpPr>
          <p:cNvPr id="7" name="TextBox 48"/>
          <p:cNvSpPr txBox="1"/>
          <p:nvPr/>
        </p:nvSpPr>
        <p:spPr>
          <a:xfrm>
            <a:off x="3347864" y="2398900"/>
            <a:ext cx="2816801" cy="430887"/>
          </a:xfrm>
          <a:prstGeom prst="rect">
            <a:avLst/>
          </a:prstGeom>
          <a:noFill/>
        </p:spPr>
        <p:txBody>
          <a:bodyPr wrap="square" lIns="0" tIns="0" rIns="0" bIns="0" rtlCol="0">
            <a:spAutoFit/>
          </a:bodyPr>
          <a:lstStyle/>
          <a:p>
            <a:r>
              <a:rPr lang="zh-CN" altLang="en-US" sz="2800" dirty="0">
                <a:solidFill>
                  <a:srgbClr val="3B4761"/>
                </a:solidFill>
                <a:cs typeface="+mn-ea"/>
                <a:sym typeface="+mn-lt"/>
              </a:rPr>
              <a:t>难点和解决方案</a:t>
            </a:r>
          </a:p>
        </p:txBody>
      </p:sp>
      <p:sp>
        <p:nvSpPr>
          <p:cNvPr id="64" name="TextBox 48"/>
          <p:cNvSpPr txBox="1"/>
          <p:nvPr/>
        </p:nvSpPr>
        <p:spPr>
          <a:xfrm>
            <a:off x="3879502" y="989164"/>
            <a:ext cx="1484586" cy="1477328"/>
          </a:xfrm>
          <a:prstGeom prst="rect">
            <a:avLst/>
          </a:prstGeom>
          <a:noFill/>
        </p:spPr>
        <p:txBody>
          <a:bodyPr wrap="square" lIns="0" tIns="0" rIns="0" bIns="0" rtlCol="0">
            <a:spAutoFit/>
          </a:bodyPr>
          <a:lstStyle/>
          <a:p>
            <a:pPr algn="ctr"/>
            <a:r>
              <a:rPr lang="en-US" altLang="zh-CN" sz="9600" dirty="0">
                <a:solidFill>
                  <a:srgbClr val="3B4761"/>
                </a:solidFill>
                <a:latin typeface="Agency FB" panose="020B0503020202020204" pitchFamily="34" charset="0"/>
                <a:cs typeface="+mn-ea"/>
                <a:sym typeface="+mn-lt"/>
              </a:rPr>
              <a:t>04</a:t>
            </a:r>
            <a:endParaRPr lang="en-GB" altLang="zh-CN" sz="9600" dirty="0">
              <a:solidFill>
                <a:srgbClr val="3B4761"/>
              </a:solidFill>
              <a:latin typeface="Agency FB" panose="020B0503020202020204" pitchFamily="34" charset="0"/>
              <a:cs typeface="+mn-ea"/>
              <a:sym typeface="+mn-lt"/>
            </a:endParaRPr>
          </a:p>
        </p:txBody>
      </p:sp>
    </p:spTree>
    <p:extLst>
      <p:ext uri="{BB962C8B-B14F-4D97-AF65-F5344CB8AC3E}">
        <p14:creationId xmlns:p14="http://schemas.microsoft.com/office/powerpoint/2010/main" val="17970569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22" presetClass="entr" presetSubtype="8" fill="hold" grpId="0" nodeType="afterEffect">
                                  <p:stCondLst>
                                    <p:cond delay="0"/>
                                  </p:stCondLst>
                                  <p:iterate type="lt">
                                    <p:tmPct val="30000"/>
                                  </p:iterate>
                                  <p:childTnLst>
                                    <p:set>
                                      <p:cBhvr>
                                        <p:cTn id="12" dur="1" fill="hold">
                                          <p:stCondLst>
                                            <p:cond delay="0"/>
                                          </p:stCondLst>
                                        </p:cTn>
                                        <p:tgtEl>
                                          <p:spTgt spid="64"/>
                                        </p:tgtEl>
                                        <p:attrNameLst>
                                          <p:attrName>style.visibility</p:attrName>
                                        </p:attrNameLst>
                                      </p:cBhvr>
                                      <p:to>
                                        <p:strVal val="visible"/>
                                      </p:to>
                                    </p:set>
                                    <p:animEffect transition="in" filter="wipe(left)">
                                      <p:cBhvr>
                                        <p:cTn id="13" dur="200"/>
                                        <p:tgtEl>
                                          <p:spTgt spid="64"/>
                                        </p:tgtEl>
                                      </p:cBhvr>
                                    </p:animEffect>
                                  </p:childTnLst>
                                </p:cTn>
                              </p:par>
                            </p:childTnLst>
                          </p:cTn>
                        </p:par>
                        <p:par>
                          <p:cTn id="14" fill="hold">
                            <p:stCondLst>
                              <p:cond delay="760"/>
                            </p:stCondLst>
                            <p:childTnLst>
                              <p:par>
                                <p:cTn id="15" presetID="22" presetClass="entr" presetSubtype="8" fill="hold" grpId="0" nodeType="afterEffect">
                                  <p:stCondLst>
                                    <p:cond delay="0"/>
                                  </p:stCondLst>
                                  <p:iterate type="lt">
                                    <p:tmPct val="30000"/>
                                  </p:iterate>
                                  <p:childTnLst>
                                    <p:set>
                                      <p:cBhvr>
                                        <p:cTn id="16" dur="1" fill="hold">
                                          <p:stCondLst>
                                            <p:cond delay="0"/>
                                          </p:stCondLst>
                                        </p:cTn>
                                        <p:tgtEl>
                                          <p:spTgt spid="7"/>
                                        </p:tgtEl>
                                        <p:attrNameLst>
                                          <p:attrName>style.visibility</p:attrName>
                                        </p:attrNameLst>
                                      </p:cBhvr>
                                      <p:to>
                                        <p:strVal val="visible"/>
                                      </p:to>
                                    </p:set>
                                    <p:animEffect transition="in" filter="wipe(left)">
                                      <p:cBhvr>
                                        <p:cTn id="17" dur="2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第一PPT，www.1ppt.com">
  <a:themeElements>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fontScheme name="hzvo2i2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themeOverride>
</file>

<file path=ppt/theme/themeOverride2.xml><?xml version="1.0" encoding="utf-8"?>
<a:themeOverride xmlns:a="http://schemas.openxmlformats.org/drawingml/2006/main">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themeOverride>
</file>

<file path=ppt/theme/themeOverride3.xml><?xml version="1.0" encoding="utf-8"?>
<a:themeOverride xmlns:a="http://schemas.openxmlformats.org/drawingml/2006/main">
  <a:clrScheme name="自定义 237">
    <a:dk1>
      <a:srgbClr val="000000"/>
    </a:dk1>
    <a:lt1>
      <a:srgbClr val="FFFFFF"/>
    </a:lt1>
    <a:dk2>
      <a:srgbClr val="1F497D"/>
    </a:dk2>
    <a:lt2>
      <a:srgbClr val="EEECE1"/>
    </a:lt2>
    <a:accent1>
      <a:srgbClr val="3B4761"/>
    </a:accent1>
    <a:accent2>
      <a:srgbClr val="D68464"/>
    </a:accent2>
    <a:accent3>
      <a:srgbClr val="3B4761"/>
    </a:accent3>
    <a:accent4>
      <a:srgbClr val="D68567"/>
    </a:accent4>
    <a:accent5>
      <a:srgbClr val="3B4761"/>
    </a:accent5>
    <a:accent6>
      <a:srgbClr val="D88769"/>
    </a:accent6>
    <a:hlink>
      <a:srgbClr val="3B4761"/>
    </a:hlink>
    <a:folHlink>
      <a:srgbClr val="DE8764"/>
    </a:folHlink>
  </a:clrScheme>
</a:themeOverride>
</file>

<file path=docProps/app.xml><?xml version="1.0" encoding="utf-8"?>
<Properties xmlns="http://schemas.openxmlformats.org/officeDocument/2006/extended-properties" xmlns:vt="http://schemas.openxmlformats.org/officeDocument/2006/docPropsVTypes">
  <Template/>
  <TotalTime>2631</TotalTime>
  <Words>875</Words>
  <Application>Microsoft Office PowerPoint</Application>
  <PresentationFormat>全屏显示(16:9)</PresentationFormat>
  <Paragraphs>55</Paragraphs>
  <Slides>11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Gill Sans</vt:lpstr>
      <vt:lpstr>微软雅黑</vt:lpstr>
      <vt:lpstr>Agency FB</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第一PPT模板网-WWW.1PPT.COM</cp:keywords>
  <dc:description>www.1ppt.com</dc:description>
  <cp:lastModifiedBy>王 傲哲</cp:lastModifiedBy>
  <cp:revision>201</cp:revision>
  <dcterms:created xsi:type="dcterms:W3CDTF">2015-12-11T17:46:17Z</dcterms:created>
  <dcterms:modified xsi:type="dcterms:W3CDTF">2023-06-06T12:03:38Z</dcterms:modified>
</cp:coreProperties>
</file>