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56" r:id="rId2"/>
  </p:sldMasterIdLst>
  <p:notesMasterIdLst>
    <p:notesMasterId r:id="rId4"/>
  </p:notesMasterIdLst>
  <p:sldIdLst>
    <p:sldId id="491" r:id="rId3"/>
  </p:sldIdLst>
  <p:sldSz cx="12192000" cy="6858000"/>
  <p:notesSz cx="6858000" cy="9144000"/>
  <p:custDataLst>
    <p:tags r:id="rId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E7F1"/>
    <a:srgbClr val="FDACCA"/>
    <a:srgbClr val="2567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20" autoAdjust="0"/>
    <p:restoredTop sz="94737" autoAdjust="0"/>
  </p:normalViewPr>
  <p:slideViewPr>
    <p:cSldViewPr snapToGrid="0">
      <p:cViewPr varScale="1">
        <p:scale>
          <a:sx n="78" d="100"/>
          <a:sy n="78" d="100"/>
        </p:scale>
        <p:origin x="854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379F2B-1E6D-46D4-A255-5119AE41D63B}" type="datetimeFigureOut">
              <a:rPr lang="zh-CN" altLang="en-US" smtClean="0"/>
              <a:t>2023/9/22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1A133C-6729-4A8F-BDEC-AE784DD25F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781128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hangye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9C3C0-4FC7-433A-A1B2-141B1F0AEBE5}" type="datetimeFigureOut">
              <a:rPr lang="zh-CN" altLang="en-US" smtClean="0"/>
              <a:t>2023/9/22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9C062-BF19-42A8-9274-929436AEB8E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switch dir="r"/>
      </p:transition>
    </mc:Choice>
    <mc:Fallback xmlns="">
      <p:transition spd="slow" advClick="0" advTm="0">
        <p:fade/>
      </p:transition>
    </mc:Fallback>
  </mc:AlternateContent>
  <p:hf sldNum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9C3C0-4FC7-433A-A1B2-141B1F0AEBE5}" type="datetimeFigureOut">
              <a:rPr lang="zh-CN" altLang="en-US" smtClean="0"/>
              <a:t>2023/9/22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9C062-BF19-42A8-9274-929436AEB8E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switch dir="r"/>
      </p:transition>
    </mc:Choice>
    <mc:Fallback xmlns="">
      <p:transition spd="slow" advClick="0" advTm="0">
        <p:fade/>
      </p:transition>
    </mc:Fallback>
  </mc:AlternateContent>
  <p:hf sldNum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9C3C0-4FC7-433A-A1B2-141B1F0AEBE5}" type="datetimeFigureOut">
              <a:rPr lang="zh-CN" altLang="en-US" smtClean="0"/>
              <a:t>2023/9/22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9C062-BF19-42A8-9274-929436AEB8E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switch dir="r"/>
      </p:transition>
    </mc:Choice>
    <mc:Fallback xmlns="">
      <p:transition spd="slow" advClick="0" advTm="0">
        <p:fade/>
      </p:transition>
    </mc:Fallback>
  </mc:AlternateContent>
  <p:hf sldNum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9C3C0-4FC7-433A-A1B2-141B1F0AEBE5}" type="datetimeFigureOut">
              <a:rPr lang="zh-CN" altLang="en-US" smtClean="0"/>
              <a:t>2023/9/22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9C062-BF19-42A8-9274-929436AEB8E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switch dir="r"/>
      </p:transition>
    </mc:Choice>
    <mc:Fallback xmlns="">
      <p:transition spd="slow" advClick="0" advTm="0">
        <p:fade/>
      </p:transition>
    </mc:Fallback>
  </mc:AlternateContent>
  <p:hf sldNum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2023/9/22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2759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2023/9/22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16225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2637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9C3C0-4FC7-433A-A1B2-141B1F0AEBE5}" type="datetimeFigureOut">
              <a:rPr lang="zh-CN" altLang="en-US" smtClean="0"/>
              <a:t>2023/9/22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9C062-BF19-42A8-9274-929436AEB8E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switch dir="r"/>
      </p:transition>
    </mc:Choice>
    <mc:Fallback xmlns="">
      <p:transition spd="slow" advClick="0" advTm="0">
        <p:fade/>
      </p:transition>
    </mc:Fallback>
  </mc:AlternateContent>
  <p:hf sldNum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9C3C0-4FC7-433A-A1B2-141B1F0AEBE5}" type="datetimeFigureOut">
              <a:rPr lang="zh-CN" altLang="en-US" smtClean="0"/>
              <a:t>2023/9/22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9C062-BF19-42A8-9274-929436AEB8E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switch dir="r"/>
      </p:transition>
    </mc:Choice>
    <mc:Fallback xmlns="">
      <p:transition spd="slow" advClick="0" advTm="0">
        <p:fade/>
      </p:transition>
    </mc:Fallback>
  </mc:AlternateContent>
  <p:hf sldNum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9C3C0-4FC7-433A-A1B2-141B1F0AEBE5}" type="datetimeFigureOut">
              <a:rPr lang="zh-CN" altLang="en-US" smtClean="0"/>
              <a:t>2023/9/22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9C062-BF19-42A8-9274-929436AEB8E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switch dir="r"/>
      </p:transition>
    </mc:Choice>
    <mc:Fallback xmlns="">
      <p:transition spd="slow" advClick="0" advTm="0">
        <p:fade/>
      </p:transition>
    </mc:Fallback>
  </mc:AlternateContent>
  <p:hf sldNum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9C3C0-4FC7-433A-A1B2-141B1F0AEBE5}" type="datetimeFigureOut">
              <a:rPr lang="zh-CN" altLang="en-US" smtClean="0"/>
              <a:t>2023/9/22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9C062-BF19-42A8-9274-929436AEB8E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switch dir="r"/>
      </p:transition>
    </mc:Choice>
    <mc:Fallback xmlns="">
      <p:transition spd="slow" advClick="0" advTm="0">
        <p:fade/>
      </p:transition>
    </mc:Fallback>
  </mc:AlternateContent>
  <p:hf sldNum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94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9C3C0-4FC7-433A-A1B2-141B1F0AEBE5}" type="datetimeFigureOut">
              <a:rPr lang="zh-CN" altLang="en-US" smtClean="0"/>
              <a:t>2023/9/22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9C062-BF19-42A8-9274-929436AEB8E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453650" y="0"/>
            <a:ext cx="540060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行业</a:t>
            </a:r>
            <a:r>
              <a:rPr lang="en-US" altLang="zh-CN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PPT</a:t>
            </a:r>
            <a:r>
              <a:rPr lang="zh-CN" altLang="en-US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模板</a:t>
            </a:r>
            <a:r>
              <a:rPr lang="en-US" altLang="zh-CN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http://www.1ppt.com/hangye/</a:t>
            </a:r>
          </a:p>
        </p:txBody>
      </p:sp>
    </p:spTree>
    <p:extLst>
      <p:ext uri="{BB962C8B-B14F-4D97-AF65-F5344CB8AC3E}">
        <p14:creationId xmlns:p14="http://schemas.microsoft.com/office/powerpoint/2010/main" val="1057434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switch dir="r"/>
      </p:transition>
    </mc:Choice>
    <mc:Fallback xmlns="">
      <p:transition spd="slow" advClick="0" advTm="0">
        <p:fade/>
      </p:transition>
    </mc:Fallback>
  </mc:AlternateContent>
  <p:hf sldNum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9C3C0-4FC7-433A-A1B2-141B1F0AEBE5}" type="datetimeFigureOut">
              <a:rPr lang="zh-CN" altLang="en-US" smtClean="0"/>
              <a:t>2023/9/22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9C062-BF19-42A8-9274-929436AEB8E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switch dir="r"/>
      </p:transition>
    </mc:Choice>
    <mc:Fallback xmlns="">
      <p:transition spd="slow" advClick="0" advTm="0">
        <p:fade/>
      </p:transition>
    </mc:Fallback>
  </mc:AlternateContent>
  <p:hf sldNum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9C3C0-4FC7-433A-A1B2-141B1F0AEBE5}" type="datetimeFigureOut">
              <a:rPr lang="zh-CN" altLang="en-US" smtClean="0"/>
              <a:t>2023/9/22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9C062-BF19-42A8-9274-929436AEB8E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switch dir="r"/>
      </p:transition>
    </mc:Choice>
    <mc:Fallback xmlns="">
      <p:transition spd="slow" advClick="0" advTm="0">
        <p:fade/>
      </p:transition>
    </mc:Fallback>
  </mc:AlternateContent>
  <p:hf sldNum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9C3C0-4FC7-433A-A1B2-141B1F0AEBE5}" type="datetimeFigureOut">
              <a:rPr lang="zh-CN" altLang="en-US" smtClean="0"/>
              <a:t>2023/9/22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9C062-BF19-42A8-9274-929436AEB8E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switch dir="r"/>
      </p:transition>
    </mc:Choice>
    <mc:Fallback xmlns="">
      <p:transition spd="slow" advClick="0" advTm="0">
        <p:fade/>
      </p:transition>
    </mc:Fallback>
  </mc:AlternateContent>
  <p:hf sldNum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89C3C0-4FC7-433A-A1B2-141B1F0AEBE5}" type="datetimeFigureOut">
              <a:rPr lang="zh-CN" altLang="en-US" smtClean="0"/>
              <a:t>2023/9/22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9C062-BF19-42A8-9274-929436AEB8E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7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switch dir="r"/>
      </p:transition>
    </mc:Choice>
    <mc:Fallback xmlns="">
      <p:transition spd="slow" advClick="0" advTm="0">
        <p:fade/>
      </p:transition>
    </mc:Fallback>
  </mc:AlternateContent>
  <p:hf sldNum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0341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tags" Target="../tags/tag4.xml"/><Relationship Id="rId7" Type="http://schemas.openxmlformats.org/officeDocument/2006/relationships/image" Target="../media/image1.jp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.xml"/><Relationship Id="rId9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A-椭圆 1"/>
          <p:cNvSpPr/>
          <p:nvPr>
            <p:custDataLst>
              <p:tags r:id="rId1"/>
            </p:custDataLst>
          </p:nvPr>
        </p:nvSpPr>
        <p:spPr>
          <a:xfrm>
            <a:off x="4225289" y="1927413"/>
            <a:ext cx="1084580" cy="1084580"/>
          </a:xfrm>
          <a:prstGeom prst="ellipse">
            <a:avLst/>
          </a:prstGeom>
          <a:noFill/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900" b="0" i="0" u="none" strike="noStrike" kern="0" cap="none" spc="0" normalizeH="0" baseline="0" noProof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Arial"/>
              <a:ea typeface="印品灵秀体（非商用）"/>
              <a:cs typeface="方正黑体简体" panose="02010601030101010101" pitchFamily="2" charset="-122"/>
              <a:sym typeface="Arial"/>
            </a:endParaRPr>
          </a:p>
        </p:txBody>
      </p:sp>
      <p:sp>
        <p:nvSpPr>
          <p:cNvPr id="23" name="PA-椭圆 26"/>
          <p:cNvSpPr/>
          <p:nvPr>
            <p:custDataLst>
              <p:tags r:id="rId2"/>
            </p:custDataLst>
          </p:nvPr>
        </p:nvSpPr>
        <p:spPr>
          <a:xfrm>
            <a:off x="6811644" y="1927413"/>
            <a:ext cx="1084580" cy="1084580"/>
          </a:xfrm>
          <a:prstGeom prst="ellipse">
            <a:avLst/>
          </a:prstGeom>
          <a:noFill/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900" b="0" i="0" u="none" strike="noStrike" kern="0" cap="none" spc="0" normalizeH="0" baseline="0" noProof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Arial"/>
              <a:ea typeface="印品灵秀体（非商用）"/>
              <a:cs typeface="方正黑体简体" panose="02010601030101010101" pitchFamily="2" charset="-122"/>
              <a:sym typeface="Arial"/>
            </a:endParaRPr>
          </a:p>
        </p:txBody>
      </p:sp>
      <p:sp>
        <p:nvSpPr>
          <p:cNvPr id="24" name="PA-椭圆 27"/>
          <p:cNvSpPr/>
          <p:nvPr>
            <p:custDataLst>
              <p:tags r:id="rId3"/>
            </p:custDataLst>
          </p:nvPr>
        </p:nvSpPr>
        <p:spPr>
          <a:xfrm>
            <a:off x="9498329" y="1927413"/>
            <a:ext cx="1084580" cy="1084580"/>
          </a:xfrm>
          <a:prstGeom prst="ellipse">
            <a:avLst/>
          </a:prstGeom>
          <a:noFill/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900" b="0" i="0" u="none" strike="noStrike" kern="0" cap="none" spc="0" normalizeH="0" baseline="0" noProof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Arial"/>
              <a:ea typeface="印品灵秀体（非商用）"/>
              <a:cs typeface="方正黑体简体" panose="02010601030101010101" pitchFamily="2" charset="-122"/>
              <a:sym typeface="Arial"/>
            </a:endParaRPr>
          </a:p>
        </p:txBody>
      </p:sp>
      <p:sp>
        <p:nvSpPr>
          <p:cNvPr id="25" name="PA-椭圆 28"/>
          <p:cNvSpPr/>
          <p:nvPr>
            <p:custDataLst>
              <p:tags r:id="rId4"/>
            </p:custDataLst>
          </p:nvPr>
        </p:nvSpPr>
        <p:spPr>
          <a:xfrm>
            <a:off x="1568449" y="1927413"/>
            <a:ext cx="1084580" cy="1084580"/>
          </a:xfrm>
          <a:prstGeom prst="ellipse">
            <a:avLst/>
          </a:prstGeom>
          <a:noFill/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900" b="0" i="0" u="none" strike="noStrike" kern="0" cap="none" spc="0" normalizeH="0" baseline="0" noProof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Arial"/>
              <a:ea typeface="印品灵秀体（非商用）"/>
              <a:cs typeface="方正黑体简体" panose="02010601030101010101" pitchFamily="2" charset="-122"/>
              <a:sym typeface="Arial"/>
            </a:endParaRPr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3B4866DC-F687-644D-0508-D264A5386DDA}"/>
              </a:ext>
            </a:extLst>
          </p:cNvPr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81434" y="91693"/>
            <a:ext cx="2818400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印品灵秀体（非商用）"/>
                <a:cs typeface="+mn-ea"/>
                <a:sym typeface="Arial"/>
              </a:rPr>
              <a:t>罗伯特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印品灵秀体（非商用）"/>
                <a:cs typeface="+mn-ea"/>
                <a:sym typeface="Arial"/>
              </a:rPr>
              <a:t>·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印品灵秀体（非商用）"/>
                <a:cs typeface="+mn-ea"/>
                <a:sym typeface="Arial"/>
              </a:rPr>
              <a:t>奥本海默</a:t>
            </a:r>
          </a:p>
        </p:txBody>
      </p:sp>
      <p:pic>
        <p:nvPicPr>
          <p:cNvPr id="33" name="图片 32">
            <a:extLst>
              <a:ext uri="{FF2B5EF4-FFF2-40B4-BE49-F238E27FC236}">
                <a16:creationId xmlns:a16="http://schemas.microsoft.com/office/drawing/2014/main" id="{84F23F3A-C752-2306-7937-1F1C12596C7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9637" y="-2356"/>
            <a:ext cx="3495040" cy="303631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grpSp>
        <p:nvGrpSpPr>
          <p:cNvPr id="39" name="组合 38">
            <a:extLst>
              <a:ext uri="{FF2B5EF4-FFF2-40B4-BE49-F238E27FC236}">
                <a16:creationId xmlns:a16="http://schemas.microsoft.com/office/drawing/2014/main" id="{5C028901-D76C-7AE8-5688-59EB38D597F1}"/>
              </a:ext>
            </a:extLst>
          </p:cNvPr>
          <p:cNvGrpSpPr/>
          <p:nvPr/>
        </p:nvGrpSpPr>
        <p:grpSpPr>
          <a:xfrm>
            <a:off x="1758202" y="1404680"/>
            <a:ext cx="7082290" cy="2882539"/>
            <a:chOff x="628594" y="817797"/>
            <a:chExt cx="10826805" cy="5059189"/>
          </a:xfrm>
        </p:grpSpPr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A7E659FD-6163-5C31-CC3D-1925711771D6}"/>
                </a:ext>
              </a:extLst>
            </p:cNvPr>
            <p:cNvCxnSpPr>
              <a:cxnSpLocks/>
            </p:cNvCxnSpPr>
            <p:nvPr/>
          </p:nvCxnSpPr>
          <p:spPr>
            <a:xfrm>
              <a:off x="808791" y="3672363"/>
              <a:ext cx="1061644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98065306-7B3D-5300-818E-2722E410A66A}"/>
                </a:ext>
              </a:extLst>
            </p:cNvPr>
            <p:cNvGrpSpPr/>
            <p:nvPr/>
          </p:nvGrpSpPr>
          <p:grpSpPr>
            <a:xfrm>
              <a:off x="628594" y="2601920"/>
              <a:ext cx="1924988" cy="2192235"/>
              <a:chOff x="628594" y="2601920"/>
              <a:chExt cx="1924988" cy="2192235"/>
            </a:xfrm>
          </p:grpSpPr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16DEC370-A444-9D18-422A-509BBAF619C2}"/>
                  </a:ext>
                </a:extLst>
              </p:cNvPr>
              <p:cNvSpPr txBox="1"/>
              <p:nvPr/>
            </p:nvSpPr>
            <p:spPr>
              <a:xfrm>
                <a:off x="750012" y="2601920"/>
                <a:ext cx="1682153" cy="1026347"/>
              </a:xfrm>
              <a:prstGeom prst="rect">
                <a:avLst/>
              </a:prstGeom>
              <a:noFill/>
              <a:ln w="12700" cap="rnd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zh-CN"/>
                </a:defPPr>
                <a:lvl1pPr algn="ctr" defTabSz="914354">
                  <a:defRPr sz="1400" b="1">
                    <a:solidFill>
                      <a:schemeClr val="tx1">
                        <a:lumMod val="90000"/>
                        <a:lumOff val="10000"/>
                      </a:schemeClr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algn="l"/>
                <a:r>
                  <a:rPr lang="en-US" altLang="zh-CN" sz="3200" dirty="0">
                    <a:solidFill>
                      <a:schemeClr val="tx1">
                        <a:lumMod val="95000"/>
                        <a:lumOff val="5000"/>
                        <a:alpha val="30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01</a:t>
                </a:r>
              </a:p>
            </p:txBody>
          </p:sp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40378A83-836B-DB2C-CFB0-7C4C9090144B}"/>
                  </a:ext>
                </a:extLst>
              </p:cNvPr>
              <p:cNvSpPr txBox="1"/>
              <p:nvPr/>
            </p:nvSpPr>
            <p:spPr>
              <a:xfrm>
                <a:off x="628594" y="3748412"/>
                <a:ext cx="1924988" cy="540184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2000" b="1" i="0">
                    <a:gradFill>
                      <a:gsLst>
                        <a:gs pos="0">
                          <a:schemeClr val="accent1">
                            <a:lumMod val="60000"/>
                            <a:lumOff val="40000"/>
                          </a:schemeClr>
                        </a:gs>
                        <a:gs pos="60000">
                          <a:schemeClr val="accent1"/>
                        </a:gs>
                      </a:gsLst>
                      <a:lin ang="2700000" scaled="0"/>
                    </a:gradFill>
                    <a:effectLst>
                      <a:outerShdw blurRad="76200" dist="50800" dir="5400000" algn="ctr" rotWithShape="0">
                        <a:schemeClr val="accent1">
                          <a:alpha val="20000"/>
                        </a:schemeClr>
                      </a:outerShdw>
                    </a:effectLst>
                  </a:defRPr>
                </a:lvl1pPr>
              </a:lstStyle>
              <a:p>
                <a:pPr>
                  <a:buSzPct val="25000"/>
                </a:pPr>
                <a:r>
                  <a:rPr lang="en-US" altLang="zh-CN" sz="1400" dirty="0">
                    <a:solidFill>
                      <a:schemeClr val="tx1"/>
                    </a:solidFill>
                    <a:effectLst/>
                    <a:latin typeface="等线" panose="02010600030101010101" pitchFamily="2" charset="-122"/>
                    <a:ea typeface="等线" panose="02010600030101010101" pitchFamily="2" charset="-122"/>
                  </a:rPr>
                  <a:t>1904</a:t>
                </a:r>
              </a:p>
            </p:txBody>
          </p:sp>
          <p:cxnSp>
            <p:nvCxnSpPr>
              <p:cNvPr id="68" name="直接连接符 67">
                <a:extLst>
                  <a:ext uri="{FF2B5EF4-FFF2-40B4-BE49-F238E27FC236}">
                    <a16:creationId xmlns:a16="http://schemas.microsoft.com/office/drawing/2014/main" id="{6297501A-5624-8B32-44C2-5EF4A05BB1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1140" y="4217431"/>
                <a:ext cx="45028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7E23C4CD-9BA5-F771-648C-8DEC22BFF2E6}"/>
                  </a:ext>
                </a:extLst>
              </p:cNvPr>
              <p:cNvSpPr txBox="1"/>
              <p:nvPr/>
            </p:nvSpPr>
            <p:spPr>
              <a:xfrm>
                <a:off x="628594" y="4221898"/>
                <a:ext cx="1914758" cy="57225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t" anchorCtr="0">
                <a:spAutoFit/>
              </a:bodyPr>
              <a:lstStyle/>
              <a:p>
                <a:pPr defTabSz="913765">
                  <a:lnSpc>
                    <a:spcPct val="150000"/>
                  </a:lnSpc>
                  <a:buSzPct val="25000"/>
                  <a:defRPr/>
                </a:pPr>
                <a:r>
                  <a:rPr lang="zh-CN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出生于美国纽约</a:t>
                </a:r>
                <a:endParaRPr lang="en-US" altLang="zh-CN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BA37A2F5-B7F2-1116-EAF3-0D917F8C5B6C}"/>
                </a:ext>
              </a:extLst>
            </p:cNvPr>
            <p:cNvGrpSpPr/>
            <p:nvPr/>
          </p:nvGrpSpPr>
          <p:grpSpPr>
            <a:xfrm>
              <a:off x="2718938" y="862445"/>
              <a:ext cx="3472703" cy="3928253"/>
              <a:chOff x="2891987" y="862445"/>
              <a:chExt cx="3472703" cy="3928253"/>
            </a:xfrm>
          </p:grpSpPr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DB915CDB-9513-F0CB-6E78-DF209BE12D9F}"/>
                  </a:ext>
                </a:extLst>
              </p:cNvPr>
              <p:cNvSpPr txBox="1"/>
              <p:nvPr/>
            </p:nvSpPr>
            <p:spPr>
              <a:xfrm>
                <a:off x="3149319" y="3764351"/>
                <a:ext cx="1682152" cy="1026347"/>
              </a:xfrm>
              <a:prstGeom prst="rect">
                <a:avLst/>
              </a:prstGeom>
              <a:noFill/>
              <a:ln w="12700" cap="rnd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zh-CN"/>
                </a:defPPr>
                <a:lvl1pPr algn="ctr" defTabSz="914354">
                  <a:defRPr sz="1400" b="1">
                    <a:solidFill>
                      <a:schemeClr val="tx1">
                        <a:lumMod val="90000"/>
                        <a:lumOff val="10000"/>
                      </a:schemeClr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algn="l"/>
                <a:r>
                  <a:rPr lang="en-US" altLang="zh-CN" sz="3200" dirty="0">
                    <a:solidFill>
                      <a:schemeClr val="tx1">
                        <a:lumMod val="95000"/>
                        <a:lumOff val="5000"/>
                        <a:alpha val="30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02</a:t>
                </a:r>
              </a:p>
            </p:txBody>
          </p:sp>
          <p:cxnSp>
            <p:nvCxnSpPr>
              <p:cNvPr id="62" name="直接连接符 61">
                <a:extLst>
                  <a:ext uri="{FF2B5EF4-FFF2-40B4-BE49-F238E27FC236}">
                    <a16:creationId xmlns:a16="http://schemas.microsoft.com/office/drawing/2014/main" id="{404E7274-7F00-0E77-13A9-AF73BC97EDA2}"/>
                  </a:ext>
                </a:extLst>
              </p:cNvPr>
              <p:cNvCxnSpPr/>
              <p:nvPr/>
            </p:nvCxnSpPr>
            <p:spPr>
              <a:xfrm>
                <a:off x="2891987" y="1387413"/>
                <a:ext cx="0" cy="2870590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77F3CA2F-1EE0-8951-FB7D-BF7071BE103E}"/>
                  </a:ext>
                </a:extLst>
              </p:cNvPr>
              <p:cNvSpPr txBox="1"/>
              <p:nvPr/>
            </p:nvSpPr>
            <p:spPr>
              <a:xfrm>
                <a:off x="2997419" y="862445"/>
                <a:ext cx="1924989" cy="540184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2000" b="1" i="0">
                    <a:gradFill>
                      <a:gsLst>
                        <a:gs pos="0">
                          <a:schemeClr val="accent1">
                            <a:lumMod val="60000"/>
                            <a:lumOff val="40000"/>
                          </a:schemeClr>
                        </a:gs>
                        <a:gs pos="60000">
                          <a:schemeClr val="accent1"/>
                        </a:gs>
                      </a:gsLst>
                      <a:lin ang="2700000" scaled="0"/>
                    </a:gradFill>
                    <a:effectLst>
                      <a:outerShdw blurRad="76200" dist="50800" dir="5400000" algn="ctr" rotWithShape="0">
                        <a:schemeClr val="accent1">
                          <a:alpha val="20000"/>
                        </a:schemeClr>
                      </a:outerShdw>
                    </a:effectLst>
                  </a:defRPr>
                </a:lvl1pPr>
              </a:lstStyle>
              <a:p>
                <a:pPr>
                  <a:buSzPct val="25000"/>
                </a:pPr>
                <a:r>
                  <a:rPr lang="en-US" altLang="zh-CN" sz="14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ffectLst/>
                    <a:latin typeface="等线" panose="02010600030101010101" pitchFamily="2" charset="-122"/>
                    <a:ea typeface="等线" panose="02010600030101010101" pitchFamily="2" charset="-122"/>
                  </a:rPr>
                  <a:t>1942</a:t>
                </a:r>
              </a:p>
            </p:txBody>
          </p:sp>
          <p:cxnSp>
            <p:nvCxnSpPr>
              <p:cNvPr id="64" name="直接连接符 63">
                <a:extLst>
                  <a:ext uri="{FF2B5EF4-FFF2-40B4-BE49-F238E27FC236}">
                    <a16:creationId xmlns:a16="http://schemas.microsoft.com/office/drawing/2014/main" id="{C0A7B37D-D874-2F8D-62EF-FB4653BCDB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49319" y="1383214"/>
                <a:ext cx="45028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79B23867-67A7-0E26-DF8E-3740289EBFEB}"/>
                  </a:ext>
                </a:extLst>
              </p:cNvPr>
              <p:cNvSpPr txBox="1"/>
              <p:nvPr/>
            </p:nvSpPr>
            <p:spPr>
              <a:xfrm>
                <a:off x="2906481" y="1402629"/>
                <a:ext cx="3458209" cy="57225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t" anchorCtr="0">
                <a:spAutoFit/>
              </a:bodyPr>
              <a:lstStyle/>
              <a:p>
                <a:pPr defTabSz="913765">
                  <a:lnSpc>
                    <a:spcPct val="150000"/>
                  </a:lnSpc>
                  <a:buSzPct val="25000"/>
                  <a:defRPr/>
                </a:pPr>
                <a:r>
                  <a:rPr lang="zh-CN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领导曼哈顿计划，研发原子弹</a:t>
                </a:r>
                <a:endParaRPr lang="en-US" altLang="zh-CN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id="{82E2EF3F-FAA6-02D9-46A1-1F5C23815C49}"/>
                </a:ext>
              </a:extLst>
            </p:cNvPr>
            <p:cNvGrpSpPr/>
            <p:nvPr/>
          </p:nvGrpSpPr>
          <p:grpSpPr>
            <a:xfrm>
              <a:off x="4963843" y="2615742"/>
              <a:ext cx="2244902" cy="3261244"/>
              <a:chOff x="5376133" y="2615742"/>
              <a:chExt cx="2244902" cy="3261244"/>
            </a:xfrm>
          </p:grpSpPr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DA9F8128-D40E-BF85-8F5B-E125AFA62E57}"/>
                  </a:ext>
                </a:extLst>
              </p:cNvPr>
              <p:cNvSpPr txBox="1"/>
              <p:nvPr/>
            </p:nvSpPr>
            <p:spPr>
              <a:xfrm>
                <a:off x="5505371" y="2615742"/>
                <a:ext cx="1682152" cy="1026347"/>
              </a:xfrm>
              <a:prstGeom prst="rect">
                <a:avLst/>
              </a:prstGeom>
              <a:noFill/>
              <a:ln w="12700" cap="rnd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zh-CN"/>
                </a:defPPr>
                <a:lvl1pPr algn="ctr" defTabSz="914354">
                  <a:defRPr sz="1400" b="1">
                    <a:solidFill>
                      <a:schemeClr val="tx1">
                        <a:lumMod val="90000"/>
                        <a:lumOff val="10000"/>
                      </a:schemeClr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algn="l"/>
                <a:r>
                  <a:rPr lang="en-US" altLang="zh-CN" sz="3200" dirty="0">
                    <a:solidFill>
                      <a:schemeClr val="tx1">
                        <a:lumMod val="95000"/>
                        <a:lumOff val="5000"/>
                        <a:alpha val="30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03</a:t>
                </a:r>
              </a:p>
            </p:txBody>
          </p:sp>
          <p:cxnSp>
            <p:nvCxnSpPr>
              <p:cNvPr id="57" name="直接连接符 56">
                <a:extLst>
                  <a:ext uri="{FF2B5EF4-FFF2-40B4-BE49-F238E27FC236}">
                    <a16:creationId xmlns:a16="http://schemas.microsoft.com/office/drawing/2014/main" id="{B54A8ECC-CE51-23E0-58FD-3945A6492C1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76133" y="3006396"/>
                <a:ext cx="0" cy="2870590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CE1058B1-C3F3-E0C4-6D33-CC21014E1156}"/>
                  </a:ext>
                </a:extLst>
              </p:cNvPr>
              <p:cNvSpPr txBox="1"/>
              <p:nvPr/>
            </p:nvSpPr>
            <p:spPr>
              <a:xfrm>
                <a:off x="5424706" y="3725908"/>
                <a:ext cx="1924989" cy="540184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2000" b="1" i="0">
                    <a:gradFill>
                      <a:gsLst>
                        <a:gs pos="0">
                          <a:schemeClr val="accent1">
                            <a:lumMod val="60000"/>
                            <a:lumOff val="40000"/>
                          </a:schemeClr>
                        </a:gs>
                        <a:gs pos="60000">
                          <a:schemeClr val="accent1"/>
                        </a:gs>
                      </a:gsLst>
                      <a:lin ang="2700000" scaled="0"/>
                    </a:gradFill>
                    <a:effectLst>
                      <a:outerShdw blurRad="76200" dist="50800" dir="5400000" algn="ctr" rotWithShape="0">
                        <a:schemeClr val="accent1">
                          <a:alpha val="20000"/>
                        </a:schemeClr>
                      </a:outerShdw>
                    </a:effectLst>
                  </a:defRPr>
                </a:lvl1pPr>
              </a:lstStyle>
              <a:p>
                <a:pPr>
                  <a:buSzPct val="25000"/>
                </a:pPr>
                <a:r>
                  <a:rPr lang="en-US" altLang="zh-CN" sz="1400" dirty="0">
                    <a:solidFill>
                      <a:schemeClr val="tx1"/>
                    </a:solidFill>
                    <a:effectLst/>
                    <a:latin typeface="等线" panose="02010600030101010101" pitchFamily="2" charset="-122"/>
                    <a:ea typeface="等线" panose="02010600030101010101" pitchFamily="2" charset="-122"/>
                  </a:rPr>
                  <a:t>1945</a:t>
                </a:r>
              </a:p>
            </p:txBody>
          </p:sp>
          <p:cxnSp>
            <p:nvCxnSpPr>
              <p:cNvPr id="59" name="直接连接符 58">
                <a:extLst>
                  <a:ext uri="{FF2B5EF4-FFF2-40B4-BE49-F238E27FC236}">
                    <a16:creationId xmlns:a16="http://schemas.microsoft.com/office/drawing/2014/main" id="{C878B069-A234-8B44-2043-BD4A66ED0F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17531" y="4217431"/>
                <a:ext cx="45028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5A5FEC1A-8C3A-DADD-ACD3-F2A1B7C6E14C}"/>
                  </a:ext>
                </a:extLst>
              </p:cNvPr>
              <p:cNvSpPr txBox="1"/>
              <p:nvPr/>
            </p:nvSpPr>
            <p:spPr>
              <a:xfrm>
                <a:off x="5456079" y="4240655"/>
                <a:ext cx="2164956" cy="57225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t" anchorCtr="0">
                <a:spAutoFit/>
              </a:bodyPr>
              <a:lstStyle/>
              <a:p>
                <a:pPr defTabSz="913765">
                  <a:lnSpc>
                    <a:spcPct val="150000"/>
                  </a:lnSpc>
                  <a:buSzPct val="25000"/>
                  <a:defRPr/>
                </a:pPr>
                <a:r>
                  <a:rPr lang="zh-CN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原子弹在日本引爆</a:t>
                </a:r>
                <a:endParaRPr lang="en-US" altLang="zh-CN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44" name="组合 43">
              <a:extLst>
                <a:ext uri="{FF2B5EF4-FFF2-40B4-BE49-F238E27FC236}">
                  <a16:creationId xmlns:a16="http://schemas.microsoft.com/office/drawing/2014/main" id="{A10ED2F4-BDA2-119C-4C0A-99FA77DC6B69}"/>
                </a:ext>
              </a:extLst>
            </p:cNvPr>
            <p:cNvGrpSpPr/>
            <p:nvPr/>
          </p:nvGrpSpPr>
          <p:grpSpPr>
            <a:xfrm>
              <a:off x="7103039" y="817797"/>
              <a:ext cx="2270510" cy="3956963"/>
              <a:chOff x="7845236" y="817797"/>
              <a:chExt cx="2270510" cy="3956963"/>
            </a:xfrm>
          </p:grpSpPr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1AE33E53-CDA0-F2D5-CEDA-76EA79E4769E}"/>
                  </a:ext>
                </a:extLst>
              </p:cNvPr>
              <p:cNvSpPr txBox="1"/>
              <p:nvPr/>
            </p:nvSpPr>
            <p:spPr>
              <a:xfrm>
                <a:off x="7961414" y="3748413"/>
                <a:ext cx="1682151" cy="1026347"/>
              </a:xfrm>
              <a:prstGeom prst="rect">
                <a:avLst/>
              </a:prstGeom>
              <a:noFill/>
              <a:ln w="12700" cap="rnd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zh-CN"/>
                </a:defPPr>
                <a:lvl1pPr algn="ctr" defTabSz="914354">
                  <a:defRPr sz="1400" b="1">
                    <a:solidFill>
                      <a:schemeClr val="tx1">
                        <a:lumMod val="90000"/>
                        <a:lumOff val="10000"/>
                      </a:schemeClr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algn="l"/>
                <a:r>
                  <a:rPr lang="en-US" altLang="zh-CN" sz="3200" dirty="0">
                    <a:solidFill>
                      <a:schemeClr val="tx1">
                        <a:lumMod val="95000"/>
                        <a:lumOff val="5000"/>
                        <a:alpha val="30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04</a:t>
                </a:r>
              </a:p>
            </p:txBody>
          </p:sp>
          <p:cxnSp>
            <p:nvCxnSpPr>
              <p:cNvPr id="52" name="直接连接符 51">
                <a:extLst>
                  <a:ext uri="{FF2B5EF4-FFF2-40B4-BE49-F238E27FC236}">
                    <a16:creationId xmlns:a16="http://schemas.microsoft.com/office/drawing/2014/main" id="{500A987B-C4D0-C942-8A98-81791BA0A5F6}"/>
                  </a:ext>
                </a:extLst>
              </p:cNvPr>
              <p:cNvCxnSpPr/>
              <p:nvPr/>
            </p:nvCxnSpPr>
            <p:spPr>
              <a:xfrm>
                <a:off x="7845236" y="1387413"/>
                <a:ext cx="0" cy="2870590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C75293E9-A5EF-2995-3697-312513C20DAF}"/>
                  </a:ext>
                </a:extLst>
              </p:cNvPr>
              <p:cNvSpPr txBox="1"/>
              <p:nvPr/>
            </p:nvSpPr>
            <p:spPr>
              <a:xfrm>
                <a:off x="7950941" y="817797"/>
                <a:ext cx="1924987" cy="540184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2000" b="1" i="0">
                    <a:gradFill>
                      <a:gsLst>
                        <a:gs pos="0">
                          <a:schemeClr val="accent1">
                            <a:lumMod val="60000"/>
                            <a:lumOff val="40000"/>
                          </a:schemeClr>
                        </a:gs>
                        <a:gs pos="60000">
                          <a:schemeClr val="accent1"/>
                        </a:gs>
                      </a:gsLst>
                      <a:lin ang="2700000" scaled="0"/>
                    </a:gradFill>
                    <a:effectLst>
                      <a:outerShdw blurRad="76200" dist="50800" dir="5400000" algn="ctr" rotWithShape="0">
                        <a:schemeClr val="accent1">
                          <a:alpha val="20000"/>
                        </a:schemeClr>
                      </a:outerShdw>
                    </a:effectLst>
                  </a:defRPr>
                </a:lvl1pPr>
              </a:lstStyle>
              <a:p>
                <a:pPr>
                  <a:buSzPct val="25000"/>
                </a:pPr>
                <a:r>
                  <a:rPr lang="en-US" altLang="zh-CN" sz="1400" dirty="0">
                    <a:solidFill>
                      <a:schemeClr val="tx1"/>
                    </a:solidFill>
                    <a:effectLst/>
                    <a:latin typeface="等线" panose="02010600030101010101" pitchFamily="2" charset="-122"/>
                    <a:ea typeface="等线" panose="02010600030101010101" pitchFamily="2" charset="-122"/>
                  </a:rPr>
                  <a:t>1954</a:t>
                </a:r>
              </a:p>
            </p:txBody>
          </p:sp>
          <p:cxnSp>
            <p:nvCxnSpPr>
              <p:cNvPr id="54" name="直接连接符 53">
                <a:extLst>
                  <a:ext uri="{FF2B5EF4-FFF2-40B4-BE49-F238E27FC236}">
                    <a16:creationId xmlns:a16="http://schemas.microsoft.com/office/drawing/2014/main" id="{7D0C76CF-A24B-FD4C-8390-8B07CE1CAD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33413" y="1383215"/>
                <a:ext cx="45028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50462252-3180-D5BF-66DB-8B2CBE9E2852}"/>
                  </a:ext>
                </a:extLst>
              </p:cNvPr>
              <p:cNvSpPr txBox="1"/>
              <p:nvPr/>
            </p:nvSpPr>
            <p:spPr>
              <a:xfrm>
                <a:off x="7916739" y="1406310"/>
                <a:ext cx="2199007" cy="57225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t" anchorCtr="0">
                <a:spAutoFit/>
              </a:bodyPr>
              <a:lstStyle/>
              <a:p>
                <a:pPr defTabSz="913765">
                  <a:lnSpc>
                    <a:spcPct val="150000"/>
                  </a:lnSpc>
                  <a:buSzPct val="25000"/>
                  <a:defRPr/>
                </a:pPr>
                <a:r>
                  <a:rPr lang="zh-CN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被撤销安全许可证</a:t>
                </a:r>
                <a:endParaRPr lang="en-US" altLang="zh-CN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DBA08023-7329-17C4-B27F-4AB4A294DD3A}"/>
                </a:ext>
              </a:extLst>
            </p:cNvPr>
            <p:cNvGrpSpPr/>
            <p:nvPr/>
          </p:nvGrpSpPr>
          <p:grpSpPr>
            <a:xfrm>
              <a:off x="9373552" y="2520951"/>
              <a:ext cx="2081847" cy="3261244"/>
              <a:chOff x="5376133" y="2615742"/>
              <a:chExt cx="2081847" cy="3261244"/>
            </a:xfrm>
          </p:grpSpPr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CE36472A-0757-A971-26C9-537955596461}"/>
                  </a:ext>
                </a:extLst>
              </p:cNvPr>
              <p:cNvSpPr txBox="1"/>
              <p:nvPr/>
            </p:nvSpPr>
            <p:spPr>
              <a:xfrm>
                <a:off x="5505371" y="2615742"/>
                <a:ext cx="1682152" cy="1026347"/>
              </a:xfrm>
              <a:prstGeom prst="rect">
                <a:avLst/>
              </a:prstGeom>
              <a:noFill/>
              <a:ln w="12700" cap="rnd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zh-CN"/>
                </a:defPPr>
                <a:lvl1pPr algn="ctr" defTabSz="914354">
                  <a:defRPr sz="1400" b="1">
                    <a:solidFill>
                      <a:schemeClr val="tx1">
                        <a:lumMod val="90000"/>
                        <a:lumOff val="10000"/>
                      </a:schemeClr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algn="l"/>
                <a:r>
                  <a:rPr lang="en-US" altLang="zh-CN" sz="3200" dirty="0">
                    <a:solidFill>
                      <a:schemeClr val="tx1">
                        <a:lumMod val="95000"/>
                        <a:lumOff val="5000"/>
                        <a:alpha val="30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05</a:t>
                </a:r>
              </a:p>
            </p:txBody>
          </p:sp>
          <p:cxnSp>
            <p:nvCxnSpPr>
              <p:cNvPr id="47" name="直接连接符 46">
                <a:extLst>
                  <a:ext uri="{FF2B5EF4-FFF2-40B4-BE49-F238E27FC236}">
                    <a16:creationId xmlns:a16="http://schemas.microsoft.com/office/drawing/2014/main" id="{6B15F5EA-D522-4757-0617-BB0BA7D3701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76133" y="3006396"/>
                <a:ext cx="0" cy="2870590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A2B29C74-9C24-648A-619C-752EC557B339}"/>
                  </a:ext>
                </a:extLst>
              </p:cNvPr>
              <p:cNvSpPr txBox="1"/>
              <p:nvPr/>
            </p:nvSpPr>
            <p:spPr>
              <a:xfrm>
                <a:off x="5532991" y="3874223"/>
                <a:ext cx="1924989" cy="540184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2000" b="1" i="0">
                    <a:gradFill>
                      <a:gsLst>
                        <a:gs pos="0">
                          <a:schemeClr val="accent1">
                            <a:lumMod val="60000"/>
                            <a:lumOff val="40000"/>
                          </a:schemeClr>
                        </a:gs>
                        <a:gs pos="60000">
                          <a:schemeClr val="accent1"/>
                        </a:gs>
                      </a:gsLst>
                      <a:lin ang="2700000" scaled="0"/>
                    </a:gradFill>
                    <a:effectLst>
                      <a:outerShdw blurRad="76200" dist="50800" dir="5400000" algn="ctr" rotWithShape="0">
                        <a:schemeClr val="accent1">
                          <a:alpha val="20000"/>
                        </a:schemeClr>
                      </a:outerShdw>
                    </a:effectLst>
                  </a:defRPr>
                </a:lvl1pPr>
              </a:lstStyle>
              <a:p>
                <a:pPr>
                  <a:buSzPct val="25000"/>
                </a:pPr>
                <a:r>
                  <a:rPr lang="en-US" altLang="zh-CN" sz="1400" dirty="0">
                    <a:solidFill>
                      <a:schemeClr val="tx1"/>
                    </a:solidFill>
                    <a:effectLst/>
                    <a:latin typeface="等线" panose="02010600030101010101" pitchFamily="2" charset="-122"/>
                    <a:ea typeface="等线" panose="02010600030101010101" pitchFamily="2" charset="-122"/>
                  </a:rPr>
                  <a:t>1967</a:t>
                </a:r>
              </a:p>
            </p:txBody>
          </p:sp>
          <p:cxnSp>
            <p:nvCxnSpPr>
              <p:cNvPr id="49" name="直接连接符 48">
                <a:extLst>
                  <a:ext uri="{FF2B5EF4-FFF2-40B4-BE49-F238E27FC236}">
                    <a16:creationId xmlns:a16="http://schemas.microsoft.com/office/drawing/2014/main" id="{120ADAF6-6431-3A10-0AA9-5BC902B5BC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44696" y="4372315"/>
                <a:ext cx="45028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7E4C74EA-FD92-7BAB-53E5-B32A20AEBE83}"/>
                  </a:ext>
                </a:extLst>
              </p:cNvPr>
              <p:cNvSpPr txBox="1"/>
              <p:nvPr/>
            </p:nvSpPr>
            <p:spPr>
              <a:xfrm>
                <a:off x="5532991" y="4407717"/>
                <a:ext cx="1924989" cy="57225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t" anchorCtr="0">
                <a:spAutoFit/>
              </a:bodyPr>
              <a:lstStyle/>
              <a:p>
                <a:pPr defTabSz="913765">
                  <a:lnSpc>
                    <a:spcPct val="150000"/>
                  </a:lnSpc>
                  <a:buSzPct val="25000"/>
                  <a:defRPr/>
                </a:pPr>
                <a:r>
                  <a:rPr lang="zh-CN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逝世</a:t>
                </a:r>
                <a:endParaRPr lang="en-US" altLang="zh-CN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</p:grpSp>
      <p:pic>
        <p:nvPicPr>
          <p:cNvPr id="72" name="图片 71">
            <a:extLst>
              <a:ext uri="{FF2B5EF4-FFF2-40B4-BE49-F238E27FC236}">
                <a16:creationId xmlns:a16="http://schemas.microsoft.com/office/drawing/2014/main" id="{0B448FD1-839B-84B1-2CB9-965DBD45BF82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79"/>
          <a:stretch/>
        </p:blipFill>
        <p:spPr>
          <a:xfrm>
            <a:off x="0" y="669571"/>
            <a:ext cx="1828853" cy="228566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3" name="文本框 72">
            <a:extLst>
              <a:ext uri="{FF2B5EF4-FFF2-40B4-BE49-F238E27FC236}">
                <a16:creationId xmlns:a16="http://schemas.microsoft.com/office/drawing/2014/main" id="{2CF05803-491A-E6CE-4FBE-359938F7C469}"/>
              </a:ext>
            </a:extLst>
          </p:cNvPr>
          <p:cNvSpPr txBox="1"/>
          <p:nvPr/>
        </p:nvSpPr>
        <p:spPr>
          <a:xfrm>
            <a:off x="1756464" y="3671646"/>
            <a:ext cx="23706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楷体" panose="02010609060101010101" pitchFamily="49" charset="-122"/>
                <a:ea typeface="楷体" panose="02010609060101010101" pitchFamily="49" charset="-122"/>
              </a:rPr>
              <a:t>-</a:t>
            </a:r>
            <a:r>
              <a:rPr lang="zh-CN" altLang="en-US" sz="1600" b="1" dirty="0">
                <a:latin typeface="楷体" panose="02010609060101010101" pitchFamily="49" charset="-122"/>
                <a:ea typeface="楷体" panose="02010609060101010101" pitchFamily="49" charset="-122"/>
              </a:rPr>
              <a:t>死神？英雄？诞生</a:t>
            </a: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80F938FD-0935-0A40-68C2-5348C4E964EA}"/>
              </a:ext>
            </a:extLst>
          </p:cNvPr>
          <p:cNvSpPr txBox="1"/>
          <p:nvPr/>
        </p:nvSpPr>
        <p:spPr>
          <a:xfrm>
            <a:off x="3116657" y="2120280"/>
            <a:ext cx="2203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</a:t>
            </a:r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才华横溢，道德担当，历史转折</a:t>
            </a: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2FAEE758-5311-8EDC-4504-DB820F65988E}"/>
              </a:ext>
            </a:extLst>
          </p:cNvPr>
          <p:cNvSpPr txBox="1"/>
          <p:nvPr/>
        </p:nvSpPr>
        <p:spPr>
          <a:xfrm>
            <a:off x="4688770" y="3657554"/>
            <a:ext cx="22038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楷体" panose="02010609060101010101" pitchFamily="49" charset="-122"/>
                <a:ea typeface="楷体" panose="02010609060101010101" pitchFamily="49" charset="-122"/>
              </a:rPr>
              <a:t>-</a:t>
            </a:r>
            <a:r>
              <a:rPr lang="zh-CN" altLang="en-US" sz="1600" b="1" dirty="0">
                <a:latin typeface="楷体" panose="02010609060101010101" pitchFamily="49" charset="-122"/>
                <a:ea typeface="楷体" panose="02010609060101010101" pitchFamily="49" charset="-122"/>
              </a:rPr>
              <a:t>科技成就与伦理挑战</a:t>
            </a: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F4639E6F-AA81-3BCA-7602-F2A5D00FE96C}"/>
              </a:ext>
            </a:extLst>
          </p:cNvPr>
          <p:cNvSpPr txBox="1"/>
          <p:nvPr/>
        </p:nvSpPr>
        <p:spPr>
          <a:xfrm>
            <a:off x="6069419" y="2101369"/>
            <a:ext cx="24557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楷体" panose="02010609060101010101" pitchFamily="49" charset="-122"/>
                <a:ea typeface="楷体" panose="02010609060101010101" pitchFamily="49" charset="-122"/>
              </a:rPr>
              <a:t>-</a:t>
            </a:r>
            <a:r>
              <a:rPr lang="zh-CN" altLang="en-US" sz="1600" b="1" dirty="0">
                <a:latin typeface="楷体" panose="02010609060101010101" pitchFamily="49" charset="-122"/>
                <a:ea typeface="楷体" panose="02010609060101010101" pitchFamily="49" charset="-122"/>
              </a:rPr>
              <a:t>权力与政治的复杂关系</a:t>
            </a: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3001F86A-08C1-1B5A-7C47-218DBC9FB4EE}"/>
              </a:ext>
            </a:extLst>
          </p:cNvPr>
          <p:cNvSpPr txBox="1"/>
          <p:nvPr/>
        </p:nvSpPr>
        <p:spPr>
          <a:xfrm>
            <a:off x="7573353" y="3654765"/>
            <a:ext cx="30095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楷体" panose="02010609060101010101" pitchFamily="49" charset="-122"/>
                <a:ea typeface="楷体" panose="02010609060101010101" pitchFamily="49" charset="-122"/>
              </a:rPr>
              <a:t>-</a:t>
            </a:r>
            <a:r>
              <a:rPr lang="zh-CN" altLang="en-US" sz="1600" b="1" dirty="0">
                <a:latin typeface="楷体" panose="02010609060101010101" pitchFamily="49" charset="-122"/>
                <a:ea typeface="楷体" panose="02010609060101010101" pitchFamily="49" charset="-122"/>
              </a:rPr>
              <a:t>科学家的复杂遗产，启发思考</a:t>
            </a: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2BF02767-A594-B0F3-E5F5-F9681CA3301C}"/>
              </a:ext>
            </a:extLst>
          </p:cNvPr>
          <p:cNvSpPr txBox="1"/>
          <p:nvPr/>
        </p:nvSpPr>
        <p:spPr>
          <a:xfrm>
            <a:off x="3962082" y="4381779"/>
            <a:ext cx="58996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生涯愿景：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通过科学推动人类前进，成为和平的缔造者、守护者。</a:t>
            </a: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47D9BE39-0773-E008-0612-97B05315F550}"/>
              </a:ext>
            </a:extLst>
          </p:cNvPr>
          <p:cNvSpPr txBox="1"/>
          <p:nvPr/>
        </p:nvSpPr>
        <p:spPr>
          <a:xfrm>
            <a:off x="1756464" y="5539080"/>
            <a:ext cx="7898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solidFill>
                  <a:schemeClr val="bg1">
                    <a:lumMod val="8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i="1" dirty="0">
                <a:solidFill>
                  <a:schemeClr val="bg1">
                    <a:lumMod val="8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“普罗米修斯作为泰坦的神，从众神那偷取火种，并将其给了人类。”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 advTm="0">
        <p14:ferris dir="l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水彩毕业答辩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2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font">
      <a:majorFont>
        <a:latin typeface="等线 Light"/>
        <a:ea typeface="等线 Light"/>
        <a:cs typeface=""/>
      </a:majorFont>
      <a:minorFont>
        <a:latin typeface="等线"/>
        <a:ea typeface="等线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110</Words>
  <Application>Microsoft Office PowerPoint</Application>
  <PresentationFormat>宽屏</PresentationFormat>
  <Paragraphs>24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等线</vt:lpstr>
      <vt:lpstr>等线 Light</vt:lpstr>
      <vt:lpstr>黑体</vt:lpstr>
      <vt:lpstr>楷体</vt:lpstr>
      <vt:lpstr>宋体</vt:lpstr>
      <vt:lpstr>微软雅黑</vt:lpstr>
      <vt:lpstr>Arial</vt:lpstr>
      <vt:lpstr>Calibri</vt:lpstr>
      <vt:lpstr>第一PPT，www.1ppt.com</vt:lpstr>
      <vt:lpstr>自定义设计方案</vt:lpstr>
      <vt:lpstr>PowerPoint 演示文稿</vt:lpstr>
    </vt:vector>
  </TitlesOfParts>
  <Manager>第一PPT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绘画美术</dc:title>
  <dc:creator>第一PPT</dc:creator>
  <cp:keywords>www.1ppt.com</cp:keywords>
  <dc:description>www.1ppt.com</dc:description>
  <cp:lastModifiedBy>傲哲 王</cp:lastModifiedBy>
  <cp:revision>39</cp:revision>
  <dcterms:created xsi:type="dcterms:W3CDTF">2019-04-01T00:39:00Z</dcterms:created>
  <dcterms:modified xsi:type="dcterms:W3CDTF">2023-09-22T13:44:33Z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A5F50B6CDEB9408FB3A55AA6A544B8B3_12</vt:lpwstr>
  </property>
  <property fmtid="{D5CDD505-2E9C-101B-9397-08002B2CF9AE}" pid="3" name="KSOProductBuildVer">
    <vt:lpwstr>2052-12.1.0.15120</vt:lpwstr>
  </property>
</Properties>
</file>