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841003" y="4203700"/>
            <a:ext cx="1397001" cy="1397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12700" dist="0" dir="3600000">
              <a:srgbClr val="000000">
                <a:alpha val="33191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 flipV="1">
            <a:off x="5640170" y="4267200"/>
            <a:ext cx="1" cy="1270000"/>
          </a:xfrm>
          <a:prstGeom prst="line">
            <a:avLst/>
          </a:prstGeom>
          <a:ln w="1524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" name="Shape 121"/>
          <p:cNvSpPr/>
          <p:nvPr/>
        </p:nvSpPr>
        <p:spPr>
          <a:xfrm>
            <a:off x="6042336" y="4265391"/>
            <a:ext cx="334807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7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pPr>
            <a:r>
              <a:rPr>
                <a:latin typeface="Roboto Regular"/>
                <a:ea typeface="Roboto Regular"/>
                <a:cs typeface="Roboto Regular"/>
                <a:sym typeface="Roboto Regular"/>
              </a:rPr>
              <a:t>C </a:t>
            </a:r>
            <a:r>
              <a:t>语言作业总结</a:t>
            </a:r>
          </a:p>
        </p:txBody>
      </p:sp>
      <p:sp>
        <p:nvSpPr>
          <p:cNvPr id="122" name="Shape 122"/>
          <p:cNvSpPr/>
          <p:nvPr/>
        </p:nvSpPr>
        <p:spPr>
          <a:xfrm>
            <a:off x="6042336" y="5086350"/>
            <a:ext cx="216535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solidFill>
                  <a:srgbClr val="FFFFFF"/>
                </a:solidFill>
                <a:latin typeface="FZShengShiKaiShuS-DB-GB"/>
                <a:ea typeface="FZShengShiKaiShuS-DB-GB"/>
                <a:cs typeface="FZShengShiKaiShuS-DB-GB"/>
                <a:sym typeface="FZShengShiKaiShuS-DB-GB"/>
              </a:defRPr>
            </a:pPr>
            <a:r>
              <a:t>第</a:t>
            </a:r>
            <a:r>
              <a:rPr sz="2300"/>
              <a:t>1-4-7</a:t>
            </a:r>
            <a:r>
              <a:t>次作业</a:t>
            </a:r>
          </a:p>
        </p:txBody>
      </p:sp>
      <p:pic>
        <p:nvPicPr>
          <p:cNvPr id="123" name="语言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7703" y="4451643"/>
            <a:ext cx="863601" cy="850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5811" t="1089" r="7255" b="3769"/>
          <a:stretch>
            <a:fillRect/>
          </a:stretch>
        </p:blipFill>
        <p:spPr>
          <a:xfrm>
            <a:off x="2708671" y="550862"/>
            <a:ext cx="7587324" cy="865188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3405328" y="2692399"/>
            <a:ext cx="756283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#include&lt;stdio.h&gt;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int main()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{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char str[] = "abh\\012\\\"";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printf("%d\n", (int)sizeof(str));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return 0;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}</a:t>
            </a:r>
          </a:p>
        </p:txBody>
      </p:sp>
      <p:sp>
        <p:nvSpPr>
          <p:cNvPr id="170" name="Shape 170"/>
          <p:cNvSpPr/>
          <p:nvPr/>
        </p:nvSpPr>
        <p:spPr>
          <a:xfrm>
            <a:off x="4091516" y="7791450"/>
            <a:ext cx="3771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上次说错了，抱歉！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740298" y="739241"/>
            <a:ext cx="30353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大小写转换</a:t>
            </a:r>
          </a:p>
        </p:txBody>
      </p:sp>
      <p:sp>
        <p:nvSpPr>
          <p:cNvPr id="173" name="Shape 173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" name="Shape 174"/>
          <p:cNvSpPr/>
          <p:nvPr/>
        </p:nvSpPr>
        <p:spPr>
          <a:xfrm>
            <a:off x="1434978" y="3272366"/>
            <a:ext cx="225549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21212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大写转小写</a:t>
            </a:r>
          </a:p>
        </p:txBody>
      </p:sp>
      <p:sp>
        <p:nvSpPr>
          <p:cNvPr id="175" name="Shape 175"/>
          <p:cNvSpPr/>
          <p:nvPr/>
        </p:nvSpPr>
        <p:spPr>
          <a:xfrm flipV="1">
            <a:off x="835423" y="3364665"/>
            <a:ext cx="1" cy="475803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6" name="Shape 176"/>
          <p:cNvSpPr/>
          <p:nvPr/>
        </p:nvSpPr>
        <p:spPr>
          <a:xfrm flipV="1">
            <a:off x="835423" y="4567295"/>
            <a:ext cx="1" cy="475804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7" name="Shape 177"/>
          <p:cNvSpPr/>
          <p:nvPr/>
        </p:nvSpPr>
        <p:spPr>
          <a:xfrm>
            <a:off x="1415949" y="4487697"/>
            <a:ext cx="225549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21212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小写转大写</a:t>
            </a:r>
          </a:p>
        </p:txBody>
      </p:sp>
      <p:sp>
        <p:nvSpPr>
          <p:cNvPr id="178" name="Shape 178"/>
          <p:cNvSpPr/>
          <p:nvPr/>
        </p:nvSpPr>
        <p:spPr>
          <a:xfrm>
            <a:off x="4619161" y="3291416"/>
            <a:ext cx="181187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c = c + 32;</a:t>
            </a:r>
          </a:p>
        </p:txBody>
      </p:sp>
      <p:sp>
        <p:nvSpPr>
          <p:cNvPr id="179" name="Shape 179"/>
          <p:cNvSpPr/>
          <p:nvPr/>
        </p:nvSpPr>
        <p:spPr>
          <a:xfrm>
            <a:off x="4672181" y="4506747"/>
            <a:ext cx="170583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c = c - 32;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54011" y="835030"/>
            <a:ext cx="11947578" cy="815443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5032398" y="739241"/>
            <a:ext cx="24511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字符数组</a:t>
            </a:r>
          </a:p>
        </p:txBody>
      </p:sp>
      <p:sp>
        <p:nvSpPr>
          <p:cNvPr id="184" name="Shape 184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 flipV="1">
            <a:off x="1011210" y="4106576"/>
            <a:ext cx="1" cy="930848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" name="Shape 186"/>
          <p:cNvSpPr/>
          <p:nvPr/>
        </p:nvSpPr>
        <p:spPr>
          <a:xfrm flipV="1">
            <a:off x="1011210" y="3041294"/>
            <a:ext cx="1" cy="346266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7" name="Shape 187"/>
          <p:cNvSpPr/>
          <p:nvPr/>
        </p:nvSpPr>
        <p:spPr>
          <a:xfrm>
            <a:off x="1634390" y="2903277"/>
            <a:ext cx="5397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用来存放字符的数组称为字符数组。</a:t>
            </a:r>
          </a:p>
        </p:txBody>
      </p:sp>
      <p:sp>
        <p:nvSpPr>
          <p:cNvPr id="188" name="Shape 188"/>
          <p:cNvSpPr/>
          <p:nvPr/>
        </p:nvSpPr>
        <p:spPr>
          <a:xfrm>
            <a:off x="1571133" y="3818223"/>
            <a:ext cx="9057907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字符数组实际上是一系列字符的集合，也就是字符串。在C语言中，没有专门的字符串变量，没有string类型，通常就用一个字符数组来存放一个字符串。</a:t>
            </a:r>
          </a:p>
        </p:txBody>
      </p:sp>
      <p:sp>
        <p:nvSpPr>
          <p:cNvPr id="189" name="Shape 189"/>
          <p:cNvSpPr/>
          <p:nvPr/>
        </p:nvSpPr>
        <p:spPr>
          <a:xfrm>
            <a:off x="1628353" y="5541345"/>
            <a:ext cx="8943466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应该说明的是，对一个字符数组，如果不作初始化赋值，则必须说明数组长度。还应该特别注意的是，当用scanf函数输入字符串时，字符串中不能含有空格，否则将以空格作为串的结束符。</a:t>
            </a:r>
          </a:p>
        </p:txBody>
      </p:sp>
      <p:sp>
        <p:nvSpPr>
          <p:cNvPr id="190" name="Shape 190"/>
          <p:cNvSpPr/>
          <p:nvPr/>
        </p:nvSpPr>
        <p:spPr>
          <a:xfrm flipV="1">
            <a:off x="1011210" y="5784241"/>
            <a:ext cx="1" cy="1310423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1" name="Shape 191"/>
          <p:cNvSpPr/>
          <p:nvPr/>
        </p:nvSpPr>
        <p:spPr>
          <a:xfrm>
            <a:off x="1657275" y="7786204"/>
            <a:ext cx="920134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数组名就代表了该数组的首地址。整个数组是以首地址开头的一块连续的内存单元。</a:t>
            </a:r>
          </a:p>
        </p:txBody>
      </p:sp>
      <p:sp>
        <p:nvSpPr>
          <p:cNvPr id="192" name="Shape 192"/>
          <p:cNvSpPr/>
          <p:nvPr/>
        </p:nvSpPr>
        <p:spPr>
          <a:xfrm flipV="1">
            <a:off x="1011210" y="7841481"/>
            <a:ext cx="1" cy="930847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2620730" y="1777999"/>
            <a:ext cx="9435332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#include&lt;stdio.h&gt;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int main()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{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char str1[] = "abcd";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char str2[] = {'a', 'b', 'c', 'd'};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printf("size of str1: %d\n", (int)sizeof(str1));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printf("size of str2: %d\n", (int)sizeof(str2));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return 0;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3863998" y="739241"/>
            <a:ext cx="47879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指向字符串的指针</a:t>
            </a:r>
          </a:p>
        </p:txBody>
      </p:sp>
      <p:sp>
        <p:nvSpPr>
          <p:cNvPr id="197" name="Shape 197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" name="Shape 198"/>
          <p:cNvSpPr/>
          <p:nvPr/>
        </p:nvSpPr>
        <p:spPr>
          <a:xfrm>
            <a:off x="1924320" y="2884141"/>
            <a:ext cx="684522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C语言中没有特定的字符串类型，我们通常是将字符串放在一个字符数组中。</a:t>
            </a:r>
          </a:p>
        </p:txBody>
      </p:sp>
      <p:sp>
        <p:nvSpPr>
          <p:cNvPr id="199" name="Shape 199"/>
          <p:cNvSpPr/>
          <p:nvPr/>
        </p:nvSpPr>
        <p:spPr>
          <a:xfrm flipV="1">
            <a:off x="1049267" y="3136814"/>
            <a:ext cx="1" cy="536055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0" name="Shape 200"/>
          <p:cNvSpPr/>
          <p:nvPr/>
        </p:nvSpPr>
        <p:spPr>
          <a:xfrm>
            <a:off x="1988254" y="4225099"/>
            <a:ext cx="6659510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除了字符数组，C语言还支持另外一种表示字符串的方法，就是直接使用一个指针指向字符串</a:t>
            </a:r>
          </a:p>
        </p:txBody>
      </p:sp>
      <p:sp>
        <p:nvSpPr>
          <p:cNvPr id="201" name="Shape 201"/>
          <p:cNvSpPr/>
          <p:nvPr/>
        </p:nvSpPr>
        <p:spPr>
          <a:xfrm>
            <a:off x="1895393" y="7076247"/>
            <a:ext cx="684523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这一切看起来和字符数组很相似，它们都可以使用%s输出整个字符串，都可以使用*或[ ]获取单个字符，这两种表示字符串的方式是不是就没有区别了呢？</a:t>
            </a:r>
          </a:p>
        </p:txBody>
      </p:sp>
      <p:sp>
        <p:nvSpPr>
          <p:cNvPr id="202" name="Shape 202"/>
          <p:cNvSpPr/>
          <p:nvPr/>
        </p:nvSpPr>
        <p:spPr>
          <a:xfrm>
            <a:off x="1995706" y="6035957"/>
            <a:ext cx="328992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char *str2 = "abcd";</a:t>
            </a:r>
          </a:p>
        </p:txBody>
      </p:sp>
      <p:sp>
        <p:nvSpPr>
          <p:cNvPr id="203" name="Shape 203"/>
          <p:cNvSpPr/>
          <p:nvPr/>
        </p:nvSpPr>
        <p:spPr>
          <a:xfrm flipV="1">
            <a:off x="1049267" y="4240472"/>
            <a:ext cx="1" cy="927101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4" name="Shape 204"/>
          <p:cNvSpPr/>
          <p:nvPr/>
        </p:nvSpPr>
        <p:spPr>
          <a:xfrm flipV="1">
            <a:off x="1049267" y="6026939"/>
            <a:ext cx="1" cy="614938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5" name="Shape 205"/>
          <p:cNvSpPr/>
          <p:nvPr/>
        </p:nvSpPr>
        <p:spPr>
          <a:xfrm flipV="1">
            <a:off x="1049267" y="7311197"/>
            <a:ext cx="1" cy="1511301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3863998" y="739241"/>
            <a:ext cx="47879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指向字符串的指针</a:t>
            </a:r>
          </a:p>
        </p:txBody>
      </p:sp>
      <p:sp>
        <p:nvSpPr>
          <p:cNvPr id="208" name="Shape 208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9" name="Shape 209"/>
          <p:cNvSpPr/>
          <p:nvPr/>
        </p:nvSpPr>
        <p:spPr>
          <a:xfrm>
            <a:off x="1480747" y="2522212"/>
            <a:ext cx="8579716" cy="245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它们最根本的区别是在内存中的存储区域不一样，字符数组存储在全局数据区或栈区，第二种形式的字符串存储在常量区。全局数据区和栈区的字符串（也包括其他数据）有读取和写入的权限，而常量区的字符串（也包括其他数据）只有读取权限，没有写入权限。</a:t>
            </a:r>
          </a:p>
        </p:txBody>
      </p:sp>
      <p:sp>
        <p:nvSpPr>
          <p:cNvPr id="210" name="Shape 210"/>
          <p:cNvSpPr/>
          <p:nvPr/>
        </p:nvSpPr>
        <p:spPr>
          <a:xfrm flipV="1">
            <a:off x="733943" y="2817133"/>
            <a:ext cx="1" cy="1861259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" name="Shape 211"/>
          <p:cNvSpPr/>
          <p:nvPr/>
        </p:nvSpPr>
        <p:spPr>
          <a:xfrm>
            <a:off x="1464829" y="5202380"/>
            <a:ext cx="9432171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内存权限的不同导致的一个明显结果就是，字符数组在定义后可以读取和修改每个字符，而对于第二种形式的字符串，一旦被定义后就只能读取不能修改，任何对它的赋值都是错误的。</a:t>
            </a:r>
          </a:p>
        </p:txBody>
      </p:sp>
      <p:sp>
        <p:nvSpPr>
          <p:cNvPr id="212" name="Shape 212"/>
          <p:cNvSpPr/>
          <p:nvPr/>
        </p:nvSpPr>
        <p:spPr>
          <a:xfrm flipV="1">
            <a:off x="733943" y="5417347"/>
            <a:ext cx="1" cy="1081367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3786410" y="1380722"/>
            <a:ext cx="6156698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#include &lt;stdio.h&gt;</a:t>
            </a:r>
          </a:p>
          <a:p>
            <a:pPr algn="l">
              <a:defRPr sz="3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int main()</a:t>
            </a:r>
          </a:p>
          <a:p>
            <a:pPr algn="l">
              <a:defRPr sz="3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{</a:t>
            </a:r>
          </a:p>
          <a:p>
            <a:pPr algn="l">
              <a:defRPr sz="3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char *str = "Hello World!";</a:t>
            </a:r>
          </a:p>
          <a:p>
            <a:pPr algn="l">
              <a:defRPr sz="3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str = "I love C!";  </a:t>
            </a:r>
          </a:p>
          <a:p>
            <a:pPr algn="l">
              <a:defRPr sz="3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str[3] = 'P'; </a:t>
            </a:r>
          </a:p>
          <a:p>
            <a:pPr algn="l">
              <a:defRPr sz="3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return 0;</a:t>
            </a:r>
          </a:p>
          <a:p>
            <a:pPr algn="l">
              <a:defRPr sz="38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}</a:t>
            </a:r>
          </a:p>
        </p:txBody>
      </p:sp>
      <p:sp>
        <p:nvSpPr>
          <p:cNvPr id="215" name="Shape 215"/>
          <p:cNvSpPr/>
          <p:nvPr/>
        </p:nvSpPr>
        <p:spPr>
          <a:xfrm>
            <a:off x="4363721" y="7296993"/>
            <a:ext cx="733371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8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这段代码能够正常编译和链接，但在运行时会出现段错误（Segment Fault）或者写入位置错误。</a:t>
            </a:r>
          </a:p>
        </p:txBody>
      </p:sp>
      <p:pic>
        <p:nvPicPr>
          <p:cNvPr id="216" name="atten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7195" y="7636804"/>
            <a:ext cx="945978" cy="945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103" y="2235189"/>
            <a:ext cx="7311261" cy="61384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19" name="Shape 219"/>
          <p:cNvSpPr/>
          <p:nvPr/>
        </p:nvSpPr>
        <p:spPr>
          <a:xfrm>
            <a:off x="7927919" y="7559271"/>
            <a:ext cx="497945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4、文字常量区：常量字符串就是放在这里，程序结束后由系统释放。</a:t>
            </a:r>
          </a:p>
        </p:txBody>
      </p:sp>
      <p:sp>
        <p:nvSpPr>
          <p:cNvPr id="220" name="Shape 220"/>
          <p:cNvSpPr/>
          <p:nvPr/>
        </p:nvSpPr>
        <p:spPr>
          <a:xfrm>
            <a:off x="7927919" y="383280"/>
            <a:ext cx="4979453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1、栈区（stack）：又编译器自动分配释放，存放函数的参数值，局部变量的值等，其操作方式类似于数据结构的栈。</a:t>
            </a:r>
          </a:p>
        </p:txBody>
      </p:sp>
      <p:sp>
        <p:nvSpPr>
          <p:cNvPr id="221" name="Shape 221"/>
          <p:cNvSpPr/>
          <p:nvPr/>
        </p:nvSpPr>
        <p:spPr>
          <a:xfrm>
            <a:off x="7927919" y="2395090"/>
            <a:ext cx="4979453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2、堆区（heap）：一般是由程序员分配释放，若程序员不释放的话，程序结束时可能由OS回收，值得注意的是他与数据结构的堆是两回事，分配方式倒是类似于数据结构的链表。</a:t>
            </a:r>
          </a:p>
        </p:txBody>
      </p:sp>
      <p:sp>
        <p:nvSpPr>
          <p:cNvPr id="222" name="Shape 222"/>
          <p:cNvSpPr/>
          <p:nvPr/>
        </p:nvSpPr>
        <p:spPr>
          <a:xfrm>
            <a:off x="7924975" y="4826000"/>
            <a:ext cx="5158319" cy="298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3、全局区（static）：也叫静态数据内存空间，存储全局变量和静态变量，全局变量和静态变量的存储是放一块的，初始化的全局变量和静态变量放一块区域，没有初始化的在相邻的另一块区域，程序结束后由系统释放。</a:t>
            </a:r>
          </a:p>
        </p:txBody>
      </p:sp>
      <p:sp>
        <p:nvSpPr>
          <p:cNvPr id="223" name="Shape 223"/>
          <p:cNvSpPr/>
          <p:nvPr/>
        </p:nvSpPr>
        <p:spPr>
          <a:xfrm>
            <a:off x="7860948" y="8647403"/>
            <a:ext cx="515831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5、程序代码区：存放函数体的二进制代码。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779377" y="740075"/>
            <a:ext cx="295714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>
                <a:solidFill>
                  <a:srgbClr val="00C2C6"/>
                </a:solidFill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pPr>
            <a:r>
              <a:rPr>
                <a:latin typeface="Roboto Regular"/>
                <a:ea typeface="Roboto Regular"/>
                <a:cs typeface="Roboto Regular"/>
                <a:sym typeface="Roboto Regular"/>
              </a:rPr>
              <a:t>Scanf </a:t>
            </a:r>
            <a:r>
              <a:rPr>
                <a:latin typeface="Noto Sans"/>
                <a:ea typeface="Noto Sans"/>
                <a:cs typeface="Noto Sans"/>
                <a:sym typeface="Noto Sans"/>
              </a:rPr>
              <a:t>语句</a:t>
            </a:r>
          </a:p>
        </p:txBody>
      </p:sp>
      <p:sp>
        <p:nvSpPr>
          <p:cNvPr id="126" name="Shape 126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856622" y="2573004"/>
            <a:ext cx="18923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Microsoft YaHei UI"/>
                <a:ea typeface="Microsoft YaHei UI"/>
                <a:cs typeface="Microsoft YaHei UI"/>
                <a:sym typeface="Microsoft YaHei UI"/>
              </a:defRPr>
            </a:lvl1pPr>
          </a:lstStyle>
          <a:p>
            <a:pPr/>
            <a:r>
              <a:t>函数原型</a:t>
            </a:r>
          </a:p>
        </p:txBody>
      </p:sp>
      <p:sp>
        <p:nvSpPr>
          <p:cNvPr id="128" name="Shape 128"/>
          <p:cNvSpPr/>
          <p:nvPr/>
        </p:nvSpPr>
        <p:spPr>
          <a:xfrm>
            <a:off x="1057381" y="5272208"/>
            <a:ext cx="1181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icrosoft YaHei UI"/>
                <a:ea typeface="Microsoft YaHei UI"/>
                <a:cs typeface="Microsoft YaHei UI"/>
                <a:sym typeface="Microsoft YaHei UI"/>
              </a:defRPr>
            </a:lvl1pPr>
          </a:lstStyle>
          <a:p>
            <a:pPr/>
            <a:r>
              <a:t>返回值</a:t>
            </a:r>
          </a:p>
        </p:txBody>
      </p:sp>
      <p:sp>
        <p:nvSpPr>
          <p:cNvPr id="129" name="Shape 129"/>
          <p:cNvSpPr/>
          <p:nvPr/>
        </p:nvSpPr>
        <p:spPr>
          <a:xfrm>
            <a:off x="2892559" y="2592054"/>
            <a:ext cx="629649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int scanf(const char *format, ...)</a:t>
            </a:r>
          </a:p>
        </p:txBody>
      </p:sp>
      <p:sp>
        <p:nvSpPr>
          <p:cNvPr id="130" name="Shape 130"/>
          <p:cNvSpPr/>
          <p:nvPr/>
        </p:nvSpPr>
        <p:spPr>
          <a:xfrm>
            <a:off x="2739174" y="5275555"/>
            <a:ext cx="857293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>
                <a:latin typeface="Microsoft YaHei UI"/>
                <a:ea typeface="Microsoft YaHei UI"/>
                <a:cs typeface="Microsoft YaHei UI"/>
                <a:sym typeface="Microsoft YaHei UI"/>
              </a:defRPr>
            </a:lvl1pPr>
          </a:lstStyle>
          <a:p>
            <a:pPr/>
            <a:r>
              <a:t>成功时返回输入的总个数，失败时返回一个负数。</a:t>
            </a:r>
          </a:p>
        </p:txBody>
      </p:sp>
      <p:sp>
        <p:nvSpPr>
          <p:cNvPr id="131" name="Shape 131"/>
          <p:cNvSpPr/>
          <p:nvPr/>
        </p:nvSpPr>
        <p:spPr>
          <a:xfrm flipV="1">
            <a:off x="700286" y="2697053"/>
            <a:ext cx="1" cy="475804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" name="Shape 132"/>
          <p:cNvSpPr/>
          <p:nvPr/>
        </p:nvSpPr>
        <p:spPr>
          <a:xfrm flipV="1">
            <a:off x="744342" y="5323404"/>
            <a:ext cx="1" cy="475804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3" name="Shape 133"/>
          <p:cNvSpPr/>
          <p:nvPr/>
        </p:nvSpPr>
        <p:spPr>
          <a:xfrm>
            <a:off x="2733439" y="4305300"/>
            <a:ext cx="559662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latin typeface="Microsoft YaHei UI"/>
                <a:ea typeface="Microsoft YaHei UI"/>
                <a:cs typeface="Microsoft YaHei UI"/>
                <a:sym typeface="Microsoft YaHei UI"/>
              </a:defRPr>
            </a:lvl1pPr>
          </a:lstStyle>
          <a:p>
            <a:pPr/>
            <a:r>
              <a:t>从标准输入流 stdin(键盘) 读取输入。</a:t>
            </a:r>
          </a:p>
        </p:txBody>
      </p:sp>
      <p:sp>
        <p:nvSpPr>
          <p:cNvPr id="134" name="Shape 134"/>
          <p:cNvSpPr/>
          <p:nvPr/>
        </p:nvSpPr>
        <p:spPr>
          <a:xfrm>
            <a:off x="974175" y="4320359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icrosoft YaHei UI"/>
                <a:ea typeface="Microsoft YaHei UI"/>
                <a:cs typeface="Microsoft YaHei UI"/>
                <a:sym typeface="Microsoft YaHei UI"/>
              </a:defRPr>
            </a:lvl1pPr>
          </a:lstStyle>
          <a:p>
            <a:pPr/>
            <a:r>
              <a:t>函数说明</a:t>
            </a:r>
          </a:p>
        </p:txBody>
      </p:sp>
      <p:sp>
        <p:nvSpPr>
          <p:cNvPr id="135" name="Shape 135"/>
          <p:cNvSpPr/>
          <p:nvPr/>
        </p:nvSpPr>
        <p:spPr>
          <a:xfrm flipV="1">
            <a:off x="738911" y="4387257"/>
            <a:ext cx="1" cy="475804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2772064" y="6245811"/>
            <a:ext cx="70485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Noto Sans CJK KR DemiLight"/>
                <a:ea typeface="Noto Sans CJK KR DemiLight"/>
                <a:cs typeface="Noto Sans CJK KR DemiLight"/>
                <a:sym typeface="Noto Sans CJK KR DemiLight"/>
              </a:defRPr>
            </a:lvl1pPr>
          </a:lstStyle>
          <a:p>
            <a:pPr/>
            <a:r>
              <a:t>第一个参数是格式字符串，指定了输入的格式。</a:t>
            </a:r>
          </a:p>
        </p:txBody>
      </p:sp>
      <p:sp>
        <p:nvSpPr>
          <p:cNvPr id="137" name="Shape 137"/>
          <p:cNvSpPr/>
          <p:nvPr/>
        </p:nvSpPr>
        <p:spPr>
          <a:xfrm>
            <a:off x="2772064" y="6923917"/>
            <a:ext cx="7905990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>
                <a:latin typeface="Noto Sans CJK SC DemiLight"/>
                <a:ea typeface="Noto Sans CJK SC DemiLight"/>
                <a:cs typeface="Noto Sans CJK SC DemiLight"/>
                <a:sym typeface="Noto Sans CJK SC DemiLight"/>
              </a:defRPr>
            </a:lvl1pPr>
          </a:lstStyle>
          <a:p>
            <a:pPr/>
            <a:r>
              <a:t>第二个是可变参数列表，每一个指针要求非空，并且与字符串中的格式符一一顺次对应。</a:t>
            </a:r>
          </a:p>
        </p:txBody>
      </p:sp>
      <p:sp>
        <p:nvSpPr>
          <p:cNvPr id="138" name="Shape 138"/>
          <p:cNvSpPr/>
          <p:nvPr/>
        </p:nvSpPr>
        <p:spPr>
          <a:xfrm>
            <a:off x="974175" y="6742436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Microsoft YaHei UI"/>
                <a:ea typeface="Microsoft YaHei UI"/>
                <a:cs typeface="Microsoft YaHei UI"/>
                <a:sym typeface="Microsoft YaHei UI"/>
              </a:defRPr>
            </a:lvl1pPr>
          </a:lstStyle>
          <a:p>
            <a:pPr/>
            <a:r>
              <a:t>参数说明</a:t>
            </a:r>
          </a:p>
        </p:txBody>
      </p:sp>
      <p:sp>
        <p:nvSpPr>
          <p:cNvPr id="139" name="Shape 139"/>
          <p:cNvSpPr/>
          <p:nvPr/>
        </p:nvSpPr>
        <p:spPr>
          <a:xfrm flipV="1">
            <a:off x="700286" y="6404522"/>
            <a:ext cx="1" cy="1361629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3358100" y="739241"/>
            <a:ext cx="579969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字符串常量&amp;字符数组</a:t>
            </a:r>
          </a:p>
        </p:txBody>
      </p:sp>
      <p:sp>
        <p:nvSpPr>
          <p:cNvPr id="226" name="Shape 226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" name="Shape 227"/>
          <p:cNvSpPr/>
          <p:nvPr/>
        </p:nvSpPr>
        <p:spPr>
          <a:xfrm>
            <a:off x="1384796" y="5566220"/>
            <a:ext cx="9361168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C语言有两种表示字符串的方法，一种是字符数组，另一种是字符串常量，它们在内存中的存储位置不同，使得字符数组可以读取和修改，而字符串常量只能读取不能修改。</a:t>
            </a:r>
          </a:p>
        </p:txBody>
      </p:sp>
      <p:sp>
        <p:nvSpPr>
          <p:cNvPr id="228" name="Shape 228"/>
          <p:cNvSpPr/>
          <p:nvPr/>
        </p:nvSpPr>
        <p:spPr>
          <a:xfrm>
            <a:off x="1487166" y="3054067"/>
            <a:ext cx="7749777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char str1[] = “abcd"; </a:t>
            </a:r>
          </a:p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//或者char str1[] = {‘a’, ‘b’, ‘c’, ‘d’};</a:t>
            </a:r>
          </a:p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char *str2 = "abcd";</a:t>
            </a:r>
          </a:p>
        </p:txBody>
      </p:sp>
      <p:sp>
        <p:nvSpPr>
          <p:cNvPr id="229" name="Shape 229"/>
          <p:cNvSpPr/>
          <p:nvPr/>
        </p:nvSpPr>
        <p:spPr>
          <a:xfrm flipV="1">
            <a:off x="733943" y="5781187"/>
            <a:ext cx="1" cy="1081368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" name="Shape 230"/>
          <p:cNvSpPr/>
          <p:nvPr/>
        </p:nvSpPr>
        <p:spPr>
          <a:xfrm flipV="1">
            <a:off x="733943" y="3239889"/>
            <a:ext cx="1" cy="1749257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3358100" y="739241"/>
            <a:ext cx="579969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字符串常量&amp;字符数组</a:t>
            </a:r>
          </a:p>
        </p:txBody>
      </p:sp>
      <p:sp>
        <p:nvSpPr>
          <p:cNvPr id="233" name="Shape 233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4" name="Shape 234"/>
          <p:cNvSpPr/>
          <p:nvPr/>
        </p:nvSpPr>
        <p:spPr>
          <a:xfrm>
            <a:off x="1384796" y="3789462"/>
            <a:ext cx="9361168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在编程过程中如果只涉及到对字符串的读取，那么字符数组和字符串常量都能够满足要求；如果有写入（修改）操作，那么只能使用字符数组，不能使用字符串常量。</a:t>
            </a:r>
          </a:p>
        </p:txBody>
      </p:sp>
      <p:sp>
        <p:nvSpPr>
          <p:cNvPr id="235" name="Shape 235"/>
          <p:cNvSpPr/>
          <p:nvPr/>
        </p:nvSpPr>
        <p:spPr>
          <a:xfrm>
            <a:off x="1385566" y="2741222"/>
            <a:ext cx="774977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到底使用字符数组还是字符串常量？</a:t>
            </a:r>
          </a:p>
        </p:txBody>
      </p:sp>
      <p:sp>
        <p:nvSpPr>
          <p:cNvPr id="236" name="Shape 236"/>
          <p:cNvSpPr/>
          <p:nvPr/>
        </p:nvSpPr>
        <p:spPr>
          <a:xfrm flipV="1">
            <a:off x="733943" y="4004429"/>
            <a:ext cx="1" cy="1081367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7" name="Shape 237"/>
          <p:cNvSpPr/>
          <p:nvPr/>
        </p:nvSpPr>
        <p:spPr>
          <a:xfrm flipV="1">
            <a:off x="733943" y="2682331"/>
            <a:ext cx="1" cy="752784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8" name="Shape 238"/>
          <p:cNvSpPr/>
          <p:nvPr/>
        </p:nvSpPr>
        <p:spPr>
          <a:xfrm>
            <a:off x="1466346" y="5493868"/>
            <a:ext cx="3772124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#include &lt;stdio.h&gt;</a:t>
            </a:r>
          </a:p>
          <a:p>
            <a:pPr algn="l">
              <a:defRPr sz="3000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int main()</a:t>
            </a:r>
          </a:p>
          <a:p>
            <a:pPr algn="l">
              <a:defRPr sz="3000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{</a:t>
            </a:r>
          </a:p>
          <a:p>
            <a:pPr algn="l">
              <a:defRPr sz="3000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    char str[30];</a:t>
            </a:r>
          </a:p>
          <a:p>
            <a:pPr algn="l">
              <a:defRPr sz="3000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    fgets(str, 30, stdin);</a:t>
            </a:r>
          </a:p>
          <a:p>
            <a:pPr algn="l">
              <a:defRPr sz="3000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    printf("%s\n", str);</a:t>
            </a:r>
          </a:p>
          <a:p>
            <a:pPr algn="l">
              <a:defRPr sz="3000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    return 0;</a:t>
            </a:r>
          </a:p>
          <a:p>
            <a:pPr algn="l">
              <a:defRPr sz="3000">
                <a:solidFill>
                  <a:srgbClr val="212121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3005241" y="739241"/>
            <a:ext cx="650541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二分查找(binary search)</a:t>
            </a:r>
          </a:p>
        </p:txBody>
      </p:sp>
      <p:sp>
        <p:nvSpPr>
          <p:cNvPr id="241" name="Shape 241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2" name="Shape 242"/>
          <p:cNvSpPr/>
          <p:nvPr/>
        </p:nvSpPr>
        <p:spPr>
          <a:xfrm>
            <a:off x="1577364" y="3593817"/>
            <a:ext cx="936116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/>
            </a:pPr>
            <a:r>
              <a:t>二分搜索，也称折半搜索（英语：half-interval search）是一种在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有序数组</a:t>
            </a:r>
            <a:r>
              <a:t>中查找某一特定元素的搜索演算法。</a:t>
            </a:r>
          </a:p>
        </p:txBody>
      </p:sp>
      <p:sp>
        <p:nvSpPr>
          <p:cNvPr id="243" name="Shape 243"/>
          <p:cNvSpPr/>
          <p:nvPr/>
        </p:nvSpPr>
        <p:spPr>
          <a:xfrm>
            <a:off x="1606809" y="5052691"/>
            <a:ext cx="9716074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/>
            </a:pPr>
            <a:r>
              <a:t>搜索过程从数组的中间元素开始，如果中间元素正好是要查找的元素，则搜索过程结束；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如果某一特定元素大于或者小于中间元素，则在数组大于或小于中间元素的那一半中查找，而且跟开始一样从中间元素开始比较。</a:t>
            </a:r>
          </a:p>
          <a:p>
            <a:pPr algn="l">
              <a:defRPr sz="2600"/>
            </a:pPr>
          </a:p>
          <a:p>
            <a:pPr algn="l">
              <a:defRPr sz="2600"/>
            </a:pPr>
            <a:r>
              <a:t>如果在某一步骤数组为空，则代表找不到。这种搜索算法每一次比较都使搜索范围缩小一半。</a:t>
            </a:r>
          </a:p>
        </p:txBody>
      </p:sp>
      <p:sp>
        <p:nvSpPr>
          <p:cNvPr id="244" name="Shape 244"/>
          <p:cNvSpPr/>
          <p:nvPr/>
        </p:nvSpPr>
        <p:spPr>
          <a:xfrm flipV="1">
            <a:off x="733943" y="3746859"/>
            <a:ext cx="1" cy="735317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5" name="Shape 245"/>
          <p:cNvSpPr/>
          <p:nvPr/>
        </p:nvSpPr>
        <p:spPr>
          <a:xfrm flipV="1">
            <a:off x="733943" y="5206407"/>
            <a:ext cx="1" cy="735317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6" name="Shape 246"/>
          <p:cNvSpPr/>
          <p:nvPr/>
        </p:nvSpPr>
        <p:spPr>
          <a:xfrm flipV="1">
            <a:off x="733943" y="6539233"/>
            <a:ext cx="1" cy="735317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7" name="Shape 247"/>
          <p:cNvSpPr/>
          <p:nvPr/>
        </p:nvSpPr>
        <p:spPr>
          <a:xfrm flipV="1">
            <a:off x="733943" y="7771273"/>
            <a:ext cx="1" cy="735318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binary-and-linear-search-animations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1195" y="1702663"/>
            <a:ext cx="9522410" cy="634827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76200" dist="50800" dir="318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952500" y="3681411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45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5324498" y="722990"/>
            <a:ext cx="18669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线性表</a:t>
            </a:r>
          </a:p>
        </p:txBody>
      </p:sp>
      <p:sp>
        <p:nvSpPr>
          <p:cNvPr id="254" name="Shape 254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" name="Shape 255"/>
          <p:cNvSpPr/>
          <p:nvPr/>
        </p:nvSpPr>
        <p:spPr>
          <a:xfrm>
            <a:off x="1577364" y="3593817"/>
            <a:ext cx="936116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线性表（Linear List）是由n（n≥0）个数据元素（结点）a[0]，a[1]，a[2]…，a[n-1]组成的有限序列。</a:t>
            </a:r>
          </a:p>
        </p:txBody>
      </p:sp>
      <p:sp>
        <p:nvSpPr>
          <p:cNvPr id="256" name="Shape 256"/>
          <p:cNvSpPr/>
          <p:nvPr/>
        </p:nvSpPr>
        <p:spPr>
          <a:xfrm flipV="1">
            <a:off x="733943" y="3746859"/>
            <a:ext cx="1" cy="735317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" name="Shape 257"/>
          <p:cNvSpPr/>
          <p:nvPr/>
        </p:nvSpPr>
        <p:spPr>
          <a:xfrm>
            <a:off x="1508463" y="6026493"/>
            <a:ext cx="128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54000" indent="-254000" algn="l">
              <a:buClr>
                <a:srgbClr val="8E44AD"/>
              </a:buClr>
              <a:buSzPct val="75000"/>
              <a:buChar char="•"/>
              <a:defRPr sz="2400"/>
            </a:lvl1pPr>
          </a:lstStyle>
          <a:p>
            <a:pPr/>
            <a:r>
              <a:t>顺序表</a:t>
            </a:r>
          </a:p>
        </p:txBody>
      </p:sp>
      <p:sp>
        <p:nvSpPr>
          <p:cNvPr id="258" name="Shape 258"/>
          <p:cNvSpPr/>
          <p:nvPr/>
        </p:nvSpPr>
        <p:spPr>
          <a:xfrm>
            <a:off x="1508463" y="6647022"/>
            <a:ext cx="97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54000" indent="-254000" algn="l">
              <a:buClr>
                <a:srgbClr val="8E44AD"/>
              </a:buClr>
              <a:buSzPct val="75000"/>
              <a:buChar char="•"/>
              <a:defRPr sz="2400"/>
            </a:lvl1pPr>
          </a:lstStyle>
          <a:p>
            <a:pPr/>
            <a:r>
              <a:t>链表</a:t>
            </a:r>
          </a:p>
        </p:txBody>
      </p:sp>
      <p:sp>
        <p:nvSpPr>
          <p:cNvPr id="259" name="Shape 259"/>
          <p:cNvSpPr/>
          <p:nvPr/>
        </p:nvSpPr>
        <p:spPr>
          <a:xfrm flipV="1">
            <a:off x="733943" y="5141100"/>
            <a:ext cx="1" cy="571501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0" name="Shape 260"/>
          <p:cNvSpPr/>
          <p:nvPr/>
        </p:nvSpPr>
        <p:spPr>
          <a:xfrm>
            <a:off x="1490133" y="5141100"/>
            <a:ext cx="2755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线性表的存储结构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25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952500" y="3681411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45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908698" y="722990"/>
            <a:ext cx="6985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栈</a:t>
            </a:r>
          </a:p>
        </p:txBody>
      </p:sp>
      <p:sp>
        <p:nvSpPr>
          <p:cNvPr id="266" name="Shape 266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7" name="Shape 267"/>
          <p:cNvSpPr/>
          <p:nvPr/>
        </p:nvSpPr>
        <p:spPr>
          <a:xfrm>
            <a:off x="1577364" y="3204350"/>
            <a:ext cx="936116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由于栈是运算受限的线性表，因此线性表的存储结构对栈也是适用的，只是操作不同而已。</a:t>
            </a:r>
          </a:p>
        </p:txBody>
      </p:sp>
      <p:sp>
        <p:nvSpPr>
          <p:cNvPr id="268" name="Shape 268"/>
          <p:cNvSpPr/>
          <p:nvPr/>
        </p:nvSpPr>
        <p:spPr>
          <a:xfrm flipV="1">
            <a:off x="733943" y="3357392"/>
            <a:ext cx="1" cy="735318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" name="Shape 269"/>
          <p:cNvSpPr/>
          <p:nvPr/>
        </p:nvSpPr>
        <p:spPr>
          <a:xfrm>
            <a:off x="1618792" y="5298424"/>
            <a:ext cx="4736531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typedef struct</a:t>
            </a:r>
          </a:p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{</a:t>
            </a:r>
          </a:p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    datatype data[MAXSIZE];</a:t>
            </a:r>
          </a:p>
          <a:p>
            <a:pPr lvl="1"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  int top;</a:t>
            </a:r>
          </a:p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}SeqStack;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6408" y="1847031"/>
            <a:ext cx="9731984" cy="6059538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5616598" y="722990"/>
            <a:ext cx="12827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队列</a:t>
            </a:r>
          </a:p>
        </p:txBody>
      </p:sp>
      <p:sp>
        <p:nvSpPr>
          <p:cNvPr id="274" name="Shape 274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5" name="Shape 275"/>
          <p:cNvSpPr/>
          <p:nvPr/>
        </p:nvSpPr>
        <p:spPr>
          <a:xfrm>
            <a:off x="1577364" y="3593817"/>
            <a:ext cx="936116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顺序存储的队称为顺序队。因为队的队头和队尾都是活动的，因此，除了队列的数据区外还有队头、队尾两个指针。</a:t>
            </a:r>
          </a:p>
        </p:txBody>
      </p:sp>
      <p:sp>
        <p:nvSpPr>
          <p:cNvPr id="276" name="Shape 276"/>
          <p:cNvSpPr/>
          <p:nvPr/>
        </p:nvSpPr>
        <p:spPr>
          <a:xfrm flipV="1">
            <a:off x="733943" y="3746859"/>
            <a:ext cx="1" cy="735317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7" name="Shape 277"/>
          <p:cNvSpPr/>
          <p:nvPr/>
        </p:nvSpPr>
        <p:spPr>
          <a:xfrm>
            <a:off x="1529689" y="5073650"/>
            <a:ext cx="4736531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typedef struct</a:t>
            </a:r>
          </a:p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{</a:t>
            </a:r>
          </a:p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    datatype data[MAXSIZE];</a:t>
            </a:r>
          </a:p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    int rear;</a:t>
            </a:r>
          </a:p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    int front;</a:t>
            </a:r>
          </a:p>
          <a:p>
            <a:pPr algn="l">
              <a:defRPr sz="3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}SeQueue;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屏幕快照 2016-12-11 13.37.55.png"/>
          <p:cNvPicPr>
            <a:picLocks noChangeAspect="1"/>
          </p:cNvPicPr>
          <p:nvPr/>
        </p:nvPicPr>
        <p:blipFill>
          <a:blip r:embed="rId2">
            <a:extLst/>
          </a:blip>
          <a:srcRect l="960" t="800" r="960" b="587"/>
          <a:stretch>
            <a:fillRect/>
          </a:stretch>
        </p:blipFill>
        <p:spPr>
          <a:xfrm>
            <a:off x="1765049" y="975295"/>
            <a:ext cx="9474702" cy="7819897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2474" y="868029"/>
            <a:ext cx="9339852" cy="801754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5032398" y="722990"/>
            <a:ext cx="24511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内存管理</a:t>
            </a:r>
          </a:p>
        </p:txBody>
      </p:sp>
      <p:sp>
        <p:nvSpPr>
          <p:cNvPr id="282" name="Shape 282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" name="Shape 283"/>
          <p:cNvSpPr/>
          <p:nvPr/>
        </p:nvSpPr>
        <p:spPr>
          <a:xfrm>
            <a:off x="1849347" y="4487862"/>
            <a:ext cx="9306105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1997900" y="4652962"/>
            <a:ext cx="90090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212121"/>
                </a:solidFill>
              </a:defRPr>
            </a:pPr>
            <a:r>
              <a:t>void free(void *address); </a:t>
            </a:r>
          </a:p>
          <a:p>
            <a:pPr algn="l">
              <a:defRPr sz="2200">
                <a:solidFill>
                  <a:srgbClr val="414141"/>
                </a:solidFill>
              </a:defRPr>
            </a:pPr>
            <a:r>
              <a:t>该函数分配一个带有 num 个元素的数组，每个元素的大小为 size 字节。</a:t>
            </a:r>
          </a:p>
        </p:txBody>
      </p:sp>
      <p:sp>
        <p:nvSpPr>
          <p:cNvPr id="285" name="Shape 285"/>
          <p:cNvSpPr/>
          <p:nvPr/>
        </p:nvSpPr>
        <p:spPr>
          <a:xfrm>
            <a:off x="1849347" y="3214186"/>
            <a:ext cx="9306106" cy="1270001"/>
          </a:xfrm>
          <a:prstGeom prst="rect">
            <a:avLst/>
          </a:prstGeom>
          <a:solidFill>
            <a:srgbClr val="EBEBEB">
              <a:alpha val="3829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" name="Shape 286"/>
          <p:cNvSpPr/>
          <p:nvPr/>
        </p:nvSpPr>
        <p:spPr>
          <a:xfrm>
            <a:off x="1997900" y="3379286"/>
            <a:ext cx="90090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212121"/>
                </a:solidFill>
              </a:defRPr>
            </a:pPr>
            <a:r>
              <a:t>void *calloc(int num, int size);</a:t>
            </a:r>
          </a:p>
          <a:p>
            <a:pPr algn="l">
              <a:defRPr sz="2200">
                <a:solidFill>
                  <a:srgbClr val="414141"/>
                </a:solidFill>
              </a:defRPr>
            </a:pPr>
            <a:r>
              <a:t>该函数分配一个带有 num 个元素的数组，每个元素的大小为 size 字节。</a:t>
            </a:r>
          </a:p>
        </p:txBody>
      </p:sp>
      <p:sp>
        <p:nvSpPr>
          <p:cNvPr id="287" name="Shape 287"/>
          <p:cNvSpPr/>
          <p:nvPr/>
        </p:nvSpPr>
        <p:spPr>
          <a:xfrm>
            <a:off x="1849347" y="5745162"/>
            <a:ext cx="9306105" cy="1270001"/>
          </a:xfrm>
          <a:prstGeom prst="rect">
            <a:avLst/>
          </a:prstGeom>
          <a:solidFill>
            <a:srgbClr val="EBEBEB">
              <a:alpha val="3829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1997900" y="5910262"/>
            <a:ext cx="723928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212121"/>
                </a:solidFill>
              </a:defRPr>
            </a:pPr>
            <a:r>
              <a:t>void *malloc(int num);</a:t>
            </a:r>
          </a:p>
          <a:p>
            <a:pPr algn="l">
              <a:defRPr sz="2200">
                <a:solidFill>
                  <a:srgbClr val="414141"/>
                </a:solidFill>
              </a:defRPr>
            </a:pPr>
            <a:r>
              <a:t>该函数分配一个 num 字节的数组，并把它们进行初始化。</a:t>
            </a:r>
          </a:p>
        </p:txBody>
      </p:sp>
      <p:sp>
        <p:nvSpPr>
          <p:cNvPr id="289" name="Shape 289"/>
          <p:cNvSpPr/>
          <p:nvPr/>
        </p:nvSpPr>
        <p:spPr>
          <a:xfrm>
            <a:off x="1849347" y="7022014"/>
            <a:ext cx="9306105" cy="1270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" name="Shape 290"/>
          <p:cNvSpPr/>
          <p:nvPr/>
        </p:nvSpPr>
        <p:spPr>
          <a:xfrm>
            <a:off x="1989277" y="7187114"/>
            <a:ext cx="725652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rgbClr val="212121"/>
                </a:solidFill>
              </a:defRPr>
            </a:pPr>
            <a:r>
              <a:t>void *realloc(void *address, int newsize); </a:t>
            </a:r>
          </a:p>
          <a:p>
            <a:pPr algn="l">
              <a:defRPr sz="2200">
                <a:solidFill>
                  <a:srgbClr val="414141"/>
                </a:solidFill>
              </a:defRPr>
            </a:pPr>
            <a:r>
              <a:t>该函数重新分配内存，把内存扩展到 newsize。</a:t>
            </a:r>
          </a:p>
        </p:txBody>
      </p:sp>
      <p:sp>
        <p:nvSpPr>
          <p:cNvPr id="291" name="Shape 291"/>
          <p:cNvSpPr/>
          <p:nvPr/>
        </p:nvSpPr>
        <p:spPr>
          <a:xfrm>
            <a:off x="1854882" y="4484186"/>
            <a:ext cx="9295035" cy="1"/>
          </a:xfrm>
          <a:prstGeom prst="line">
            <a:avLst/>
          </a:prstGeom>
          <a:ln w="19050">
            <a:solidFill>
              <a:srgbClr val="53585F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2" name="Shape 292"/>
          <p:cNvSpPr/>
          <p:nvPr/>
        </p:nvSpPr>
        <p:spPr>
          <a:xfrm>
            <a:off x="1854882" y="5761037"/>
            <a:ext cx="9295036" cy="1"/>
          </a:xfrm>
          <a:prstGeom prst="line">
            <a:avLst/>
          </a:prstGeom>
          <a:ln w="19050">
            <a:solidFill>
              <a:srgbClr val="53585F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3" name="Shape 293"/>
          <p:cNvSpPr/>
          <p:nvPr/>
        </p:nvSpPr>
        <p:spPr>
          <a:xfrm>
            <a:off x="1854882" y="7044239"/>
            <a:ext cx="9295036" cy="1"/>
          </a:xfrm>
          <a:prstGeom prst="line">
            <a:avLst/>
          </a:prstGeom>
          <a:ln w="19050">
            <a:solidFill>
              <a:srgbClr val="53585F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MathTypeEquation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25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/>
        </p:nvSpPr>
        <p:spPr>
          <a:xfrm>
            <a:off x="952500" y="3681411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45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4144197" y="2094059"/>
            <a:ext cx="492807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祝大家考试取得好成绩 !</a:t>
            </a:r>
          </a:p>
        </p:txBody>
      </p:sp>
      <p:pic>
        <p:nvPicPr>
          <p:cNvPr id="299" name="148155677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342" y="3053262"/>
            <a:ext cx="4565783" cy="456578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666597" y="425449"/>
            <a:ext cx="5982006" cy="890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</a:p>
          <a:p>
            <a:pPr algn="l"/>
            <a:r>
              <a:t>1;  浮点数表示，分解数</a:t>
            </a:r>
          </a:p>
          <a:p>
            <a:pPr algn="l"/>
            <a:r>
              <a:t>2；输入输出语句</a:t>
            </a:r>
          </a:p>
          <a:p>
            <a:pPr algn="l"/>
            <a:r>
              <a:t>3；Ascii码</a:t>
            </a:r>
          </a:p>
          <a:p>
            <a:pPr algn="l"/>
            <a:r>
              <a:t>2；字符、转义字符、字符串</a:t>
            </a:r>
          </a:p>
          <a:p>
            <a:pPr algn="l"/>
            <a:r>
              <a:t>3；字符指针</a:t>
            </a:r>
          </a:p>
          <a:p>
            <a:pPr algn="l"/>
            <a:r>
              <a:t>4；内存</a:t>
            </a:r>
          </a:p>
          <a:p>
            <a:pPr algn="l"/>
            <a:r>
              <a:t>5；排序</a:t>
            </a:r>
          </a:p>
          <a:p>
            <a:pPr algn="l"/>
            <a:r>
              <a:t>6；递归</a:t>
            </a:r>
          </a:p>
          <a:p>
            <a:pPr algn="l"/>
            <a:r>
              <a:t>7；插入</a:t>
            </a:r>
          </a:p>
          <a:p>
            <a:pPr algn="l"/>
            <a:r>
              <a:t>7；结构体</a:t>
            </a:r>
          </a:p>
          <a:p>
            <a:pPr algn="l"/>
            <a:r>
              <a:t>8;   队列</a:t>
            </a:r>
          </a:p>
          <a:p>
            <a:pPr algn="l"/>
            <a:r>
              <a:t>9;   栈</a:t>
            </a:r>
          </a:p>
          <a:p>
            <a:pPr algn="l"/>
            <a:r>
              <a:t>10; 线性表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157516" y="7679773"/>
            <a:ext cx="6766216" cy="1401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4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在高版本的 Visual Studio 编译器中，scanf 被认为是不安全的，被弃用，应当使用 scanf_s 代替 scanf。</a:t>
            </a:r>
          </a:p>
        </p:txBody>
      </p:sp>
      <p:pic>
        <p:nvPicPr>
          <p:cNvPr id="144" name="atten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7862" y="7907737"/>
            <a:ext cx="945978" cy="945979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3054536" y="1026850"/>
            <a:ext cx="6895728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#include &lt;stdio.h&gt;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int main()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{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int count;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int a, b;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count = scanf("%d%d", &amp;a, &amp;b);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printf("count: %d\n", count);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return 0;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065108" y="1168399"/>
            <a:ext cx="7620704" cy="741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#include &lt;stdio.h&gt;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int main()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{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char str1[10];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char str2[10];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scanf("%s", str1);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gets(str2);//gets(str2, 10, stdin);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printf("str1: %s\n", str1);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printf("str2: %s\n", str2);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return 0;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523157" y="758160"/>
            <a:ext cx="30353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浮点数表示</a:t>
            </a:r>
          </a:p>
        </p:txBody>
      </p:sp>
      <p:sp>
        <p:nvSpPr>
          <p:cNvPr id="150" name="Shape 150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aphicFrame>
        <p:nvGraphicFramePr>
          <p:cNvPr id="151" name="Table 151"/>
          <p:cNvGraphicFramePr/>
          <p:nvPr/>
        </p:nvGraphicFramePr>
        <p:xfrm>
          <a:off x="1858037" y="2901950"/>
          <a:ext cx="9161235" cy="5715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{EEE7283C-3CF3-47DC-8721-378D4A62B228}</a:tableStyleId>
              </a:tblPr>
              <a:tblGrid>
                <a:gridCol w="2287133"/>
                <a:gridCol w="2723372"/>
                <a:gridCol w="2385791"/>
                <a:gridCol w="1892427"/>
              </a:tblGrid>
              <a:tr h="142557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C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存储大小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C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值范围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C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FFFFFF"/>
                          </a:solidFill>
                          <a:latin typeface="Noto Sans Bold"/>
                          <a:ea typeface="Noto Sans Bold"/>
                          <a:cs typeface="Noto Sans Bold"/>
                          <a:sym typeface="Noto Sans Bold"/>
                        </a:rPr>
                        <a:t>精度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C2C6"/>
                    </a:solid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Roboto Light"/>
                          <a:ea typeface="Roboto Light"/>
                          <a:cs typeface="Roboto Light"/>
                          <a:sym typeface="Roboto Light"/>
                        </a:defRPr>
                      </a:pPr>
                      <a:r>
                        <a:t>float</a:t>
                      </a:r>
                    </a:p>
                    <a:p>
                      <a:pPr>
                        <a:defRPr sz="2600"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单精度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Noto Sans CJK KR Light"/>
                          <a:ea typeface="Noto Sans CJK KR Light"/>
                          <a:cs typeface="Noto Sans CJK KR Light"/>
                          <a:sym typeface="Noto Sans CJK KR Light"/>
                        </a:rPr>
                        <a:t>4字节(32位）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Roboto Light"/>
                          <a:ea typeface="Roboto Light"/>
                          <a:cs typeface="Roboto Light"/>
                          <a:sym typeface="Roboto Light"/>
                        </a:defRPr>
                      </a:pPr>
                      <a:r>
                        <a:t>1.2E-38 </a:t>
                      </a:r>
                      <a:r>
                        <a:rPr>
                          <a:latin typeface="Noto Sans CJK KR Light"/>
                          <a:ea typeface="Noto Sans CJK KR Light"/>
                          <a:cs typeface="Noto Sans CJK KR Light"/>
                          <a:sym typeface="Noto Sans CJK KR Light"/>
                        </a:rPr>
                        <a:t>到</a:t>
                      </a:r>
                      <a:r>
                        <a:t> 3.4E+38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Noto Sans CJK KR Light"/>
                          <a:ea typeface="Noto Sans CJK KR Light"/>
                          <a:cs typeface="Noto Sans CJK KR Light"/>
                          <a:sym typeface="Noto Sans CJK KR Light"/>
                        </a:rPr>
                        <a:t>6 位小数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Roboto Light"/>
                          <a:ea typeface="Roboto Light"/>
                          <a:cs typeface="Roboto Light"/>
                          <a:sym typeface="Roboto Light"/>
                        </a:defRPr>
                      </a:pPr>
                      <a:r>
                        <a:t>double</a:t>
                      </a:r>
                    </a:p>
                    <a:p>
                      <a:pPr>
                        <a:defRPr sz="2600"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双精度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Noto Sans CJK SC Light"/>
                          <a:ea typeface="Noto Sans CJK SC Light"/>
                          <a:cs typeface="Noto Sans CJK SC Light"/>
                          <a:sym typeface="Noto Sans CJK SC Light"/>
                        </a:rPr>
                        <a:t>8字节(64位）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Roboto Light"/>
                          <a:ea typeface="Roboto Light"/>
                          <a:cs typeface="Roboto Light"/>
                          <a:sym typeface="Roboto Light"/>
                        </a:defRPr>
                      </a:pPr>
                      <a:r>
                        <a:t>2.3E-308 </a:t>
                      </a:r>
                      <a:r>
                        <a:rPr>
                          <a:latin typeface="Noto Sans CJK KR Light"/>
                          <a:ea typeface="Noto Sans CJK KR Light"/>
                          <a:cs typeface="Noto Sans CJK KR Light"/>
                          <a:sym typeface="Noto Sans CJK KR Light"/>
                        </a:rPr>
                        <a:t>到</a:t>
                      </a:r>
                      <a:r>
                        <a:rPr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rPr>
                        <a:t> </a:t>
                      </a:r>
                      <a:r>
                        <a:t>1.7E+308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Noto Sans CJK KR Light"/>
                          <a:ea typeface="Noto Sans CJK KR Light"/>
                          <a:cs typeface="Noto Sans CJK KR Light"/>
                          <a:sym typeface="Noto Sans CJK KR Light"/>
                        </a:rPr>
                        <a:t>15 位小数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Roboto Light"/>
                          <a:ea typeface="Roboto Light"/>
                          <a:cs typeface="Roboto Light"/>
                          <a:sym typeface="Roboto Light"/>
                        </a:defRPr>
                      </a:pPr>
                      <a:r>
                        <a:t>long double</a:t>
                      </a:r>
                    </a:p>
                    <a:p>
                      <a:pPr>
                        <a:defRPr sz="2600">
                          <a:latin typeface="Noto Sans CJK KR DemiLight"/>
                          <a:ea typeface="Noto Sans CJK KR DemiLight"/>
                          <a:cs typeface="Noto Sans CJK KR DemiLight"/>
                          <a:sym typeface="Noto Sans CJK KR DemiLight"/>
                        </a:defRPr>
                      </a:pPr>
                      <a:r>
                        <a:t>长双精度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Noto Sans CJK SC Light"/>
                          <a:ea typeface="Noto Sans CJK SC Light"/>
                          <a:cs typeface="Noto Sans CJK SC Light"/>
                          <a:sym typeface="Noto Sans CJK SC Light"/>
                        </a:rPr>
                        <a:t>16字节(128位）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>
                          <a:latin typeface="Roboto Light"/>
                          <a:ea typeface="Roboto Light"/>
                          <a:cs typeface="Roboto Light"/>
                          <a:sym typeface="Roboto Light"/>
                        </a:defRPr>
                      </a:pPr>
                      <a:r>
                        <a:t>3.4E-4932 </a:t>
                      </a:r>
                      <a:r>
                        <a:rPr>
                          <a:latin typeface="Noto Sans CJK KR Light"/>
                          <a:ea typeface="Noto Sans CJK KR Light"/>
                          <a:cs typeface="Noto Sans CJK KR Light"/>
                          <a:sym typeface="Noto Sans CJK KR Light"/>
                        </a:rPr>
                        <a:t>到</a:t>
                      </a:r>
                      <a:r>
                        <a:t> 1.1E+4932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Noto Sans CJK KR Light"/>
                          <a:ea typeface="Noto Sans CJK KR Light"/>
                          <a:cs typeface="Noto Sans CJK KR Light"/>
                          <a:sym typeface="Noto Sans CJK KR Light"/>
                        </a:rPr>
                        <a:t>
19 位小数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403107" y="1168399"/>
            <a:ext cx="6198585" cy="741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876300" algn="l"/>
              </a:tabLst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#include&lt;stdio.h&gt;</a:t>
            </a:r>
          </a:p>
          <a:p>
            <a:pPr algn="l" defTabSz="457200">
              <a:tabLst>
                <a:tab pos="876300" algn="l"/>
              </a:tabLst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int main()</a:t>
            </a:r>
          </a:p>
          <a:p>
            <a:pPr algn="l" defTabSz="457200">
              <a:tabLst>
                <a:tab pos="876300" algn="l"/>
              </a:tabLst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{</a:t>
            </a:r>
          </a:p>
          <a:p>
            <a:pPr lvl="2" algn="l" defTabSz="457200">
              <a:tabLst>
                <a:tab pos="876300" algn="l"/>
              </a:tabLst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float a, b, c;</a:t>
            </a:r>
          </a:p>
          <a:p>
            <a:pPr algn="l" defTabSz="457200">
              <a:tabLst>
                <a:tab pos="876300" algn="l"/>
              </a:tabLst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a = 0.5;</a:t>
            </a:r>
          </a:p>
          <a:p>
            <a:pPr algn="l" defTabSz="457200">
              <a:tabLst>
                <a:tab pos="876300" algn="l"/>
              </a:tabLst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b = 0.4;</a:t>
            </a:r>
          </a:p>
          <a:p>
            <a:pPr algn="l" defTabSz="457200">
              <a:tabLst>
                <a:tab pos="876300" algn="l"/>
              </a:tabLst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c = 0.3;</a:t>
            </a:r>
          </a:p>
          <a:p>
            <a:pPr algn="l" defTabSz="457200">
              <a:tabLst>
                <a:tab pos="876300" algn="l"/>
              </a:tabLst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printf("a = %.9f\n", a);</a:t>
            </a:r>
          </a:p>
          <a:p>
            <a:pPr algn="l" defTabSz="457200">
              <a:tabLst>
                <a:tab pos="876300" algn="l"/>
              </a:tabLst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printf("b = %.9f\n", b);</a:t>
            </a:r>
          </a:p>
          <a:p>
            <a:pPr algn="l" defTabSz="457200">
              <a:tabLst>
                <a:tab pos="876300" algn="l"/>
              </a:tabLst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printf("c = %.9f\n", c);</a:t>
            </a:r>
          </a:p>
          <a:p>
            <a:pPr algn="l" defTabSz="457200">
              <a:tabLst>
                <a:tab pos="876300" algn="l"/>
              </a:tabLst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return 0;</a:t>
            </a:r>
          </a:p>
          <a:p>
            <a:pPr algn="l" defTabSz="457200">
              <a:tabLst>
                <a:tab pos="876300" algn="l"/>
              </a:tabLst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4156098" y="739241"/>
            <a:ext cx="4203701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>
                <a:solidFill>
                  <a:srgbClr val="00C2C6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字符、转义字符</a:t>
            </a:r>
          </a:p>
        </p:txBody>
      </p:sp>
      <p:sp>
        <p:nvSpPr>
          <p:cNvPr id="156" name="Shape 156"/>
          <p:cNvSpPr/>
          <p:nvPr/>
        </p:nvSpPr>
        <p:spPr>
          <a:xfrm>
            <a:off x="3697564" y="2060660"/>
            <a:ext cx="5120769" cy="1"/>
          </a:xfrm>
          <a:prstGeom prst="line">
            <a:avLst/>
          </a:prstGeom>
          <a:ln w="25400">
            <a:solidFill>
              <a:srgbClr val="85888D">
                <a:alpha val="1280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7" name="Shape 157"/>
          <p:cNvSpPr/>
          <p:nvPr/>
        </p:nvSpPr>
        <p:spPr>
          <a:xfrm>
            <a:off x="1356597" y="3809202"/>
            <a:ext cx="94712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Noto Sans CJK KR DemiLight"/>
                <a:ea typeface="Noto Sans CJK KR DemiLight"/>
                <a:cs typeface="Noto Sans CJK KR DemiLight"/>
                <a:sym typeface="Noto Sans CJK KR DemiLight"/>
              </a:defRPr>
            </a:lvl1pPr>
          </a:lstStyle>
          <a:p>
            <a:pPr/>
            <a:r>
              <a:t>字符</a:t>
            </a:r>
          </a:p>
        </p:txBody>
      </p:sp>
      <p:sp>
        <p:nvSpPr>
          <p:cNvPr id="158" name="Shape 158"/>
          <p:cNvSpPr/>
          <p:nvPr/>
        </p:nvSpPr>
        <p:spPr>
          <a:xfrm>
            <a:off x="4322415" y="3860001"/>
            <a:ext cx="6388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字符型数据是用单引号括起来的一个字符。</a:t>
            </a:r>
          </a:p>
        </p:txBody>
      </p:sp>
      <p:sp>
        <p:nvSpPr>
          <p:cNvPr id="159" name="Shape 159"/>
          <p:cNvSpPr/>
          <p:nvPr/>
        </p:nvSpPr>
        <p:spPr>
          <a:xfrm flipV="1">
            <a:off x="782867" y="3907850"/>
            <a:ext cx="1" cy="475804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" name="Shape 160"/>
          <p:cNvSpPr/>
          <p:nvPr/>
        </p:nvSpPr>
        <p:spPr>
          <a:xfrm>
            <a:off x="1167804" y="5835179"/>
            <a:ext cx="1722352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Noto Sans CJK KR DemiLight"/>
                <a:ea typeface="Noto Sans CJK KR DemiLight"/>
                <a:cs typeface="Noto Sans CJK KR DemiLight"/>
                <a:sym typeface="Noto Sans CJK KR DemiLight"/>
              </a:defRPr>
            </a:lvl1pPr>
          </a:lstStyle>
          <a:p>
            <a:pPr/>
            <a:r>
              <a:t>转义字符</a:t>
            </a:r>
          </a:p>
        </p:txBody>
      </p:sp>
      <p:sp>
        <p:nvSpPr>
          <p:cNvPr id="161" name="Shape 161"/>
          <p:cNvSpPr/>
          <p:nvPr/>
        </p:nvSpPr>
        <p:spPr>
          <a:xfrm>
            <a:off x="4319594" y="5219700"/>
            <a:ext cx="790208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转义字符是一种特殊的字符。转义字符以反斜线"\"开头，后跟一个或几个字符。</a:t>
            </a:r>
          </a:p>
        </p:txBody>
      </p:sp>
      <p:sp>
        <p:nvSpPr>
          <p:cNvPr id="162" name="Shape 162"/>
          <p:cNvSpPr/>
          <p:nvPr/>
        </p:nvSpPr>
        <p:spPr>
          <a:xfrm flipV="1">
            <a:off x="782867" y="5482530"/>
            <a:ext cx="1" cy="1378398"/>
          </a:xfrm>
          <a:prstGeom prst="line">
            <a:avLst/>
          </a:prstGeom>
          <a:ln w="25400">
            <a:solidFill>
              <a:srgbClr val="8E44A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>
            <a:off x="4285520" y="6271659"/>
            <a:ext cx="7790003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转义字符具有特定的含义，不同于字符原有的意义，故称“转义”字符。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C2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4026197" y="2082799"/>
            <a:ext cx="4952406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#include&lt;stdio.h&gt;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int main()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{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char c1 = 'c';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char c2 = '\103';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printf("c1: %c\n", c1);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printf("c2: %c\n", c2);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    return 0;</a:t>
            </a:r>
          </a:p>
          <a:p>
            <a:pPr algn="l">
              <a:defRPr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