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comments+xml" PartName="/ppt/comments/comment1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0" name="Alejandro"/>
  <p:cmAuthor clrIdx="1" id="1" initials="" lastIdx="5" name="Alex Daughter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5.xml"/><Relationship Id="rId22" Type="http://schemas.openxmlformats.org/officeDocument/2006/relationships/font" Target="fonts/Nunito-italic.fntdata"/><Relationship Id="rId10" Type="http://schemas.openxmlformats.org/officeDocument/2006/relationships/slide" Target="slides/slide4.xml"/><Relationship Id="rId21" Type="http://schemas.openxmlformats.org/officeDocument/2006/relationships/font" Target="fonts/Nuni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1-24T20:37:50.939">
    <p:pos x="6000" y="0"/>
    <p:text>introduction by ALejandro</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4-01-24T20:38:26.844">
    <p:pos x="6000" y="0"/>
    <p:text>Jason</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4-01-24T20:38:14.013">
    <p:pos x="6000" y="0"/>
    <p:text>ALejandro</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4-01-24T20:36:58.851">
    <p:pos x="6000" y="0"/>
    <p:text>FINN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1-24T20:37:25.429">
    <p:pos x="6000" y="0"/>
    <p:text>introduction by Alejandro</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1-24T20:38:37.797">
    <p:pos x="6000" y="0"/>
    <p:text>Finn</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1-24T20:36:38.762">
    <p:pos x="6000" y="0"/>
    <p:text>Cleaning methods by Finn</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01-24T20:36:42.510">
    <p:pos x="6000" y="0"/>
    <p:text>diagram by Jason</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4-01-24T20:36:12.727">
    <p:pos x="6000" y="0"/>
    <p:text>csv by JASON</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4-01-25T17:56:09.357">
    <p:pos x="6000" y="0"/>
    <p:text>we use sqlalchemy to use the create_engine() function to connect to our database. then used dataframe's pre-existing to_sql and read_sql functions to store our dataframes into a database file and then read that information back out. we ended up with 4 tables.</p:text>
  </p:cm>
  <p:cm authorId="0" idx="7" dt="2024-01-24T20:36:24.453">
    <p:pos x="6000" y="100"/>
    <p:text>sql by alex</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4-01-25T18:07:09.977">
    <p:pos x="6000" y="0"/>
    <p:text>we found some useful information from the data after it was cleaned. some of these were most ordered and least ordered items. most and least ordered per product category. the states with most and least customers and orders. and finally the customers that have placed the most unique orders. as we said earlier, we do have a suggestion which is to add a date to the orders so that the average revenue made per day, week etc. and also finding peak business days and hours. and on the next slide we have some of our data shown.</p:text>
  </p:cm>
  <p:cm authorId="1" idx="3" dt="2024-01-25T16:27:11.027">
    <p:pos x="6000" y="100"/>
    <p:text>Useful data by Alex</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4-01-25T16:27:32.360">
    <p:pos x="6000" y="0"/>
    <p:text>useful diagrams by Alex</p:text>
  </p:cm>
  <p:cm authorId="1" idx="5" dt="2024-01-25T18:07:44.938">
    <p:pos x="6000" y="100"/>
    <p:text>here you can see some of the top 10s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696972ad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696972ad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696972ad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696972ad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696972ad1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696972ad1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696972ad1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696972ad1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696972a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696972a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696972ad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696972ad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696972ad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696972ad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696972ad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696972ad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696972ad1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696972ad1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696972ad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696972ad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696972ad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696972ad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696972ad1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696972ad1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7.xml"/><Relationship Id="rId4" Type="http://schemas.openxmlformats.org/officeDocument/2006/relationships/image" Target="../media/image6.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9.xml"/><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15348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Group Three</a:t>
            </a:r>
            <a:endParaRPr/>
          </a:p>
          <a:p>
            <a:pPr indent="0" lvl="0" marL="0" rtl="0" algn="ctr">
              <a:spcBef>
                <a:spcPts val="0"/>
              </a:spcBef>
              <a:spcAft>
                <a:spcPts val="0"/>
              </a:spcAft>
              <a:buNone/>
            </a:pPr>
            <a:r>
              <a:rPr lang="en"/>
              <a:t>Pep One Presentation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Finn Mikkola, Jason Fearnall, Alejandro Otaola, Alex Daughters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Findings</a:t>
            </a:r>
            <a:endParaRPr b="1" sz="3200"/>
          </a:p>
        </p:txBody>
      </p:sp>
      <p:sp>
        <p:nvSpPr>
          <p:cNvPr id="192" name="Google Shape;192;p22"/>
          <p:cNvSpPr txBox="1"/>
          <p:nvPr>
            <p:ph idx="1" type="body"/>
          </p:nvPr>
        </p:nvSpPr>
        <p:spPr>
          <a:xfrm>
            <a:off x="759925" y="1674800"/>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Large amounts of NULL data which was collected into </a:t>
            </a:r>
            <a:r>
              <a:rPr lang="en" sz="1700"/>
              <a:t>separate</a:t>
            </a:r>
            <a:r>
              <a:rPr lang="en" sz="1700"/>
              <a:t> .csv files for client review</a:t>
            </a:r>
            <a:endParaRPr sz="1700"/>
          </a:p>
          <a:p>
            <a:pPr indent="-336550" lvl="0" marL="457200" rtl="0" algn="l">
              <a:spcBef>
                <a:spcPts val="0"/>
              </a:spcBef>
              <a:spcAft>
                <a:spcPts val="0"/>
              </a:spcAft>
              <a:buSzPts val="1700"/>
              <a:buChar char="●"/>
            </a:pPr>
            <a:r>
              <a:rPr lang="en" sz="1700"/>
              <a:t>Multiple duplicated data instances.</a:t>
            </a:r>
            <a:endParaRPr sz="1700"/>
          </a:p>
          <a:p>
            <a:pPr indent="-336550" lvl="0" marL="457200" rtl="0" algn="l">
              <a:spcBef>
                <a:spcPts val="0"/>
              </a:spcBef>
              <a:spcAft>
                <a:spcPts val="0"/>
              </a:spcAft>
              <a:buSzPts val="1700"/>
              <a:buChar char="●"/>
            </a:pPr>
            <a:r>
              <a:rPr lang="en" sz="1700"/>
              <a:t>Data </a:t>
            </a:r>
            <a:r>
              <a:rPr lang="en" sz="1700"/>
              <a:t>inconsistencies</a:t>
            </a:r>
            <a:r>
              <a:rPr lang="en" sz="1700"/>
              <a:t> such as phone numbers put in with symbols and some without</a:t>
            </a:r>
            <a:endParaRPr sz="1700"/>
          </a:p>
          <a:p>
            <a:pPr indent="-336550" lvl="0" marL="457200" rtl="0" algn="l">
              <a:spcBef>
                <a:spcPts val="0"/>
              </a:spcBef>
              <a:spcAft>
                <a:spcPts val="0"/>
              </a:spcAft>
              <a:buSzPts val="1700"/>
              <a:buChar char="●"/>
            </a:pPr>
            <a:r>
              <a:rPr lang="en" sz="1700"/>
              <a:t>Unnecessary</a:t>
            </a:r>
            <a:r>
              <a:rPr lang="en" sz="1700"/>
              <a:t> data columns </a:t>
            </a:r>
            <a:endParaRPr sz="1700"/>
          </a:p>
          <a:p>
            <a:pPr indent="-336550" lvl="0" marL="457200" rtl="0" algn="l">
              <a:spcBef>
                <a:spcPts val="0"/>
              </a:spcBef>
              <a:spcAft>
                <a:spcPts val="0"/>
              </a:spcAft>
              <a:buSzPts val="1700"/>
              <a:buChar char="●"/>
            </a:pPr>
            <a:r>
              <a:rPr lang="en" sz="1700"/>
              <a:t>Immediate need to normalize raw data files</a:t>
            </a:r>
            <a:endParaRPr sz="1700"/>
          </a:p>
          <a:p>
            <a:pPr indent="-336550" lvl="0" marL="457200" rtl="0" algn="l">
              <a:spcBef>
                <a:spcPts val="0"/>
              </a:spcBef>
              <a:spcAft>
                <a:spcPts val="0"/>
              </a:spcAft>
              <a:buSzPts val="1700"/>
              <a:buChar char="●"/>
            </a:pPr>
            <a:r>
              <a:rPr lang="en" sz="1700"/>
              <a:t>Source files were inconsistent and required cleaning</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Challenges</a:t>
            </a:r>
            <a:endParaRPr b="1"/>
          </a:p>
        </p:txBody>
      </p:sp>
      <p:sp>
        <p:nvSpPr>
          <p:cNvPr id="198" name="Google Shape;198;p23"/>
          <p:cNvSpPr txBox="1"/>
          <p:nvPr>
            <p:ph idx="1" type="body"/>
          </p:nvPr>
        </p:nvSpPr>
        <p:spPr>
          <a:xfrm>
            <a:off x="759925" y="1714300"/>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Data merging /Naming conventions (snake_casing_is_king)</a:t>
            </a:r>
            <a:endParaRPr sz="1700"/>
          </a:p>
          <a:p>
            <a:pPr indent="-336550" lvl="0" marL="457200" rtl="0" algn="l">
              <a:spcBef>
                <a:spcPts val="0"/>
              </a:spcBef>
              <a:spcAft>
                <a:spcPts val="0"/>
              </a:spcAft>
              <a:buSzPts val="1700"/>
              <a:buChar char="●"/>
            </a:pPr>
            <a:r>
              <a:rPr lang="en" sz="1700"/>
              <a:t>MYSQL vs SQLAlchemy</a:t>
            </a:r>
            <a:endParaRPr sz="1700"/>
          </a:p>
          <a:p>
            <a:pPr indent="-336550" lvl="0" marL="457200" rtl="0" algn="l">
              <a:spcBef>
                <a:spcPts val="0"/>
              </a:spcBef>
              <a:spcAft>
                <a:spcPts val="0"/>
              </a:spcAft>
              <a:buSzPts val="1700"/>
              <a:buChar char="●"/>
            </a:pPr>
            <a:r>
              <a:rPr lang="en" sz="1700"/>
              <a:t>Understanding dataset with little interaction from client</a:t>
            </a:r>
            <a:endParaRPr sz="1700"/>
          </a:p>
          <a:p>
            <a:pPr indent="-336550" lvl="0" marL="457200" rtl="0" algn="l">
              <a:spcBef>
                <a:spcPts val="0"/>
              </a:spcBef>
              <a:spcAft>
                <a:spcPts val="0"/>
              </a:spcAft>
              <a:buSzPts val="1700"/>
              <a:buChar char="●"/>
            </a:pPr>
            <a:r>
              <a:rPr lang="en" sz="1700"/>
              <a:t>Dealing with NULL values</a:t>
            </a:r>
            <a:endParaRPr sz="1700"/>
          </a:p>
          <a:p>
            <a:pPr indent="-336550" lvl="0" marL="457200" rtl="0" algn="l">
              <a:spcBef>
                <a:spcPts val="0"/>
              </a:spcBef>
              <a:spcAft>
                <a:spcPts val="0"/>
              </a:spcAft>
              <a:buSzPts val="1700"/>
              <a:buChar char="●"/>
            </a:pPr>
            <a:r>
              <a:rPr lang="en" sz="1700"/>
              <a:t>Platform issues - Collab vs. Github</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769775" y="430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Lessons Learned</a:t>
            </a:r>
            <a:endParaRPr b="1"/>
          </a:p>
        </p:txBody>
      </p:sp>
      <p:sp>
        <p:nvSpPr>
          <p:cNvPr id="204" name="Google Shape;204;p24"/>
          <p:cNvSpPr txBox="1"/>
          <p:nvPr>
            <p:ph idx="1" type="body"/>
          </p:nvPr>
        </p:nvSpPr>
        <p:spPr>
          <a:xfrm>
            <a:off x="690800" y="1102225"/>
            <a:ext cx="7505700" cy="31233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Char char="●"/>
            </a:pPr>
            <a:r>
              <a:rPr lang="en" sz="1600"/>
              <a:t>Communication is </a:t>
            </a:r>
            <a:r>
              <a:rPr b="1" lang="en" sz="1600"/>
              <a:t>KEY!</a:t>
            </a:r>
            <a:endParaRPr b="1" sz="1600"/>
          </a:p>
          <a:p>
            <a:pPr indent="-330200" lvl="0" marL="457200" rtl="0" algn="l">
              <a:lnSpc>
                <a:spcPct val="95000"/>
              </a:lnSpc>
              <a:spcBef>
                <a:spcPts val="0"/>
              </a:spcBef>
              <a:spcAft>
                <a:spcPts val="0"/>
              </a:spcAft>
              <a:buSzPts val="1600"/>
              <a:buChar char="●"/>
            </a:pPr>
            <a:r>
              <a:rPr lang="en" sz="1600"/>
              <a:t>Explore and tinker with your data (it won’t actually break)</a:t>
            </a:r>
            <a:endParaRPr sz="1600"/>
          </a:p>
          <a:p>
            <a:pPr indent="-330200" lvl="0" marL="457200" rtl="0" algn="l">
              <a:lnSpc>
                <a:spcPct val="115000"/>
              </a:lnSpc>
              <a:spcBef>
                <a:spcPts val="0"/>
              </a:spcBef>
              <a:spcAft>
                <a:spcPts val="0"/>
              </a:spcAft>
              <a:buSzPts val="1600"/>
              <a:buChar char="●"/>
            </a:pPr>
            <a:r>
              <a:rPr lang="en" sz="1600"/>
              <a:t>Find time to explore the code and data as a team</a:t>
            </a:r>
            <a:endParaRPr sz="1600"/>
          </a:p>
          <a:p>
            <a:pPr indent="-330200" lvl="0" marL="457200" rtl="0" algn="l">
              <a:lnSpc>
                <a:spcPct val="95000"/>
              </a:lnSpc>
              <a:spcBef>
                <a:spcPts val="0"/>
              </a:spcBef>
              <a:spcAft>
                <a:spcPts val="0"/>
              </a:spcAft>
              <a:buSzPts val="1600"/>
              <a:buChar char="●"/>
            </a:pPr>
            <a:r>
              <a:rPr lang="en" sz="1600"/>
              <a:t>Planning ahead can eliminate issues later</a:t>
            </a:r>
            <a:endParaRPr sz="1600"/>
          </a:p>
          <a:p>
            <a:pPr indent="-317500" lvl="1" marL="914400" rtl="0" algn="l">
              <a:lnSpc>
                <a:spcPct val="95000"/>
              </a:lnSpc>
              <a:spcBef>
                <a:spcPts val="0"/>
              </a:spcBef>
              <a:spcAft>
                <a:spcPts val="0"/>
              </a:spcAft>
              <a:buSzPts val="1400"/>
              <a:buChar char="○"/>
            </a:pPr>
            <a:r>
              <a:rPr lang="en" sz="1400"/>
              <a:t>Establishing </a:t>
            </a:r>
            <a:r>
              <a:rPr lang="en" sz="1400"/>
              <a:t>guidelines</a:t>
            </a:r>
            <a:r>
              <a:rPr lang="en" sz="1400"/>
              <a:t> for naming conventions</a:t>
            </a:r>
            <a:endParaRPr sz="1400"/>
          </a:p>
          <a:p>
            <a:pPr indent="-317500" lvl="1" marL="914400" rtl="0" algn="l">
              <a:lnSpc>
                <a:spcPct val="95000"/>
              </a:lnSpc>
              <a:spcBef>
                <a:spcPts val="0"/>
              </a:spcBef>
              <a:spcAft>
                <a:spcPts val="0"/>
              </a:spcAft>
              <a:buSzPts val="1400"/>
              <a:buChar char="○"/>
            </a:pPr>
            <a:r>
              <a:rPr lang="en" sz="1400"/>
              <a:t>Choosing correct platform for team collaboration </a:t>
            </a:r>
            <a:endParaRPr sz="1400"/>
          </a:p>
          <a:p>
            <a:pPr indent="-317500" lvl="1" marL="914400" rtl="0" algn="l">
              <a:lnSpc>
                <a:spcPct val="150000"/>
              </a:lnSpc>
              <a:spcBef>
                <a:spcPts val="0"/>
              </a:spcBef>
              <a:spcAft>
                <a:spcPts val="0"/>
              </a:spcAft>
              <a:buSzPts val="1400"/>
              <a:buChar char="○"/>
            </a:pPr>
            <a:r>
              <a:rPr lang="en" sz="1400"/>
              <a:t>Messaging and taking immediate action when problems arise</a:t>
            </a:r>
            <a:endParaRPr sz="1400"/>
          </a:p>
          <a:p>
            <a:pPr indent="-330200" lvl="0" marL="457200" rtl="0" algn="l">
              <a:lnSpc>
                <a:spcPct val="95000"/>
              </a:lnSpc>
              <a:spcBef>
                <a:spcPts val="0"/>
              </a:spcBef>
              <a:spcAft>
                <a:spcPts val="0"/>
              </a:spcAft>
              <a:buSzPts val="1600"/>
              <a:buChar char="●"/>
            </a:pPr>
            <a:r>
              <a:rPr b="1" lang="en" sz="1600"/>
              <a:t>Teamwork makes the Dreamwork!</a:t>
            </a:r>
            <a:endParaRPr b="1" sz="1600"/>
          </a:p>
          <a:p>
            <a:pPr indent="-317500" lvl="1" marL="914400" rtl="0" algn="l">
              <a:lnSpc>
                <a:spcPct val="95000"/>
              </a:lnSpc>
              <a:spcBef>
                <a:spcPts val="0"/>
              </a:spcBef>
              <a:spcAft>
                <a:spcPts val="0"/>
              </a:spcAft>
              <a:buSzPts val="1400"/>
              <a:buChar char="○"/>
            </a:pPr>
            <a:r>
              <a:rPr lang="en" sz="1400"/>
              <a:t>Building strong and open working relationships</a:t>
            </a:r>
            <a:endParaRPr sz="1400"/>
          </a:p>
          <a:p>
            <a:pPr indent="-317500" lvl="1" marL="914400" rtl="0" algn="l">
              <a:lnSpc>
                <a:spcPct val="95000"/>
              </a:lnSpc>
              <a:spcBef>
                <a:spcPts val="0"/>
              </a:spcBef>
              <a:spcAft>
                <a:spcPts val="0"/>
              </a:spcAft>
              <a:buSzPts val="1400"/>
              <a:buChar char="○"/>
            </a:pPr>
            <a:r>
              <a:rPr lang="en" sz="1400"/>
              <a:t>Helping each other solve problems</a:t>
            </a:r>
            <a:endParaRPr sz="1400"/>
          </a:p>
          <a:p>
            <a:pPr indent="-317500" lvl="1" marL="914400" rtl="0" algn="l">
              <a:lnSpc>
                <a:spcPct val="95000"/>
              </a:lnSpc>
              <a:spcBef>
                <a:spcPts val="0"/>
              </a:spcBef>
              <a:spcAft>
                <a:spcPts val="0"/>
              </a:spcAft>
              <a:buSzPts val="1400"/>
              <a:buChar char="○"/>
            </a:pPr>
            <a:r>
              <a:rPr lang="en" sz="1400"/>
              <a:t>Ask questions</a:t>
            </a:r>
            <a:endParaRPr sz="1400"/>
          </a:p>
          <a:p>
            <a:pPr indent="0" lvl="0" marL="914400" rtl="0" algn="l">
              <a:lnSpc>
                <a:spcPct val="95000"/>
              </a:lnSpc>
              <a:spcBef>
                <a:spcPts val="1200"/>
              </a:spcBef>
              <a:spcAft>
                <a:spcPts val="0"/>
              </a:spcAft>
              <a:buNone/>
            </a:pPr>
            <a:r>
              <a:t/>
            </a:r>
            <a:endParaRPr sz="1600"/>
          </a:p>
          <a:p>
            <a:pPr indent="0" lvl="0" marL="0" rtl="0" algn="l">
              <a:lnSpc>
                <a:spcPct val="95000"/>
              </a:lnSpc>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602225" y="552850"/>
            <a:ext cx="7722600" cy="362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5200"/>
              <a:t>QUESTIONS?</a:t>
            </a:r>
            <a:endParaRPr b="1" sz="5200"/>
          </a:p>
          <a:p>
            <a:pPr indent="0" lvl="0" marL="0" rtl="0" algn="ctr">
              <a:spcBef>
                <a:spcPts val="0"/>
              </a:spcBef>
              <a:spcAft>
                <a:spcPts val="0"/>
              </a:spcAft>
              <a:buNone/>
            </a:pPr>
            <a:r>
              <a:t/>
            </a:r>
            <a:endParaRPr b="1" sz="5200"/>
          </a:p>
          <a:p>
            <a:pPr indent="0" lvl="0" marL="0" rtl="0" algn="ctr">
              <a:spcBef>
                <a:spcPts val="0"/>
              </a:spcBef>
              <a:spcAft>
                <a:spcPts val="0"/>
              </a:spcAft>
              <a:buNone/>
            </a:pPr>
            <a:r>
              <a:rPr b="1" lang="en" sz="5200"/>
              <a:t>COMMENTS?</a:t>
            </a:r>
            <a:endParaRPr b="1" sz="5200"/>
          </a:p>
        </p:txBody>
      </p:sp>
      <p:sp>
        <p:nvSpPr>
          <p:cNvPr id="210" name="Google Shape;210;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4"/>
          <p:cNvPicPr preferRelativeResize="0"/>
          <p:nvPr/>
        </p:nvPicPr>
        <p:blipFill>
          <a:blip r:embed="rId4">
            <a:alphaModFix/>
          </a:blip>
          <a:stretch>
            <a:fillRect/>
          </a:stretch>
        </p:blipFill>
        <p:spPr>
          <a:xfrm>
            <a:off x="1543488" y="556225"/>
            <a:ext cx="6057026" cy="4031050"/>
          </a:xfrm>
          <a:prstGeom prst="rect">
            <a:avLst/>
          </a:prstGeom>
          <a:noFill/>
          <a:ln>
            <a:noFill/>
          </a:ln>
        </p:spPr>
      </p:pic>
      <p:sp>
        <p:nvSpPr>
          <p:cNvPr id="135" name="Google Shape;135;p14"/>
          <p:cNvSpPr txBox="1"/>
          <p:nvPr/>
        </p:nvSpPr>
        <p:spPr>
          <a:xfrm>
            <a:off x="348600" y="3468875"/>
            <a:ext cx="8446800" cy="111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t>Local restaurant - “Ricardo’s“ has requested help organizing their data for further analysis. They have sent all required data sets to our team for an ETL workover. </a:t>
            </a:r>
            <a:endParaRPr sz="1600"/>
          </a:p>
          <a:p>
            <a:pPr indent="0" lvl="0" marL="0" rtl="0" algn="l">
              <a:lnSpc>
                <a:spcPct val="115000"/>
              </a:lnSpc>
              <a:spcBef>
                <a:spcPts val="0"/>
              </a:spcBef>
              <a:spcAft>
                <a:spcPts val="0"/>
              </a:spcAft>
              <a:buNone/>
            </a:pPr>
            <a:r>
              <a:rPr lang="en" sz="1600"/>
              <a:t>This will assist the restaurant in understanding their business and help boost revenue moving into the future. </a:t>
            </a:r>
            <a:endParaRPr sz="1600"/>
          </a:p>
          <a:p>
            <a:pPr indent="0" lvl="0" marL="0" rtl="0" algn="l">
              <a:lnSpc>
                <a:spcPct val="115000"/>
              </a:lnSpc>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1200"/>
              </a:spcBef>
              <a:spcAft>
                <a:spcPts val="0"/>
              </a:spcAft>
              <a:buNone/>
            </a:pPr>
            <a:r>
              <a:t/>
            </a:r>
            <a:endParaRPr sz="1300">
              <a:solidFill>
                <a:schemeClr val="dk2"/>
              </a:solidFill>
              <a:latin typeface="Calibri"/>
              <a:ea typeface="Calibri"/>
              <a:cs typeface="Calibri"/>
              <a:sym typeface="Calibri"/>
            </a:endParaRPr>
          </a:p>
        </p:txBody>
      </p:sp>
      <p:sp>
        <p:nvSpPr>
          <p:cNvPr id="136" name="Google Shape;136;p14"/>
          <p:cNvSpPr txBox="1"/>
          <p:nvPr>
            <p:ph type="title"/>
          </p:nvPr>
        </p:nvSpPr>
        <p:spPr>
          <a:xfrm>
            <a:off x="1543500" y="556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400"/>
              <a:t>Overview</a:t>
            </a:r>
            <a:endParaRPr b="1" sz="3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750050" y="355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The </a:t>
            </a:r>
            <a:r>
              <a:rPr b="1" lang="en"/>
              <a:t>Data</a:t>
            </a:r>
            <a:endParaRPr b="1"/>
          </a:p>
        </p:txBody>
      </p:sp>
      <p:sp>
        <p:nvSpPr>
          <p:cNvPr id="142" name="Google Shape;142;p15"/>
          <p:cNvSpPr txBox="1"/>
          <p:nvPr>
            <p:ph idx="1" type="body"/>
          </p:nvPr>
        </p:nvSpPr>
        <p:spPr>
          <a:xfrm>
            <a:off x="819150" y="10300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Data was provided by two csv’s and one yaml file. It consisted of information about customers with regards to a </a:t>
            </a:r>
            <a:r>
              <a:rPr lang="en"/>
              <a:t>restaurant such as names, credit card information, address, and past orders. There were 22 columns in all.</a:t>
            </a:r>
            <a:endParaRPr/>
          </a:p>
        </p:txBody>
      </p:sp>
      <p:pic>
        <p:nvPicPr>
          <p:cNvPr id="143" name="Google Shape;143;p15"/>
          <p:cNvPicPr preferRelativeResize="0"/>
          <p:nvPr/>
        </p:nvPicPr>
        <p:blipFill>
          <a:blip r:embed="rId4">
            <a:alphaModFix/>
          </a:blip>
          <a:stretch>
            <a:fillRect/>
          </a:stretch>
        </p:blipFill>
        <p:spPr>
          <a:xfrm>
            <a:off x="689425" y="1928900"/>
            <a:ext cx="7168974" cy="279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476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Cleaning Methods</a:t>
            </a:r>
            <a:endParaRPr b="1"/>
          </a:p>
        </p:txBody>
      </p:sp>
      <p:sp>
        <p:nvSpPr>
          <p:cNvPr id="149" name="Google Shape;149;p16"/>
          <p:cNvSpPr txBox="1"/>
          <p:nvPr>
            <p:ph idx="1" type="body"/>
          </p:nvPr>
        </p:nvSpPr>
        <p:spPr>
          <a:xfrm>
            <a:off x="566350" y="1431150"/>
            <a:ext cx="8215200" cy="24771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lang="en" sz="1700"/>
              <a:t>Pandas built in method .drop_duplicated() was an easy and timesaving tool allowing us to remove </a:t>
            </a:r>
            <a:r>
              <a:rPr lang="en" sz="1700"/>
              <a:t>unnecessary</a:t>
            </a:r>
            <a:r>
              <a:rPr lang="en" sz="1700"/>
              <a:t> data</a:t>
            </a:r>
            <a:endParaRPr sz="1700"/>
          </a:p>
          <a:p>
            <a:pPr indent="-336550" lvl="0" marL="457200" rtl="0" algn="l">
              <a:spcBef>
                <a:spcPts val="0"/>
              </a:spcBef>
              <a:spcAft>
                <a:spcPts val="0"/>
              </a:spcAft>
              <a:buSzPts val="1700"/>
              <a:buChar char="●"/>
            </a:pPr>
            <a:r>
              <a:rPr lang="en" sz="1700"/>
              <a:t>We created a customer_id column for customer_demographics and a credit_card_id column.</a:t>
            </a:r>
            <a:endParaRPr sz="1700"/>
          </a:p>
          <a:p>
            <a:pPr indent="-336550" lvl="0" marL="457200" rtl="0" algn="l">
              <a:spcBef>
                <a:spcPts val="0"/>
              </a:spcBef>
              <a:spcAft>
                <a:spcPts val="0"/>
              </a:spcAft>
              <a:buSzPts val="1700"/>
              <a:buChar char="●"/>
            </a:pPr>
            <a:r>
              <a:rPr lang="en" sz="1700"/>
              <a:t>We created a method to make the phone numbers uniform</a:t>
            </a:r>
            <a:endParaRPr sz="1700"/>
          </a:p>
          <a:p>
            <a:pPr indent="-336550" lvl="0" marL="457200" rtl="0" algn="l">
              <a:spcBef>
                <a:spcPts val="0"/>
              </a:spcBef>
              <a:spcAft>
                <a:spcPts val="0"/>
              </a:spcAft>
              <a:buSzPts val="1700"/>
              <a:buChar char="●"/>
            </a:pPr>
            <a:r>
              <a:rPr lang="en" sz="1700"/>
              <a:t>Similarly, we built a method to standardize credit card numbers</a:t>
            </a:r>
            <a:endParaRPr sz="1700"/>
          </a:p>
          <a:p>
            <a:pPr indent="-336550" lvl="0" marL="457200" rtl="0" algn="l">
              <a:spcBef>
                <a:spcPts val="0"/>
              </a:spcBef>
              <a:spcAft>
                <a:spcPts val="0"/>
              </a:spcAft>
              <a:buSzPts val="1700"/>
              <a:buChar char="●"/>
            </a:pPr>
            <a:r>
              <a:rPr lang="en" sz="1700"/>
              <a:t>Emails were checked for valid formatting</a:t>
            </a:r>
            <a:endParaRPr sz="1700"/>
          </a:p>
          <a:p>
            <a:pPr indent="-336550" lvl="0" marL="457200" rtl="0" algn="l">
              <a:spcBef>
                <a:spcPts val="0"/>
              </a:spcBef>
              <a:spcAft>
                <a:spcPts val="0"/>
              </a:spcAft>
              <a:buSzPts val="1700"/>
              <a:buChar char="●"/>
            </a:pPr>
            <a:r>
              <a:rPr lang="en" sz="1700"/>
              <a:t>Functional code to identify outliers (sorting, checking tolerances against max and min values</a:t>
            </a:r>
            <a:r>
              <a:rPr lang="en"/>
              <a:t>)</a:t>
            </a:r>
            <a:endParaRPr/>
          </a:p>
        </p:txBody>
      </p:sp>
      <p:pic>
        <p:nvPicPr>
          <p:cNvPr id="150" name="Google Shape;150;p16"/>
          <p:cNvPicPr preferRelativeResize="0"/>
          <p:nvPr/>
        </p:nvPicPr>
        <p:blipFill>
          <a:blip r:embed="rId4">
            <a:alphaModFix/>
          </a:blip>
          <a:stretch>
            <a:fillRect/>
          </a:stretch>
        </p:blipFill>
        <p:spPr>
          <a:xfrm>
            <a:off x="5219925" y="3643950"/>
            <a:ext cx="3104925" cy="877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17"/>
          <p:cNvPicPr preferRelativeResize="0"/>
          <p:nvPr/>
        </p:nvPicPr>
        <p:blipFill>
          <a:blip r:embed="rId4">
            <a:alphaModFix/>
          </a:blip>
          <a:stretch>
            <a:fillRect/>
          </a:stretch>
        </p:blipFill>
        <p:spPr>
          <a:xfrm>
            <a:off x="236475" y="296175"/>
            <a:ext cx="8708599" cy="4590674"/>
          </a:xfrm>
          <a:prstGeom prst="rect">
            <a:avLst/>
          </a:prstGeom>
          <a:noFill/>
          <a:ln>
            <a:noFill/>
          </a:ln>
        </p:spPr>
      </p:pic>
      <p:sp>
        <p:nvSpPr>
          <p:cNvPr id="157" name="Google Shape;157;p17"/>
          <p:cNvSpPr txBox="1"/>
          <p:nvPr/>
        </p:nvSpPr>
        <p:spPr>
          <a:xfrm>
            <a:off x="2596425" y="236950"/>
            <a:ext cx="3366600" cy="7206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solidFill>
                  <a:srgbClr val="B45F06"/>
                </a:solidFill>
                <a:latin typeface="Calibri"/>
                <a:ea typeface="Calibri"/>
                <a:cs typeface="Calibri"/>
                <a:sym typeface="Calibri"/>
              </a:rPr>
              <a:t>ER DIAGRAM</a:t>
            </a:r>
            <a:endParaRPr b="1" sz="3800">
              <a:solidFill>
                <a:srgbClr val="B45F06"/>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1742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Client .csv File to identify NULL CC records</a:t>
            </a:r>
            <a:endParaRPr b="1"/>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18"/>
          <p:cNvPicPr preferRelativeResize="0"/>
          <p:nvPr/>
        </p:nvPicPr>
        <p:blipFill>
          <a:blip r:embed="rId4">
            <a:alphaModFix/>
          </a:blip>
          <a:stretch>
            <a:fillRect/>
          </a:stretch>
        </p:blipFill>
        <p:spPr>
          <a:xfrm>
            <a:off x="255425" y="858150"/>
            <a:ext cx="8558200" cy="375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354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SQL</a:t>
            </a:r>
            <a:endParaRPr b="1"/>
          </a:p>
        </p:txBody>
      </p:sp>
      <p:sp>
        <p:nvSpPr>
          <p:cNvPr id="170" name="Google Shape;170;p19"/>
          <p:cNvSpPr txBox="1"/>
          <p:nvPr>
            <p:ph idx="1" type="body"/>
          </p:nvPr>
        </p:nvSpPr>
        <p:spPr>
          <a:xfrm>
            <a:off x="635175" y="1071375"/>
            <a:ext cx="7505700" cy="2508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Imported sqlalchemy to use the create_engine() function to connect to our database</a:t>
            </a:r>
            <a:endParaRPr sz="1700"/>
          </a:p>
          <a:p>
            <a:pPr indent="-336550" lvl="0" marL="457200" rtl="0" algn="l">
              <a:spcBef>
                <a:spcPts val="0"/>
              </a:spcBef>
              <a:spcAft>
                <a:spcPts val="0"/>
              </a:spcAft>
              <a:buSzPts val="1700"/>
              <a:buChar char="●"/>
            </a:pPr>
            <a:r>
              <a:rPr lang="en" sz="1700"/>
              <a:t>Used the dataframe’s .to_sql method to make our dataframe into sql to put into a database file</a:t>
            </a:r>
            <a:endParaRPr sz="1700"/>
          </a:p>
          <a:p>
            <a:pPr indent="-336550" lvl="0" marL="457200" rtl="0" algn="l">
              <a:spcBef>
                <a:spcPts val="0"/>
              </a:spcBef>
              <a:spcAft>
                <a:spcPts val="0"/>
              </a:spcAft>
              <a:buSzPts val="1700"/>
              <a:buChar char="●"/>
            </a:pPr>
            <a:r>
              <a:rPr lang="en" sz="1700"/>
              <a:t>Then used </a:t>
            </a:r>
            <a:r>
              <a:rPr lang="en" sz="1700"/>
              <a:t>SQL queries with</a:t>
            </a:r>
            <a:r>
              <a:rPr lang="en" sz="1700"/>
              <a:t> .read_sql to be able to read the information back from the database file and put the tables back into dataframes</a:t>
            </a:r>
            <a:endParaRPr sz="1700"/>
          </a:p>
          <a:p>
            <a:pPr indent="-336550" lvl="0" marL="457200" rtl="0" algn="l">
              <a:spcBef>
                <a:spcPts val="0"/>
              </a:spcBef>
              <a:spcAft>
                <a:spcPts val="0"/>
              </a:spcAft>
              <a:buSzPts val="1700"/>
              <a:buChar char="●"/>
            </a:pPr>
            <a:r>
              <a:rPr lang="en" sz="1700"/>
              <a:t>Ended up with four tables named: orders, credit_cards, customer_info, and customer_stats</a:t>
            </a:r>
            <a:endParaRPr sz="1700"/>
          </a:p>
          <a:p>
            <a:pPr indent="0" lvl="0" marL="457200" rtl="0" algn="l">
              <a:spcBef>
                <a:spcPts val="1200"/>
              </a:spcBef>
              <a:spcAft>
                <a:spcPts val="1200"/>
              </a:spcAft>
              <a:buNone/>
            </a:pPr>
            <a:r>
              <a:t/>
            </a:r>
            <a:endParaRPr sz="1700"/>
          </a:p>
        </p:txBody>
      </p:sp>
      <p:pic>
        <p:nvPicPr>
          <p:cNvPr id="171" name="Google Shape;171;p19"/>
          <p:cNvPicPr preferRelativeResize="0"/>
          <p:nvPr/>
        </p:nvPicPr>
        <p:blipFill>
          <a:blip r:embed="rId4">
            <a:alphaModFix/>
          </a:blip>
          <a:stretch>
            <a:fillRect/>
          </a:stretch>
        </p:blipFill>
        <p:spPr>
          <a:xfrm>
            <a:off x="3101350" y="3580275"/>
            <a:ext cx="5223499" cy="216350"/>
          </a:xfrm>
          <a:prstGeom prst="rect">
            <a:avLst/>
          </a:prstGeom>
          <a:noFill/>
          <a:ln>
            <a:noFill/>
          </a:ln>
        </p:spPr>
      </p:pic>
      <p:pic>
        <p:nvPicPr>
          <p:cNvPr id="172" name="Google Shape;172;p19"/>
          <p:cNvPicPr preferRelativeResize="0"/>
          <p:nvPr/>
        </p:nvPicPr>
        <p:blipFill>
          <a:blip r:embed="rId5">
            <a:alphaModFix/>
          </a:blip>
          <a:stretch>
            <a:fillRect/>
          </a:stretch>
        </p:blipFill>
        <p:spPr>
          <a:xfrm>
            <a:off x="3101350" y="3955175"/>
            <a:ext cx="3848100" cy="76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480000" y="682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Useful data</a:t>
            </a:r>
            <a:endParaRPr b="1"/>
          </a:p>
        </p:txBody>
      </p:sp>
      <p:pic>
        <p:nvPicPr>
          <p:cNvPr id="178" name="Google Shape;178;p20"/>
          <p:cNvPicPr preferRelativeResize="0"/>
          <p:nvPr/>
        </p:nvPicPr>
        <p:blipFill>
          <a:blip r:embed="rId4">
            <a:alphaModFix/>
          </a:blip>
          <a:stretch>
            <a:fillRect/>
          </a:stretch>
        </p:blipFill>
        <p:spPr>
          <a:xfrm>
            <a:off x="4462300" y="266550"/>
            <a:ext cx="4462324" cy="1962100"/>
          </a:xfrm>
          <a:prstGeom prst="rect">
            <a:avLst/>
          </a:prstGeom>
          <a:noFill/>
          <a:ln>
            <a:noFill/>
          </a:ln>
        </p:spPr>
      </p:pic>
      <p:sp>
        <p:nvSpPr>
          <p:cNvPr id="179" name="Google Shape;179;p20"/>
          <p:cNvSpPr txBox="1"/>
          <p:nvPr/>
        </p:nvSpPr>
        <p:spPr>
          <a:xfrm>
            <a:off x="203775" y="887925"/>
            <a:ext cx="8265600" cy="3983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700">
              <a:solidFill>
                <a:schemeClr val="dk2"/>
              </a:solidFill>
              <a:latin typeface="Calibri"/>
              <a:ea typeface="Calibri"/>
              <a:cs typeface="Calibri"/>
              <a:sym typeface="Calibri"/>
            </a:endParaRPr>
          </a:p>
          <a:p>
            <a:pPr indent="-336550" lvl="0" marL="457200" rtl="0" algn="l">
              <a:spcBef>
                <a:spcPts val="0"/>
              </a:spcBef>
              <a:spcAft>
                <a:spcPts val="0"/>
              </a:spcAft>
              <a:buClr>
                <a:schemeClr val="dk2"/>
              </a:buClr>
              <a:buSzPts val="1700"/>
              <a:buFont typeface="Calibri"/>
              <a:buChar char="●"/>
            </a:pPr>
            <a:r>
              <a:rPr lang="en" sz="1700">
                <a:solidFill>
                  <a:schemeClr val="dk2"/>
                </a:solidFill>
                <a:latin typeface="Calibri"/>
                <a:ea typeface="Calibri"/>
                <a:cs typeface="Calibri"/>
                <a:sym typeface="Calibri"/>
              </a:rPr>
              <a:t>Menu item analysis</a:t>
            </a:r>
            <a:endParaRPr sz="1700">
              <a:solidFill>
                <a:schemeClr val="dk2"/>
              </a:solidFill>
              <a:latin typeface="Calibri"/>
              <a:ea typeface="Calibri"/>
              <a:cs typeface="Calibri"/>
              <a:sym typeface="Calibri"/>
            </a:endParaRPr>
          </a:p>
          <a:p>
            <a:pPr indent="-336550" lvl="1" marL="914400" marR="3971925" rtl="0" algn="l">
              <a:spcBef>
                <a:spcPts val="0"/>
              </a:spcBef>
              <a:spcAft>
                <a:spcPts val="0"/>
              </a:spcAft>
              <a:buClr>
                <a:schemeClr val="dk2"/>
              </a:buClr>
              <a:buSzPts val="1700"/>
              <a:buFont typeface="Calibri"/>
              <a:buChar char="○"/>
            </a:pPr>
            <a:r>
              <a:rPr lang="en" sz="1700">
                <a:solidFill>
                  <a:schemeClr val="dk2"/>
                </a:solidFill>
                <a:latin typeface="Calibri"/>
                <a:ea typeface="Calibri"/>
                <a:cs typeface="Calibri"/>
                <a:sym typeface="Calibri"/>
              </a:rPr>
              <a:t>Most ordered &amp; least popular menu items</a:t>
            </a:r>
            <a:endParaRPr sz="1700">
              <a:solidFill>
                <a:schemeClr val="dk2"/>
              </a:solidFill>
              <a:latin typeface="Calibri"/>
              <a:ea typeface="Calibri"/>
              <a:cs typeface="Calibri"/>
              <a:sym typeface="Calibri"/>
            </a:endParaRPr>
          </a:p>
          <a:p>
            <a:pPr indent="-336550" lvl="1" marL="914400" marR="3686175" rtl="0" algn="l">
              <a:spcBef>
                <a:spcPts val="0"/>
              </a:spcBef>
              <a:spcAft>
                <a:spcPts val="0"/>
              </a:spcAft>
              <a:buClr>
                <a:schemeClr val="dk2"/>
              </a:buClr>
              <a:buSzPts val="1700"/>
              <a:buFont typeface="Calibri"/>
              <a:buChar char="○"/>
            </a:pPr>
            <a:r>
              <a:rPr lang="en" sz="1700">
                <a:solidFill>
                  <a:schemeClr val="dk2"/>
                </a:solidFill>
                <a:latin typeface="Calibri"/>
                <a:ea typeface="Calibri"/>
                <a:cs typeface="Calibri"/>
                <a:sym typeface="Calibri"/>
              </a:rPr>
              <a:t>Most and least ordered items per product category (entrees, aperitifs,appetizers desserts)</a:t>
            </a:r>
            <a:endParaRPr sz="1700">
              <a:solidFill>
                <a:schemeClr val="dk2"/>
              </a:solidFill>
              <a:latin typeface="Calibri"/>
              <a:ea typeface="Calibri"/>
              <a:cs typeface="Calibri"/>
              <a:sym typeface="Calibri"/>
            </a:endParaRPr>
          </a:p>
          <a:p>
            <a:pPr indent="-336550" lvl="0" marL="457200" rtl="0" algn="l">
              <a:spcBef>
                <a:spcPts val="0"/>
              </a:spcBef>
              <a:spcAft>
                <a:spcPts val="0"/>
              </a:spcAft>
              <a:buClr>
                <a:schemeClr val="dk2"/>
              </a:buClr>
              <a:buSzPts val="1700"/>
              <a:buFont typeface="Calibri"/>
              <a:buChar char="●"/>
            </a:pPr>
            <a:r>
              <a:rPr lang="en" sz="1700">
                <a:solidFill>
                  <a:schemeClr val="dk2"/>
                </a:solidFill>
                <a:latin typeface="Calibri"/>
                <a:ea typeface="Calibri"/>
                <a:cs typeface="Calibri"/>
                <a:sym typeface="Calibri"/>
              </a:rPr>
              <a:t>Location</a:t>
            </a:r>
            <a:endParaRPr sz="1700">
              <a:solidFill>
                <a:schemeClr val="dk2"/>
              </a:solidFill>
              <a:latin typeface="Calibri"/>
              <a:ea typeface="Calibri"/>
              <a:cs typeface="Calibri"/>
              <a:sym typeface="Calibri"/>
            </a:endParaRPr>
          </a:p>
          <a:p>
            <a:pPr indent="-336550" lvl="1" marL="914400" rtl="0" algn="l">
              <a:spcBef>
                <a:spcPts val="0"/>
              </a:spcBef>
              <a:spcAft>
                <a:spcPts val="0"/>
              </a:spcAft>
              <a:buClr>
                <a:schemeClr val="dk2"/>
              </a:buClr>
              <a:buSzPts val="1700"/>
              <a:buFont typeface="Calibri"/>
              <a:buChar char="○"/>
            </a:pPr>
            <a:r>
              <a:rPr lang="en" sz="1700">
                <a:solidFill>
                  <a:schemeClr val="dk2"/>
                </a:solidFill>
                <a:latin typeface="Calibri"/>
                <a:ea typeface="Calibri"/>
                <a:cs typeface="Calibri"/>
                <a:sym typeface="Calibri"/>
              </a:rPr>
              <a:t>States that most customers live in, giving more insight information on your customer base.</a:t>
            </a:r>
            <a:endParaRPr sz="1700">
              <a:solidFill>
                <a:schemeClr val="dk2"/>
              </a:solidFill>
              <a:latin typeface="Calibri"/>
              <a:ea typeface="Calibri"/>
              <a:cs typeface="Calibri"/>
              <a:sym typeface="Calibri"/>
            </a:endParaRPr>
          </a:p>
          <a:p>
            <a:pPr indent="-336550" lvl="0" marL="457200" rtl="0" algn="l">
              <a:spcBef>
                <a:spcPts val="0"/>
              </a:spcBef>
              <a:spcAft>
                <a:spcPts val="0"/>
              </a:spcAft>
              <a:buClr>
                <a:schemeClr val="dk2"/>
              </a:buClr>
              <a:buSzPts val="1700"/>
              <a:buFont typeface="Calibri"/>
              <a:buChar char="●"/>
            </a:pPr>
            <a:r>
              <a:rPr lang="en" sz="1700">
                <a:solidFill>
                  <a:schemeClr val="dk2"/>
                </a:solidFill>
                <a:latin typeface="Calibri"/>
                <a:ea typeface="Calibri"/>
                <a:cs typeface="Calibri"/>
                <a:sym typeface="Calibri"/>
              </a:rPr>
              <a:t>Customers that have placed the most orders</a:t>
            </a:r>
            <a:endParaRPr sz="1700">
              <a:solidFill>
                <a:schemeClr val="dk2"/>
              </a:solidFill>
              <a:latin typeface="Calibri"/>
              <a:ea typeface="Calibri"/>
              <a:cs typeface="Calibri"/>
              <a:sym typeface="Calibri"/>
            </a:endParaRPr>
          </a:p>
          <a:p>
            <a:pPr indent="457200" lvl="0" marL="0" rtl="0" algn="l">
              <a:spcBef>
                <a:spcPts val="0"/>
              </a:spcBef>
              <a:spcAft>
                <a:spcPts val="0"/>
              </a:spcAft>
              <a:buNone/>
            </a:pPr>
            <a:r>
              <a:rPr lang="en" sz="1700">
                <a:solidFill>
                  <a:schemeClr val="dk2"/>
                </a:solidFill>
                <a:latin typeface="Calibri"/>
                <a:ea typeface="Calibri"/>
                <a:cs typeface="Calibri"/>
                <a:sym typeface="Calibri"/>
              </a:rPr>
              <a:t>Suggestions:</a:t>
            </a:r>
            <a:endParaRPr sz="1700">
              <a:solidFill>
                <a:schemeClr val="dk2"/>
              </a:solidFill>
              <a:latin typeface="Calibri"/>
              <a:ea typeface="Calibri"/>
              <a:cs typeface="Calibri"/>
              <a:sym typeface="Calibri"/>
            </a:endParaRPr>
          </a:p>
          <a:p>
            <a:pPr indent="-336550" lvl="0" marL="457200" rtl="0" algn="l">
              <a:spcBef>
                <a:spcPts val="0"/>
              </a:spcBef>
              <a:spcAft>
                <a:spcPts val="0"/>
              </a:spcAft>
              <a:buClr>
                <a:schemeClr val="dk2"/>
              </a:buClr>
              <a:buSzPts val="1700"/>
              <a:buFont typeface="Calibri"/>
              <a:buChar char="●"/>
            </a:pPr>
            <a:r>
              <a:rPr lang="en" sz="1700">
                <a:solidFill>
                  <a:schemeClr val="dk2"/>
                </a:solidFill>
                <a:latin typeface="Calibri"/>
                <a:ea typeface="Calibri"/>
                <a:cs typeface="Calibri"/>
                <a:sym typeface="Calibri"/>
              </a:rPr>
              <a:t>Revenue analysis</a:t>
            </a:r>
            <a:endParaRPr sz="1700">
              <a:solidFill>
                <a:schemeClr val="dk2"/>
              </a:solidFill>
              <a:latin typeface="Calibri"/>
              <a:ea typeface="Calibri"/>
              <a:cs typeface="Calibri"/>
              <a:sym typeface="Calibri"/>
            </a:endParaRPr>
          </a:p>
          <a:p>
            <a:pPr indent="-336550" lvl="1" marL="914400" rtl="0" algn="l">
              <a:spcBef>
                <a:spcPts val="0"/>
              </a:spcBef>
              <a:spcAft>
                <a:spcPts val="0"/>
              </a:spcAft>
              <a:buClr>
                <a:schemeClr val="dk2"/>
              </a:buClr>
              <a:buSzPts val="1700"/>
              <a:buFont typeface="Calibri"/>
              <a:buChar char="○"/>
            </a:pPr>
            <a:r>
              <a:rPr lang="en" sz="1700">
                <a:solidFill>
                  <a:schemeClr val="dk2"/>
                </a:solidFill>
                <a:latin typeface="Calibri"/>
                <a:ea typeface="Calibri"/>
                <a:cs typeface="Calibri"/>
                <a:sym typeface="Calibri"/>
              </a:rPr>
              <a:t>Check the average revenue made per day, week, quarter and per annum </a:t>
            </a:r>
            <a:endParaRPr sz="1700">
              <a:solidFill>
                <a:schemeClr val="dk2"/>
              </a:solidFill>
              <a:latin typeface="Calibri"/>
              <a:ea typeface="Calibri"/>
              <a:cs typeface="Calibri"/>
              <a:sym typeface="Calibri"/>
            </a:endParaRPr>
          </a:p>
          <a:p>
            <a:pPr indent="-336550" lvl="1" marL="914400" rtl="0" algn="l">
              <a:spcBef>
                <a:spcPts val="0"/>
              </a:spcBef>
              <a:spcAft>
                <a:spcPts val="0"/>
              </a:spcAft>
              <a:buClr>
                <a:schemeClr val="dk2"/>
              </a:buClr>
              <a:buSzPts val="1700"/>
              <a:buFont typeface="Calibri"/>
              <a:buChar char="○"/>
            </a:pPr>
            <a:r>
              <a:rPr lang="en" sz="1700">
                <a:solidFill>
                  <a:schemeClr val="dk2"/>
                </a:solidFill>
                <a:latin typeface="Calibri"/>
                <a:ea typeface="Calibri"/>
                <a:cs typeface="Calibri"/>
                <a:sym typeface="Calibri"/>
              </a:rPr>
              <a:t>Peak business days and hours</a:t>
            </a:r>
            <a:endParaRPr sz="1700">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1"/>
          <p:cNvPicPr preferRelativeResize="0"/>
          <p:nvPr/>
        </p:nvPicPr>
        <p:blipFill rotWithShape="1">
          <a:blip r:embed="rId4">
            <a:alphaModFix/>
          </a:blip>
          <a:srcRect b="990" l="0" r="0" t="0"/>
          <a:stretch/>
        </p:blipFill>
        <p:spPr>
          <a:xfrm>
            <a:off x="333800" y="221400"/>
            <a:ext cx="4238200" cy="2506825"/>
          </a:xfrm>
          <a:prstGeom prst="rect">
            <a:avLst/>
          </a:prstGeom>
          <a:noFill/>
          <a:ln>
            <a:noFill/>
          </a:ln>
        </p:spPr>
      </p:pic>
      <p:pic>
        <p:nvPicPr>
          <p:cNvPr id="185" name="Google Shape;185;p21"/>
          <p:cNvPicPr preferRelativeResize="0"/>
          <p:nvPr/>
        </p:nvPicPr>
        <p:blipFill>
          <a:blip r:embed="rId5">
            <a:alphaModFix/>
          </a:blip>
          <a:stretch>
            <a:fillRect/>
          </a:stretch>
        </p:blipFill>
        <p:spPr>
          <a:xfrm>
            <a:off x="4572000" y="1022800"/>
            <a:ext cx="4364101" cy="2592951"/>
          </a:xfrm>
          <a:prstGeom prst="rect">
            <a:avLst/>
          </a:prstGeom>
          <a:noFill/>
          <a:ln>
            <a:noFill/>
          </a:ln>
        </p:spPr>
      </p:pic>
      <p:pic>
        <p:nvPicPr>
          <p:cNvPr id="186" name="Google Shape;186;p21"/>
          <p:cNvPicPr preferRelativeResize="0"/>
          <p:nvPr/>
        </p:nvPicPr>
        <p:blipFill>
          <a:blip r:embed="rId6">
            <a:alphaModFix/>
          </a:blip>
          <a:stretch>
            <a:fillRect/>
          </a:stretch>
        </p:blipFill>
        <p:spPr>
          <a:xfrm>
            <a:off x="728450" y="2631600"/>
            <a:ext cx="3843550" cy="2290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