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1"/>
  </p:notesMasterIdLst>
  <p:sldIdLst>
    <p:sldId id="271" r:id="rId2"/>
    <p:sldId id="256" r:id="rId3"/>
    <p:sldId id="270" r:id="rId4"/>
    <p:sldId id="273" r:id="rId5"/>
    <p:sldId id="272" r:id="rId6"/>
    <p:sldId id="258" r:id="rId7"/>
    <p:sldId id="274" r:id="rId8"/>
    <p:sldId id="259"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1" autoAdjust="0"/>
    <p:restoredTop sz="94660"/>
  </p:normalViewPr>
  <p:slideViewPr>
    <p:cSldViewPr snapToGrid="0">
      <p:cViewPr varScale="1">
        <p:scale>
          <a:sx n="108" d="100"/>
          <a:sy n="108" d="100"/>
        </p:scale>
        <p:origin x="1056" y="1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Martin" userId="756210861907937a" providerId="LiveId" clId="{2BAE29E9-B3AE-46E4-8E73-2D8E4B752DD7}"/>
    <pc:docChg chg="modSld">
      <pc:chgData name="Mike Martin" userId="756210861907937a" providerId="LiveId" clId="{2BAE29E9-B3AE-46E4-8E73-2D8E4B752DD7}" dt="2017-04-18T12:25:24.651" v="2"/>
      <pc:docMkLst>
        <pc:docMk/>
      </pc:docMkLst>
      <pc:sldChg chg="addSp modSp">
        <pc:chgData name="Mike Martin" userId="756210861907937a" providerId="LiveId" clId="{2BAE29E9-B3AE-46E4-8E73-2D8E4B752DD7}" dt="2017-04-18T12:25:24.651" v="2"/>
        <pc:sldMkLst>
          <pc:docMk/>
          <pc:sldMk cId="2788267462" sldId="259"/>
        </pc:sldMkLst>
        <pc:spChg chg="add mod">
          <ac:chgData name="Mike Martin" userId="756210861907937a" providerId="LiveId" clId="{2BAE29E9-B3AE-46E4-8E73-2D8E4B752DD7}" dt="2017-04-18T12:25:24.651" v="2"/>
          <ac:spMkLst>
            <pc:docMk/>
            <pc:sldMk cId="2788267462" sldId="259"/>
            <ac:spMk id="12" creationId="{CDBFFF62-C9B5-4C03-A0DA-2B2726B2C55E}"/>
          </ac:spMkLst>
        </pc:spChg>
        <pc:spChg chg="add">
          <ac:chgData name="Mike Martin" userId="756210861907937a" providerId="LiveId" clId="{2BAE29E9-B3AE-46E4-8E73-2D8E4B752DD7}" dt="2017-04-18T12:21:38.769" v="0"/>
          <ac:spMkLst>
            <pc:docMk/>
            <pc:sldMk cId="2788267462" sldId="259"/>
            <ac:spMk id="15" creationId="{D5FE5993-C5B8-47A4-892F-8315F6CBBC9A}"/>
          </ac:spMkLst>
        </pc:spChg>
        <pc:picChg chg="add">
          <ac:chgData name="Mike Martin" userId="756210861907937a" providerId="LiveId" clId="{2BAE29E9-B3AE-46E4-8E73-2D8E4B752DD7}" dt="2017-04-18T12:21:38.769" v="0"/>
          <ac:picMkLst>
            <pc:docMk/>
            <pc:sldMk cId="2788267462" sldId="259"/>
            <ac:picMk id="16" creationId="{DB98FFB3-2280-438D-BA4D-ADA6804249A3}"/>
          </ac:picMkLst>
        </pc:picChg>
        <pc:picChg chg="add">
          <ac:chgData name="Mike Martin" userId="756210861907937a" providerId="LiveId" clId="{2BAE29E9-B3AE-46E4-8E73-2D8E4B752DD7}" dt="2017-04-18T12:21:38.769" v="0"/>
          <ac:picMkLst>
            <pc:docMk/>
            <pc:sldMk cId="2788267462" sldId="259"/>
            <ac:picMk id="17" creationId="{B6E080B8-4A59-4DD4-8D61-F1E9CEBA630A}"/>
          </ac:picMkLst>
        </pc:picChg>
        <pc:picChg chg="add">
          <ac:chgData name="Mike Martin" userId="756210861907937a" providerId="LiveId" clId="{2BAE29E9-B3AE-46E4-8E73-2D8E4B752DD7}" dt="2017-04-18T12:24:19.905" v="1"/>
          <ac:picMkLst>
            <pc:docMk/>
            <pc:sldMk cId="2788267462" sldId="259"/>
            <ac:picMk id="18" creationId="{2D3D6532-E48A-4779-A39C-8D250F2393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40AF-06C2-4FA3-8F2A-AA5EC8CDCFFC}" type="datetimeFigureOut">
              <a:rPr lang="sv-SE" smtClean="0"/>
              <a:t>2019-04-21</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60F48-8DAE-4ABC-83F7-90F126E0B8BC}" type="slidenum">
              <a:rPr lang="sv-SE" smtClean="0"/>
              <a:t>‹#›</a:t>
            </a:fld>
            <a:endParaRPr lang="sv-SE"/>
          </a:p>
        </p:txBody>
      </p:sp>
    </p:spTree>
    <p:extLst>
      <p:ext uri="{BB962C8B-B14F-4D97-AF65-F5344CB8AC3E}">
        <p14:creationId xmlns:p14="http://schemas.microsoft.com/office/powerpoint/2010/main" val="386004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387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154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1429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21C408F-DF0D-4580-9F48-C473147CA8AF}" type="datetimeFigureOut">
              <a:rPr lang="en-US" smtClean="0"/>
              <a:t>4/21/2019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473402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98339448"/>
      </p:ext>
    </p:extLst>
  </p:cSld>
  <p:clrMap bg1="dk1" tx1="lt1" bg2="dk2" tx2="lt2" accent1="accent1" accent2="accent2" accent3="accent3" accent4="accent4" accent5="accent5" accent6="accent6" hlink="hlink" folHlink="folHlink"/>
  <p:sldLayoutIdLst>
    <p:sldLayoutId id="2147483662" r:id="rId1"/>
    <p:sldLayoutId id="2147483672" r:id="rId2"/>
    <p:sldLayoutId id="2147483684" r:id="rId3"/>
    <p:sldLayoutId id="2147483685" r:id="rId4"/>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kemptechnologies.com/" TargetMode="External"/><Relationship Id="rId7" Type="http://schemas.openxmlformats.org/officeDocument/2006/relationships/image" Target="../media/image10.png"/><Relationship Id="rId2" Type="http://schemas.openxmlformats.org/officeDocument/2006/relationships/hyperlink" Target="https://servicebus360.com/"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hyperlink" Target="https://progate.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2218242" y="1064675"/>
            <a:ext cx="8450305" cy="4801314"/>
          </a:xfrm>
          <a:prstGeom prst="rect">
            <a:avLst/>
          </a:prstGeom>
          <a:noFill/>
        </p:spPr>
        <p:txBody>
          <a:bodyPr wrap="square" rtlCol="0">
            <a:spAutoFit/>
          </a:bodyPr>
          <a:lstStyle/>
          <a:p>
            <a:r>
              <a:rPr lang="en-US" dirty="0">
                <a:solidFill>
                  <a:schemeClr val="tx1">
                    <a:lumMod val="95000"/>
                    <a:lumOff val="5000"/>
                  </a:schemeClr>
                </a:solidFill>
              </a:rPr>
              <a:t>This deck is an example. Feel free to make it your own. </a:t>
            </a:r>
            <a:br>
              <a:rPr lang="en-US" dirty="0">
                <a:solidFill>
                  <a:schemeClr val="tx1">
                    <a:lumMod val="95000"/>
                    <a:lumOff val="5000"/>
                  </a:schemeClr>
                </a:solidFill>
              </a:rPr>
            </a:br>
            <a:br>
              <a:rPr lang="en-US" dirty="0">
                <a:solidFill>
                  <a:schemeClr val="tx1">
                    <a:lumMod val="95000"/>
                    <a:lumOff val="5000"/>
                  </a:schemeClr>
                </a:solidFill>
              </a:rPr>
            </a:br>
            <a:r>
              <a:rPr lang="en-US" dirty="0">
                <a:solidFill>
                  <a:schemeClr val="tx1">
                    <a:lumMod val="95000"/>
                    <a:lumOff val="5000"/>
                  </a:schemeClr>
                </a:solidFill>
              </a:rPr>
              <a:t>Go through every slide in this deck and update/hide them where necessary. But please do not change slides containing the Global Sponsors and make sure to show that slide. </a:t>
            </a:r>
          </a:p>
          <a:p>
            <a:endParaRPr lang="en-US" dirty="0">
              <a:solidFill>
                <a:schemeClr val="tx1">
                  <a:lumMod val="95000"/>
                  <a:lumOff val="5000"/>
                </a:schemeClr>
              </a:solidFill>
            </a:endParaRPr>
          </a:p>
          <a:p>
            <a:r>
              <a:rPr lang="en-US" dirty="0">
                <a:solidFill>
                  <a:schemeClr val="tx1">
                    <a:lumMod val="95000"/>
                    <a:lumOff val="5000"/>
                  </a:schemeClr>
                </a:solidFill>
              </a:rPr>
              <a:t>Use the giveaway slides as an example if you have your own raffle prizes to add to the giveaway, or local sponsors.</a:t>
            </a:r>
          </a:p>
          <a:p>
            <a:endParaRPr lang="en-US" dirty="0">
              <a:solidFill>
                <a:schemeClr val="tx1">
                  <a:lumMod val="95000"/>
                  <a:lumOff val="5000"/>
                </a:schemeClr>
              </a:solidFill>
            </a:endParaRPr>
          </a:p>
          <a:p>
            <a:r>
              <a:rPr lang="en-US" dirty="0">
                <a:solidFill>
                  <a:schemeClr val="tx1">
                    <a:lumMod val="95000"/>
                    <a:lumOff val="5000"/>
                  </a:schemeClr>
                </a:solidFill>
              </a:rPr>
              <a:t>Make sure that attendees understand that the slide showing the “All participants get the following” means ALL attendees. Every single attendee can claim what’s on that slide, and they should. There is a handout provided in the “Digital Goodie Bag” you can print and give them with all the information on it, or you can email them the PDF.</a:t>
            </a:r>
          </a:p>
          <a:p>
            <a:endParaRPr lang="en-US" dirty="0">
              <a:solidFill>
                <a:schemeClr val="tx1">
                  <a:lumMod val="95000"/>
                  <a:lumOff val="5000"/>
                </a:schemeClr>
              </a:solidFill>
            </a:endParaRPr>
          </a:p>
          <a:p>
            <a:r>
              <a:rPr lang="en-US" dirty="0">
                <a:solidFill>
                  <a:schemeClr val="tx1">
                    <a:lumMod val="95000"/>
                    <a:lumOff val="5000"/>
                  </a:schemeClr>
                </a:solidFill>
              </a:rPr>
              <a:t>This slide is hidden. You can remove it or leave it here. </a:t>
            </a:r>
          </a:p>
          <a:p>
            <a:endParaRPr lang="en-US" dirty="0">
              <a:solidFill>
                <a:schemeClr val="tx1">
                  <a:lumMod val="95000"/>
                  <a:lumOff val="5000"/>
                </a:schemeClr>
              </a:solidFill>
            </a:endParaRPr>
          </a:p>
          <a:p>
            <a:endParaRPr lang="en-US" dirty="0">
              <a:solidFill>
                <a:schemeClr val="tx1">
                  <a:lumMod val="95000"/>
                  <a:lumOff val="5000"/>
                </a:schemeClr>
              </a:solidFill>
            </a:endParaRPr>
          </a:p>
        </p:txBody>
      </p:sp>
    </p:spTree>
    <p:extLst>
      <p:ext uri="{BB962C8B-B14F-4D97-AF65-F5344CB8AC3E}">
        <p14:creationId xmlns:p14="http://schemas.microsoft.com/office/powerpoint/2010/main" val="17031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Thanks for coming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a:solidFill>
                  <a:schemeClr val="bg1"/>
                </a:solidFill>
                <a:latin typeface="Segoe UI Light" panose="020B0502040204020203" pitchFamily="34" charset="0"/>
                <a:cs typeface="Segoe UI Light" panose="020B0502040204020203" pitchFamily="34" charset="0"/>
              </a:rPr>
              <a:t>Auckland</a:t>
            </a:r>
          </a:p>
        </p:txBody>
      </p:sp>
      <p:pic>
        <p:nvPicPr>
          <p:cNvPr id="7" name="Picture 2" descr="https://global.azurebootcamp.net/wp-content/uploads/2018/09/logo-2019-500x4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390" y="387102"/>
            <a:ext cx="5562703" cy="4950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3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67281"/>
            <a:ext cx="12191999" cy="1323439"/>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Sponsors &amp; Prices</a:t>
            </a:r>
          </a:p>
        </p:txBody>
      </p:sp>
      <p:pic>
        <p:nvPicPr>
          <p:cNvPr id="1026" name="Picture 2" descr="https://global.azurebootcamp.net/wp-content/uploads/2018/09/logo-2019-250x222-inver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291" y="5697591"/>
            <a:ext cx="1249988" cy="110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287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algn="ctr"/>
            <a:r>
              <a:rPr lang="en-US" sz="2800" dirty="0">
                <a:solidFill>
                  <a:srgbClr val="000000"/>
                </a:solidFill>
                <a:cs typeface="Segoe UI Light" panose="020B0502040204020203" pitchFamily="34" charset="0"/>
              </a:rPr>
              <a:t>A BIG thank you to the 2019 Global Sponsors!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1779" y="3374247"/>
            <a:ext cx="3492408" cy="716216"/>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280" y="2910894"/>
            <a:ext cx="2152543" cy="1811560"/>
          </a:xfrm>
          <a:prstGeom prst="rect">
            <a:avLst/>
          </a:prstGeom>
          <a:noFill/>
          <a:ln>
            <a:noFill/>
          </a:ln>
        </p:spPr>
      </p:pic>
      <p:pic>
        <p:nvPicPr>
          <p:cNvPr id="2050" name="Picture 2" descr="https://global.azurebootcamp.net/wp-content/uploads/2018/03/jetbrains-150x1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177" y="973556"/>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global.azurebootcamp.net/wp-content/uploads/2018/09/logo-2019-250x2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12" y="-93455"/>
            <a:ext cx="1517423" cy="13474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global.azurebootcamp.net/wp-content/uploads/2019/03/Enzo-1024x3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2638" y="3468085"/>
            <a:ext cx="2945510" cy="8658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global.azurebootcamp.net/wp-content/uploads/2019/03/SMU-Logo-Color-w-Ops-1024x39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6244" y="1786192"/>
            <a:ext cx="2929286" cy="112136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global.azurebootcamp.net/wp-content/uploads/2019/03/Progate-ForLightBackground-1024x33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94453" y="5440215"/>
            <a:ext cx="3497056" cy="11440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global.azurebootcamp.net/wp-content/uploads/2019/03/483x140_KEMP_HRZ_Grey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61993" y="4808225"/>
            <a:ext cx="3162899" cy="9148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0"/>
          <a:stretch>
            <a:fillRect/>
          </a:stretch>
        </p:blipFill>
        <p:spPr>
          <a:xfrm>
            <a:off x="746609" y="4894429"/>
            <a:ext cx="3847844" cy="828685"/>
          </a:xfrm>
          <a:prstGeom prst="rect">
            <a:avLst/>
          </a:prstGeom>
        </p:spPr>
      </p:pic>
      <p:pic>
        <p:nvPicPr>
          <p:cNvPr id="14" name="Picture 2" descr="https://global.azurebootcamp.net/wp-content/uploads/2018/12/Serverless360_logo_png-1024x13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01117" y="2024495"/>
            <a:ext cx="4200339" cy="55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383980"/>
      </p:ext>
    </p:extLst>
  </p:cSld>
  <p:clrMapOvr>
    <a:masterClrMapping/>
  </p:clrMapOvr>
  <p:transition advTm="5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1662" y="0"/>
            <a:ext cx="6428683" cy="523220"/>
          </a:xfrm>
          <a:prstGeom prst="rect">
            <a:avLst/>
          </a:prstGeom>
          <a:noFill/>
        </p:spPr>
        <p:txBody>
          <a:bodyPr wrap="none" rtlCol="0" anchor="ctr">
            <a:spAutoFit/>
          </a:bodyPr>
          <a:lstStyle/>
          <a:p>
            <a:pPr algn="ctr"/>
            <a:r>
              <a:rPr lang="en-US" sz="2800" dirty="0">
                <a:solidFill>
                  <a:srgbClr val="000000"/>
                </a:solidFill>
                <a:cs typeface="Segoe UI Light" panose="020B0502040204020203" pitchFamily="34" charset="0"/>
              </a:rPr>
              <a:t>Another BIG thank you to local sponsors!</a:t>
            </a:r>
          </a:p>
        </p:txBody>
      </p:sp>
      <p:pic>
        <p:nvPicPr>
          <p:cNvPr id="5" name="Picture 2" descr="https://global.azurebootcamp.net/wp-content/uploads/2018/09/logo-2019-250x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12" y="-93455"/>
            <a:ext cx="1517423" cy="13474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DE696A-2F20-4B40-8196-67C160171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256" y="1675046"/>
            <a:ext cx="10280341" cy="3438622"/>
          </a:xfrm>
          <a:prstGeom prst="rect">
            <a:avLst/>
          </a:prstGeom>
        </p:spPr>
      </p:pic>
    </p:spTree>
    <p:extLst>
      <p:ext uri="{BB962C8B-B14F-4D97-AF65-F5344CB8AC3E}">
        <p14:creationId xmlns:p14="http://schemas.microsoft.com/office/powerpoint/2010/main" val="2382307814"/>
      </p:ext>
    </p:extLst>
  </p:cSld>
  <p:clrMapOvr>
    <a:masterClrMapping/>
  </p:clrMapOvr>
  <p:transition advTm="5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68145922"/>
              </p:ext>
            </p:extLst>
          </p:nvPr>
        </p:nvGraphicFramePr>
        <p:xfrm>
          <a:off x="2724150" y="1026515"/>
          <a:ext cx="9029700" cy="4196935"/>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38603">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1167849">
                <a:tc>
                  <a:txBody>
                    <a:bodyPr/>
                    <a:lstStyle/>
                    <a:p>
                      <a:pPr marL="0" marR="0">
                        <a:spcBef>
                          <a:spcPts val="0"/>
                        </a:spcBef>
                        <a:spcAft>
                          <a:spcPts val="0"/>
                        </a:spcAft>
                      </a:pPr>
                      <a:r>
                        <a:rPr lang="en-US" sz="1600" dirty="0" err="1">
                          <a:effectLst/>
                          <a:latin typeface="+mj-lt"/>
                        </a:rPr>
                        <a:t>Cloudmonix</a:t>
                      </a:r>
                      <a:endParaRPr lang="en-US" sz="1600" dirty="0">
                        <a:effectLst/>
                        <a:latin typeface="+mj-lt"/>
                      </a:endParaRPr>
                    </a:p>
                    <a:p>
                      <a:pPr marL="0" marR="0">
                        <a:spcBef>
                          <a:spcPts val="0"/>
                        </a:spcBef>
                        <a:spcAft>
                          <a:spcPts val="0"/>
                        </a:spcAft>
                      </a:pPr>
                      <a:r>
                        <a:rPr lang="en-US" sz="1600" u="sng" dirty="0">
                          <a:effectLst/>
                          <a:latin typeface="+mj-lt"/>
                        </a:rPr>
                        <a:t>https://cloudmonix.com</a:t>
                      </a:r>
                      <a:endParaRPr lang="en-US" sz="16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1600" dirty="0" err="1">
                          <a:effectLst/>
                          <a:latin typeface="+mj-lt"/>
                        </a:rPr>
                        <a:t>Cloudmonix</a:t>
                      </a:r>
                      <a:r>
                        <a:rPr lang="en-US" sz="1600" dirty="0">
                          <a:effectLst/>
                          <a:latin typeface="+mj-lt"/>
                        </a:rPr>
                        <a:t> offers 2 months free of Ultimate or Pro</a:t>
                      </a:r>
                      <a:r>
                        <a:rPr lang="en-US" sz="1600" baseline="0" dirty="0">
                          <a:effectLst/>
                          <a:latin typeface="+mj-lt"/>
                        </a:rPr>
                        <a:t> plans </a:t>
                      </a:r>
                      <a:r>
                        <a:rPr lang="en-US" sz="1600" dirty="0">
                          <a:effectLst/>
                          <a:latin typeface="+mj-lt"/>
                        </a:rPr>
                        <a:t>for Azure monitoring!</a:t>
                      </a:r>
                      <a:br>
                        <a:rPr lang="en-US" sz="1600" dirty="0">
                          <a:effectLst/>
                          <a:latin typeface="+mj-lt"/>
                        </a:rPr>
                      </a:br>
                      <a:br>
                        <a:rPr lang="en-US" sz="1600" dirty="0">
                          <a:effectLst/>
                          <a:latin typeface="+mj-lt"/>
                        </a:rPr>
                      </a:br>
                      <a:r>
                        <a:rPr lang="en-US" sz="1400" u="sng" kern="1200" dirty="0">
                          <a:solidFill>
                            <a:schemeClr val="bg2">
                              <a:lumMod val="90000"/>
                              <a:lumOff val="10000"/>
                            </a:schemeClr>
                          </a:solidFill>
                          <a:effectLst/>
                          <a:latin typeface="+mn-lt"/>
                          <a:ea typeface="+mn-ea"/>
                          <a:cs typeface="+mn-cs"/>
                        </a:rPr>
                        <a:t>http://</a:t>
                      </a:r>
                      <a:r>
                        <a:rPr lang="en-US" sz="1600" u="sng" kern="1200" dirty="0">
                          <a:solidFill>
                            <a:schemeClr val="bg2">
                              <a:lumMod val="90000"/>
                              <a:lumOff val="10000"/>
                            </a:schemeClr>
                          </a:solidFill>
                          <a:effectLst/>
                          <a:latin typeface="+mn-lt"/>
                          <a:ea typeface="+mn-ea"/>
                          <a:cs typeface="+mn-cs"/>
                        </a:rPr>
                        <a:t>bit.ly/globalazure2019-cloudmonix</a:t>
                      </a:r>
                      <a:r>
                        <a:rPr lang="en-US" sz="1400" kern="1200" dirty="0">
                          <a:solidFill>
                            <a:schemeClr val="bg2">
                              <a:lumMod val="90000"/>
                              <a:lumOff val="10000"/>
                            </a:schemeClr>
                          </a:solidFill>
                          <a:effectLst/>
                          <a:latin typeface="+mn-lt"/>
                          <a:ea typeface="+mn-ea"/>
                          <a:cs typeface="+mn-cs"/>
                        </a:rPr>
                        <a:t> </a:t>
                      </a:r>
                      <a:r>
                        <a:rPr lang="en-US" sz="1600" kern="1200" dirty="0">
                          <a:solidFill>
                            <a:schemeClr val="dk1"/>
                          </a:solidFill>
                          <a:effectLst/>
                          <a:latin typeface="+mj-lt"/>
                          <a:ea typeface="+mn-ea"/>
                          <a:cs typeface="+mn-cs"/>
                        </a:rPr>
                        <a:t>Code: GAB2019</a:t>
                      </a:r>
                    </a:p>
                  </a:txBody>
                  <a:tcPr marL="57422" marR="57422" marT="0" marB="0" anchor="ctr"/>
                </a:tc>
                <a:extLst>
                  <a:ext uri="{0D108BD9-81ED-4DB2-BD59-A6C34878D82A}">
                    <a16:rowId xmlns:a16="http://schemas.microsoft.com/office/drawing/2014/main" val="10006"/>
                  </a:ext>
                </a:extLst>
              </a:tr>
              <a:tr h="1227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effectLst/>
                          <a:latin typeface="+mj-lt"/>
                          <a:ea typeface="Calibri" panose="020F0502020204030204" pitchFamily="34" charset="0"/>
                          <a:cs typeface="Times New Roman" panose="02020603050405020304" pitchFamily="18" charset="0"/>
                        </a:rPr>
                        <a:t>Serverless</a:t>
                      </a:r>
                      <a:r>
                        <a:rPr lang="en-US" sz="1600" dirty="0">
                          <a:effectLst/>
                          <a:latin typeface="+mj-lt"/>
                          <a:ea typeface="Calibri" panose="020F0502020204030204" pitchFamily="34" charset="0"/>
                          <a:cs typeface="Times New Roman" panose="02020603050405020304" pitchFamily="18" charset="0"/>
                        </a:rPr>
                        <a:t> 360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hlinkClick r:id="rId2"/>
                        </a:rPr>
                        <a:t>https://serverless360.com</a:t>
                      </a:r>
                      <a:endParaRPr lang="en-US" sz="16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1600" dirty="0">
                          <a:effectLst/>
                          <a:latin typeface="+mj-lt"/>
                        </a:rPr>
                        <a:t>Serverless360</a:t>
                      </a:r>
                      <a:r>
                        <a:rPr lang="en-US" sz="1600" baseline="0" dirty="0">
                          <a:effectLst/>
                          <a:latin typeface="+mj-lt"/>
                        </a:rPr>
                        <a:t> is offering a limited time Gold plan for free! </a:t>
                      </a:r>
                      <a:br>
                        <a:rPr lang="en-US" sz="1600" baseline="0" dirty="0">
                          <a:effectLst/>
                          <a:latin typeface="+mj-lt"/>
                        </a:rPr>
                      </a:br>
                      <a:br>
                        <a:rPr lang="en-US" sz="1600" baseline="0" dirty="0">
                          <a:effectLst/>
                          <a:latin typeface="+mj-lt"/>
                        </a:rPr>
                      </a:br>
                      <a:r>
                        <a:rPr lang="en-US" sz="1600" u="sng" baseline="0" dirty="0">
                          <a:solidFill>
                            <a:schemeClr val="bg2">
                              <a:lumMod val="75000"/>
                              <a:lumOff val="25000"/>
                            </a:schemeClr>
                          </a:solidFill>
                          <a:effectLst/>
                          <a:latin typeface="+mj-lt"/>
                        </a:rPr>
                        <a:t>http://</a:t>
                      </a:r>
                      <a:r>
                        <a:rPr lang="en-US" sz="1600" u="sng" baseline="0" dirty="0">
                          <a:solidFill>
                            <a:schemeClr val="bg2">
                              <a:lumMod val="90000"/>
                              <a:lumOff val="10000"/>
                            </a:schemeClr>
                          </a:solidFill>
                          <a:effectLst/>
                          <a:latin typeface="+mj-lt"/>
                        </a:rPr>
                        <a:t>bit.ly/globalazure2019-serverless360</a:t>
                      </a:r>
                      <a:r>
                        <a:rPr lang="en-US" sz="1600" baseline="0" dirty="0">
                          <a:solidFill>
                            <a:schemeClr val="bg2">
                              <a:lumMod val="75000"/>
                              <a:lumOff val="25000"/>
                            </a:schemeClr>
                          </a:solidFill>
                          <a:effectLst/>
                          <a:latin typeface="+mj-lt"/>
                        </a:rPr>
                        <a:t> </a:t>
                      </a:r>
                      <a:endParaRPr lang="en-US" sz="1600" dirty="0">
                        <a:solidFill>
                          <a:schemeClr val="bg2">
                            <a:lumMod val="75000"/>
                            <a:lumOff val="25000"/>
                          </a:schemeClr>
                        </a:solidFill>
                        <a:effectLst/>
                        <a:latin typeface="+mj-lt"/>
                      </a:endParaRPr>
                    </a:p>
                  </a:txBody>
                  <a:tcPr marL="57422" marR="57422" marT="0" marB="0" anchor="ctr"/>
                </a:tc>
                <a:extLst>
                  <a:ext uri="{0D108BD9-81ED-4DB2-BD59-A6C34878D82A}">
                    <a16:rowId xmlns:a16="http://schemas.microsoft.com/office/drawing/2014/main" val="279315004"/>
                  </a:ext>
                </a:extLst>
              </a:tr>
              <a:tr h="1227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KEMP</a:t>
                      </a:r>
                      <a:br>
                        <a:rPr lang="en-US" sz="1600" dirty="0">
                          <a:effectLst/>
                          <a:latin typeface="+mj-lt"/>
                          <a:ea typeface="Calibri" panose="020F0502020204030204" pitchFamily="34" charset="0"/>
                          <a:cs typeface="Times New Roman" panose="02020603050405020304" pitchFamily="18" charset="0"/>
                        </a:rPr>
                      </a:br>
                      <a:r>
                        <a:rPr lang="en-US" sz="1600" dirty="0">
                          <a:hlinkClick r:id="rId3"/>
                        </a:rPr>
                        <a:t>https://kemptechnologies.com</a:t>
                      </a:r>
                      <a:r>
                        <a:rPr lang="en-US" sz="1600" dirty="0"/>
                        <a:t> </a:t>
                      </a:r>
                      <a:endParaRPr lang="en-US" sz="16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1600" kern="1200" baseline="0" dirty="0">
                          <a:solidFill>
                            <a:schemeClr val="dk1"/>
                          </a:solidFill>
                          <a:effectLst/>
                          <a:latin typeface="+mj-lt"/>
                          <a:ea typeface="+mn-ea"/>
                          <a:cs typeface="+mn-cs"/>
                        </a:rPr>
                        <a:t>Kemp is providing a trial of their </a:t>
                      </a:r>
                      <a:r>
                        <a:rPr lang="en-US" sz="1600" kern="1200" baseline="0" dirty="0" err="1">
                          <a:solidFill>
                            <a:schemeClr val="dk1"/>
                          </a:solidFill>
                          <a:effectLst/>
                          <a:latin typeface="+mj-lt"/>
                          <a:ea typeface="+mn-ea"/>
                          <a:cs typeface="+mn-cs"/>
                        </a:rPr>
                        <a:t>LoadMaster</a:t>
                      </a:r>
                      <a:r>
                        <a:rPr lang="en-US" sz="1600" kern="1200" baseline="0" dirty="0">
                          <a:solidFill>
                            <a:schemeClr val="dk1"/>
                          </a:solidFill>
                          <a:effectLst/>
                          <a:latin typeface="+mj-lt"/>
                          <a:ea typeface="+mn-ea"/>
                          <a:cs typeface="+mn-cs"/>
                        </a:rPr>
                        <a:t> (load balancer) tool, as well as a free Kemp 360 License to all attendees!</a:t>
                      </a:r>
                    </a:p>
                    <a:p>
                      <a:endParaRPr lang="en-US" sz="1600" kern="1200" baseline="0" dirty="0">
                        <a:solidFill>
                          <a:schemeClr val="dk1"/>
                        </a:solidFill>
                        <a:effectLst/>
                        <a:latin typeface="+mj-lt"/>
                        <a:ea typeface="+mn-ea"/>
                        <a:cs typeface="+mn-cs"/>
                      </a:endParaRPr>
                    </a:p>
                    <a:p>
                      <a:r>
                        <a:rPr lang="en-US" sz="1600" u="sng" kern="1200" baseline="0" dirty="0">
                          <a:solidFill>
                            <a:schemeClr val="bg2">
                              <a:lumMod val="90000"/>
                              <a:lumOff val="10000"/>
                            </a:schemeClr>
                          </a:solidFill>
                          <a:effectLst/>
                          <a:latin typeface="+mj-lt"/>
                          <a:ea typeface="+mn-ea"/>
                          <a:cs typeface="+mn-cs"/>
                        </a:rPr>
                        <a:t>http://bit.ly/globalazure2019-kemploadmaster</a:t>
                      </a:r>
                      <a:br>
                        <a:rPr lang="en-US" sz="1600" u="sng" kern="1200" baseline="0" dirty="0">
                          <a:solidFill>
                            <a:schemeClr val="bg2">
                              <a:lumMod val="90000"/>
                              <a:lumOff val="10000"/>
                            </a:schemeClr>
                          </a:solidFill>
                          <a:effectLst/>
                          <a:latin typeface="+mj-lt"/>
                          <a:ea typeface="+mn-ea"/>
                          <a:cs typeface="+mn-cs"/>
                        </a:rPr>
                      </a:br>
                      <a:r>
                        <a:rPr lang="en-US" sz="1600" u="sng" kern="1200" baseline="0" dirty="0">
                          <a:solidFill>
                            <a:schemeClr val="bg2">
                              <a:lumMod val="90000"/>
                              <a:lumOff val="10000"/>
                            </a:schemeClr>
                          </a:solidFill>
                          <a:effectLst/>
                          <a:latin typeface="+mj-lt"/>
                          <a:ea typeface="+mn-ea"/>
                          <a:cs typeface="+mn-cs"/>
                        </a:rPr>
                        <a:t>http://bit.ly/globalazure2019-kemp360</a:t>
                      </a:r>
                    </a:p>
                    <a:p>
                      <a:endParaRPr lang="en-US" sz="1600" kern="1200" baseline="0" dirty="0">
                        <a:solidFill>
                          <a:schemeClr val="dk1"/>
                        </a:solidFill>
                        <a:effectLst/>
                        <a:latin typeface="+mj-lt"/>
                        <a:ea typeface="+mn-ea"/>
                        <a:cs typeface="+mn-cs"/>
                      </a:endParaRPr>
                    </a:p>
                  </a:txBody>
                  <a:tcPr marL="57422" marR="57422" marT="0" marB="0" anchor="ctr"/>
                </a:tc>
                <a:extLst>
                  <a:ext uri="{0D108BD9-81ED-4DB2-BD59-A6C34878D82A}">
                    <a16:rowId xmlns:a16="http://schemas.microsoft.com/office/drawing/2014/main" val="10003"/>
                  </a:ext>
                </a:extLst>
              </a:tr>
            </a:tbl>
          </a:graphicData>
        </a:graphic>
      </p:graphicFrame>
      <p:sp>
        <p:nvSpPr>
          <p:cNvPr id="4" name="TextBox 3"/>
          <p:cNvSpPr txBox="1"/>
          <p:nvPr/>
        </p:nvSpPr>
        <p:spPr>
          <a:xfrm>
            <a:off x="4824716" y="354162"/>
            <a:ext cx="482856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All attendees get the following:</a:t>
            </a:r>
          </a:p>
        </p:txBody>
      </p:sp>
      <p:pic>
        <p:nvPicPr>
          <p:cNvPr id="1044" name="Picture 20" descr="CloudMonix-Orange-cropp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75" y="1727555"/>
            <a:ext cx="2196910" cy="448127"/>
          </a:xfrm>
          <a:prstGeom prst="rect">
            <a:avLst/>
          </a:prstGeom>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200963" y="6334780"/>
            <a:ext cx="6076087"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Offers are limited time, redeem quickly!</a:t>
            </a:r>
          </a:p>
        </p:txBody>
      </p:sp>
      <p:pic>
        <p:nvPicPr>
          <p:cNvPr id="11" name="Picture 2" descr="https://global.azurebootcamp.net/wp-content/uploads/2018/09/logo-2019-250x2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12" y="-93455"/>
            <a:ext cx="1517423" cy="13474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global.azurebootcamp.net/wp-content/uploads/2018/12/Serverless360_logo_png-1024x13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675" y="3007184"/>
            <a:ext cx="2233118" cy="29440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https://global.azurebootcamp.net/wp-content/uploads/2019/03/483x140_KEMP_HRZ_GreyYellow.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263" y="4068146"/>
            <a:ext cx="2069322" cy="597906"/>
          </a:xfrm>
          <a:prstGeom prst="rect">
            <a:avLst/>
          </a:prstGeom>
          <a:noFill/>
          <a:extLst/>
        </p:spPr>
      </p:pic>
    </p:spTree>
    <p:extLst>
      <p:ext uri="{BB962C8B-B14F-4D97-AF65-F5344CB8AC3E}">
        <p14:creationId xmlns:p14="http://schemas.microsoft.com/office/powerpoint/2010/main" val="1108830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0112956"/>
              </p:ext>
            </p:extLst>
          </p:nvPr>
        </p:nvGraphicFramePr>
        <p:xfrm>
          <a:off x="2724150" y="1026515"/>
          <a:ext cx="9029700" cy="2785246"/>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38603">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1167849">
                <a:tc>
                  <a:txBody>
                    <a:bodyPr/>
                    <a:lstStyle/>
                    <a:p>
                      <a:pPr marL="0" marR="0">
                        <a:spcBef>
                          <a:spcPts val="0"/>
                        </a:spcBef>
                        <a:spcAft>
                          <a:spcPts val="0"/>
                        </a:spcAft>
                      </a:pPr>
                      <a:r>
                        <a:rPr lang="en-US" sz="1600" dirty="0" err="1">
                          <a:effectLst/>
                          <a:latin typeface="+mj-lt"/>
                        </a:rPr>
                        <a:t>Progate</a:t>
                      </a:r>
                      <a:endParaRPr lang="en-US" sz="1600" dirty="0">
                        <a:effectLst/>
                        <a:latin typeface="+mj-lt"/>
                      </a:endParaRPr>
                    </a:p>
                    <a:p>
                      <a:pPr marL="0" marR="0">
                        <a:spcBef>
                          <a:spcPts val="0"/>
                        </a:spcBef>
                        <a:spcAft>
                          <a:spcPts val="0"/>
                        </a:spcAft>
                      </a:pPr>
                      <a:r>
                        <a:rPr lang="en-US" sz="1600" dirty="0">
                          <a:hlinkClick r:id="rId2"/>
                        </a:rPr>
                        <a:t>https://progate.com</a:t>
                      </a:r>
                      <a:endParaRPr lang="en-US" sz="16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1600" dirty="0" err="1">
                          <a:effectLst/>
                          <a:latin typeface="+mj-lt"/>
                        </a:rPr>
                        <a:t>Progate</a:t>
                      </a:r>
                      <a:r>
                        <a:rPr lang="en-US" sz="1600" dirty="0">
                          <a:effectLst/>
                          <a:latin typeface="+mj-lt"/>
                        </a:rPr>
                        <a:t> is offering</a:t>
                      </a:r>
                      <a:r>
                        <a:rPr lang="en-US" sz="1600" baseline="0" dirty="0">
                          <a:effectLst/>
                          <a:latin typeface="+mj-lt"/>
                        </a:rPr>
                        <a:t> a free month access to their entire platform!</a:t>
                      </a:r>
                      <a:br>
                        <a:rPr lang="en-US" sz="1600" dirty="0">
                          <a:effectLst/>
                          <a:latin typeface="+mj-lt"/>
                        </a:rPr>
                      </a:br>
                      <a:br>
                        <a:rPr lang="en-US" sz="1600" dirty="0">
                          <a:effectLst/>
                          <a:latin typeface="+mj-lt"/>
                        </a:rPr>
                      </a:br>
                      <a:r>
                        <a:rPr lang="en-US" sz="1600" u="sng" kern="1200" baseline="0" dirty="0">
                          <a:solidFill>
                            <a:schemeClr val="bg2">
                              <a:lumMod val="50000"/>
                              <a:lumOff val="50000"/>
                            </a:schemeClr>
                          </a:solidFill>
                          <a:effectLst/>
                          <a:latin typeface="+mj-lt"/>
                          <a:ea typeface="+mn-ea"/>
                          <a:cs typeface="+mn-cs"/>
                        </a:rPr>
                        <a:t>http://bit.ly/progateaccessgab2019</a:t>
                      </a:r>
                      <a:br>
                        <a:rPr lang="en-US" sz="1600" u="sng" kern="1200" baseline="0" dirty="0">
                          <a:solidFill>
                            <a:schemeClr val="bg2">
                              <a:lumMod val="50000"/>
                              <a:lumOff val="50000"/>
                            </a:schemeClr>
                          </a:solidFill>
                          <a:effectLst/>
                          <a:latin typeface="+mj-lt"/>
                          <a:ea typeface="+mn-ea"/>
                          <a:cs typeface="+mn-cs"/>
                        </a:rPr>
                      </a:br>
                      <a:endParaRPr lang="en-US" sz="1600" u="sng" kern="1200" baseline="0" dirty="0">
                        <a:solidFill>
                          <a:schemeClr val="bg2">
                            <a:lumMod val="50000"/>
                            <a:lumOff val="50000"/>
                          </a:schemeClr>
                        </a:solidFill>
                        <a:effectLst/>
                        <a:latin typeface="+mj-lt"/>
                        <a:ea typeface="+mn-ea"/>
                        <a:cs typeface="+mn-cs"/>
                      </a:endParaRPr>
                    </a:p>
                  </a:txBody>
                  <a:tcPr marL="57422" marR="57422" marT="0" marB="0" anchor="ctr"/>
                </a:tc>
                <a:extLst>
                  <a:ext uri="{0D108BD9-81ED-4DB2-BD59-A6C34878D82A}">
                    <a16:rowId xmlns:a16="http://schemas.microsoft.com/office/drawing/2014/main" val="10006"/>
                  </a:ext>
                </a:extLst>
              </a:tr>
              <a:tr h="1227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effectLst/>
                          <a:latin typeface="+mj-lt"/>
                          <a:ea typeface="Calibri" panose="020F0502020204030204" pitchFamily="34" charset="0"/>
                          <a:cs typeface="Times New Roman" panose="02020603050405020304" pitchFamily="18" charset="0"/>
                        </a:rPr>
                        <a:t>RevDeBug</a:t>
                      </a:r>
                      <a:endParaRPr lang="en-US" sz="16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hlinkClick r:id="rId3"/>
                        </a:rPr>
                        <a:t>https://revdebug.com/</a:t>
                      </a:r>
                      <a:endParaRPr lang="en-US" sz="16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1600" dirty="0" err="1">
                          <a:effectLst/>
                          <a:latin typeface="+mj-lt"/>
                        </a:rPr>
                        <a:t>RevDeBug</a:t>
                      </a:r>
                      <a:r>
                        <a:rPr lang="en-US" sz="1600" baseline="0" dirty="0">
                          <a:effectLst/>
                          <a:latin typeface="+mj-lt"/>
                        </a:rPr>
                        <a:t> is offering an enterprise license for 3 months for ALL attendees!</a:t>
                      </a:r>
                    </a:p>
                    <a:p>
                      <a:br>
                        <a:rPr lang="en-US" sz="1600" baseline="0" dirty="0">
                          <a:effectLst/>
                          <a:latin typeface="+mj-lt"/>
                        </a:rPr>
                      </a:br>
                      <a:r>
                        <a:rPr lang="en-US" sz="1600" u="sng" kern="1200" baseline="0" dirty="0">
                          <a:solidFill>
                            <a:schemeClr val="bg2">
                              <a:lumMod val="50000"/>
                              <a:lumOff val="50000"/>
                            </a:schemeClr>
                          </a:solidFill>
                          <a:effectLst/>
                          <a:latin typeface="+mj-lt"/>
                          <a:ea typeface="+mn-ea"/>
                          <a:cs typeface="+mn-cs"/>
                        </a:rPr>
                        <a:t>http://bit.ly/globalazure2019-revdebug</a:t>
                      </a:r>
                      <a:br>
                        <a:rPr lang="en-US" sz="1600" baseline="0" dirty="0">
                          <a:solidFill>
                            <a:schemeClr val="bg2">
                              <a:lumMod val="75000"/>
                              <a:lumOff val="25000"/>
                            </a:schemeClr>
                          </a:solidFill>
                          <a:effectLst/>
                          <a:latin typeface="+mj-lt"/>
                        </a:rPr>
                      </a:br>
                      <a:endParaRPr lang="en-US" sz="1600" dirty="0">
                        <a:solidFill>
                          <a:schemeClr val="bg2">
                            <a:lumMod val="75000"/>
                            <a:lumOff val="25000"/>
                          </a:schemeClr>
                        </a:solidFill>
                        <a:effectLst/>
                        <a:latin typeface="+mj-lt"/>
                      </a:endParaRPr>
                    </a:p>
                  </a:txBody>
                  <a:tcPr marL="57422" marR="57422" marT="0" marB="0" anchor="ctr"/>
                </a:tc>
                <a:extLst>
                  <a:ext uri="{0D108BD9-81ED-4DB2-BD59-A6C34878D82A}">
                    <a16:rowId xmlns:a16="http://schemas.microsoft.com/office/drawing/2014/main" val="279315004"/>
                  </a:ext>
                </a:extLst>
              </a:tr>
            </a:tbl>
          </a:graphicData>
        </a:graphic>
      </p:graphicFrame>
      <p:sp>
        <p:nvSpPr>
          <p:cNvPr id="4" name="TextBox 3"/>
          <p:cNvSpPr txBox="1"/>
          <p:nvPr/>
        </p:nvSpPr>
        <p:spPr>
          <a:xfrm>
            <a:off x="4824716" y="354162"/>
            <a:ext cx="482856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All attendees get the following:</a:t>
            </a:r>
          </a:p>
        </p:txBody>
      </p:sp>
      <p:sp>
        <p:nvSpPr>
          <p:cNvPr id="13" name="TextBox 12"/>
          <p:cNvSpPr txBox="1"/>
          <p:nvPr/>
        </p:nvSpPr>
        <p:spPr>
          <a:xfrm>
            <a:off x="4200963" y="6334780"/>
            <a:ext cx="6076087"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Offers are limited time, redeem quickly!</a:t>
            </a:r>
          </a:p>
        </p:txBody>
      </p:sp>
      <p:pic>
        <p:nvPicPr>
          <p:cNvPr id="11" name="Picture 2" descr="https://global.azurebootcamp.net/wp-content/uploads/2018/09/logo-2019-250x22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12" y="-93455"/>
            <a:ext cx="1517423" cy="13474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global.azurebootcamp.net/wp-content/uploads/2019/03/Progate-ForLightBackground-1024x335.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267" y="1570909"/>
            <a:ext cx="2546823" cy="832657"/>
          </a:xfrm>
          <a:prstGeom prst="rect">
            <a:avLst/>
          </a:prstGeom>
          <a:noFill/>
          <a:extLst/>
        </p:spPr>
      </p:pic>
      <p:pic>
        <p:nvPicPr>
          <p:cNvPr id="10" name="Picture 9"/>
          <p:cNvPicPr/>
          <p:nvPr/>
        </p:nvPicPr>
        <p:blipFill>
          <a:blip r:embed="rId6" cstate="print">
            <a:extLst>
              <a:ext uri="{28A0092B-C50C-407E-A947-70E740481C1C}">
                <a14:useLocalDpi xmlns:a14="http://schemas.microsoft.com/office/drawing/2010/main" val="0"/>
              </a:ext>
            </a:extLst>
          </a:blip>
          <a:stretch>
            <a:fillRect/>
          </a:stretch>
        </p:blipFill>
        <p:spPr>
          <a:xfrm>
            <a:off x="357469" y="2907395"/>
            <a:ext cx="2251678" cy="483722"/>
          </a:xfrm>
          <a:prstGeom prst="rect">
            <a:avLst/>
          </a:prstGeom>
        </p:spPr>
      </p:pic>
    </p:spTree>
    <p:extLst>
      <p:ext uri="{BB962C8B-B14F-4D97-AF65-F5344CB8AC3E}">
        <p14:creationId xmlns:p14="http://schemas.microsoft.com/office/powerpoint/2010/main" val="14970599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32353" y="379001"/>
            <a:ext cx="2579553"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Giveaway Prizes</a:t>
            </a:r>
          </a:p>
        </p:txBody>
      </p:sp>
      <p:sp>
        <p:nvSpPr>
          <p:cNvPr id="4" name="Rectangle 3"/>
          <p:cNvSpPr/>
          <p:nvPr/>
        </p:nvSpPr>
        <p:spPr>
          <a:xfrm>
            <a:off x="3231942" y="6229340"/>
            <a:ext cx="6689908" cy="369332"/>
          </a:xfrm>
          <a:prstGeom prst="rect">
            <a:avLst/>
          </a:prstGeom>
        </p:spPr>
        <p:txBody>
          <a:bodyPr wrap="none">
            <a:spAutoFit/>
          </a:bodyPr>
          <a:lstStyle/>
          <a:p>
            <a:r>
              <a:rPr lang="en-US" b="1" dirty="0">
                <a:solidFill>
                  <a:schemeClr val="bg1"/>
                </a:solidFill>
                <a:latin typeface="Segoe UI Light" panose="020B0502040204020203" pitchFamily="34" charset="0"/>
                <a:cs typeface="Segoe UI Light" panose="020B0502040204020203" pitchFamily="34" charset="0"/>
              </a:rPr>
              <a:t>Giveaway winners will receive instructions from the local organizers.</a:t>
            </a:r>
            <a:endParaRPr lang="en-US" dirty="0">
              <a:solidFill>
                <a:schemeClr val="bg1"/>
              </a:solidFill>
            </a:endParaRPr>
          </a:p>
        </p:txBody>
      </p:sp>
      <p:pic>
        <p:nvPicPr>
          <p:cNvPr id="14" name="Picture 2" descr="https://global.azurebootcamp.net/wp-content/uploads/2018/09/logo-2019-250x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12" y="-93455"/>
            <a:ext cx="1517423" cy="134747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s://global.azurebootcamp.net/wp-content/uploads/2019/03/SMU-Logo-Color-w-Ops-1024x39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239" y="2577320"/>
            <a:ext cx="1601720" cy="6131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https://global.azurebootcamp.net/wp-content/uploads/2019/03/483x140_KEMP_HRZ_GreyYellow.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2158" y="3582342"/>
            <a:ext cx="1726801" cy="498939"/>
          </a:xfrm>
          <a:prstGeom prst="rect">
            <a:avLst/>
          </a:prstGeom>
          <a:noFill/>
          <a:extLst/>
        </p:spPr>
      </p:pic>
      <p:sp>
        <p:nvSpPr>
          <p:cNvPr id="19" name="TextBox 18">
            <a:extLst>
              <a:ext uri="{FF2B5EF4-FFF2-40B4-BE49-F238E27FC236}">
                <a16:creationId xmlns:a16="http://schemas.microsoft.com/office/drawing/2014/main" id="{CDBFFF62-C9B5-4C03-A0DA-2B2726B2C55E}"/>
              </a:ext>
            </a:extLst>
          </p:cNvPr>
          <p:cNvSpPr txBox="1"/>
          <p:nvPr/>
        </p:nvSpPr>
        <p:spPr>
          <a:xfrm>
            <a:off x="3661509" y="3617581"/>
            <a:ext cx="7869908" cy="369332"/>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a:t>
            </a:r>
            <a:r>
              <a:rPr lang="en-US" dirty="0" err="1">
                <a:latin typeface="Segoe UI Light" panose="020B0502040204020203" pitchFamily="34" charset="0"/>
                <a:cs typeface="Segoe UI Light" panose="020B0502040204020203" pitchFamily="34" charset="0"/>
              </a:rPr>
              <a:t>LoadMaster</a:t>
            </a:r>
            <a:r>
              <a:rPr lang="en-US" dirty="0">
                <a:latin typeface="Segoe UI Light" panose="020B0502040204020203" pitchFamily="34" charset="0"/>
                <a:cs typeface="Segoe UI Light" panose="020B0502040204020203" pitchFamily="34" charset="0"/>
              </a:rPr>
              <a:t> (load balancing) software license</a:t>
            </a:r>
            <a:endParaRPr lang="en-US" b="1" dirty="0">
              <a:latin typeface="Segoe UI Light" panose="020B0502040204020203" pitchFamily="34" charset="0"/>
              <a:cs typeface="Segoe UI Light" panose="020B0502040204020203" pitchFamily="34" charset="0"/>
            </a:endParaRPr>
          </a:p>
        </p:txBody>
      </p:sp>
      <p:pic>
        <p:nvPicPr>
          <p:cNvPr id="22" name="Picture 21"/>
          <p:cNvPicPr/>
          <p:nvPr/>
        </p:nvPicPr>
        <p:blipFill>
          <a:blip r:embed="rId5" cstate="print">
            <a:extLst>
              <a:ext uri="{28A0092B-C50C-407E-A947-70E740481C1C}">
                <a14:useLocalDpi xmlns:a14="http://schemas.microsoft.com/office/drawing/2010/main" val="0"/>
              </a:ext>
            </a:extLst>
          </a:blip>
          <a:stretch>
            <a:fillRect/>
          </a:stretch>
        </p:blipFill>
        <p:spPr>
          <a:xfrm>
            <a:off x="1182260" y="4468048"/>
            <a:ext cx="2251678" cy="483722"/>
          </a:xfrm>
          <a:prstGeom prst="rect">
            <a:avLst/>
          </a:prstGeom>
        </p:spPr>
      </p:pic>
      <p:pic>
        <p:nvPicPr>
          <p:cNvPr id="23" name="Picture 6" descr="https://global.azurebootcamp.net/wp-content/uploads/2019/03/Enzo-1024x3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1640" y="5256932"/>
            <a:ext cx="2207836" cy="64898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5FE5993-C5B8-47A4-892F-8315F6CBBC9A}"/>
              </a:ext>
            </a:extLst>
          </p:cNvPr>
          <p:cNvSpPr txBox="1"/>
          <p:nvPr/>
        </p:nvSpPr>
        <p:spPr>
          <a:xfrm>
            <a:off x="3661509" y="5364645"/>
            <a:ext cx="7869907" cy="369332"/>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3 Winners: each wins 6 months free of the Enzo Online product</a:t>
            </a:r>
            <a:endParaRPr lang="en-US" b="1" dirty="0">
              <a:latin typeface="Segoe UI Light" panose="020B0502040204020203" pitchFamily="34" charset="0"/>
              <a:cs typeface="Segoe UI Light" panose="020B0502040204020203" pitchFamily="34" charset="0"/>
            </a:endParaRPr>
          </a:p>
        </p:txBody>
      </p:sp>
      <p:sp>
        <p:nvSpPr>
          <p:cNvPr id="25" name="TextBox 24"/>
          <p:cNvSpPr txBox="1"/>
          <p:nvPr/>
        </p:nvSpPr>
        <p:spPr>
          <a:xfrm>
            <a:off x="3661511" y="1761824"/>
            <a:ext cx="7869907" cy="369332"/>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personal subscription of an IDE of their choice</a:t>
            </a:r>
            <a:endParaRPr lang="en-US" b="1" dirty="0">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rotWithShape="1">
          <a:blip r:embed="rId7">
            <a:extLst>
              <a:ext uri="{28A0092B-C50C-407E-A947-70E740481C1C}">
                <a14:useLocalDpi xmlns:a14="http://schemas.microsoft.com/office/drawing/2010/main" val="0"/>
              </a:ext>
            </a:extLst>
          </a:blip>
          <a:srcRect t="24415" b="23062"/>
          <a:stretch/>
        </p:blipFill>
        <p:spPr>
          <a:xfrm>
            <a:off x="1600415" y="1557915"/>
            <a:ext cx="1362241" cy="715507"/>
          </a:xfrm>
          <a:prstGeom prst="rect">
            <a:avLst/>
          </a:prstGeom>
        </p:spPr>
      </p:pic>
      <p:sp>
        <p:nvSpPr>
          <p:cNvPr id="27" name="TextBox 26">
            <a:extLst>
              <a:ext uri="{FF2B5EF4-FFF2-40B4-BE49-F238E27FC236}">
                <a16:creationId xmlns:a16="http://schemas.microsoft.com/office/drawing/2014/main" id="{CDBFFF62-C9B5-4C03-A0DA-2B2726B2C55E}"/>
              </a:ext>
            </a:extLst>
          </p:cNvPr>
          <p:cNvSpPr txBox="1"/>
          <p:nvPr/>
        </p:nvSpPr>
        <p:spPr>
          <a:xfrm>
            <a:off x="3661510" y="2611002"/>
            <a:ext cx="7869908"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subscription to Cerulean! A cross-platform Azure management tool for storage, </a:t>
            </a:r>
            <a:r>
              <a:rPr lang="en-US" dirty="0" err="1">
                <a:latin typeface="Segoe UI Light" panose="020B0502040204020203" pitchFamily="34" charset="0"/>
                <a:cs typeface="Segoe UI Light" panose="020B0502040204020203" pitchFamily="34" charset="0"/>
              </a:rPr>
              <a:t>CosmosDB</a:t>
            </a:r>
            <a:r>
              <a:rPr lang="en-US" dirty="0">
                <a:latin typeface="Segoe UI Light" panose="020B0502040204020203" pitchFamily="34" charset="0"/>
                <a:cs typeface="Segoe UI Light" panose="020B0502040204020203" pitchFamily="34" charset="0"/>
              </a:rPr>
              <a:t>, Search, </a:t>
            </a:r>
            <a:r>
              <a:rPr lang="en-US" dirty="0" err="1">
                <a:latin typeface="Segoe UI Light" panose="020B0502040204020203" pitchFamily="34" charset="0"/>
                <a:cs typeface="Segoe UI Light" panose="020B0502040204020203" pitchFamily="34" charset="0"/>
              </a:rPr>
              <a:t>Redis</a:t>
            </a:r>
            <a:r>
              <a:rPr lang="en-US" dirty="0">
                <a:latin typeface="Segoe UI Light" panose="020B0502040204020203" pitchFamily="34" charset="0"/>
                <a:cs typeface="Segoe UI Light" panose="020B0502040204020203" pitchFamily="34" charset="0"/>
              </a:rPr>
              <a:t> Cache and Service Bus.</a:t>
            </a:r>
            <a:endParaRPr lang="en-US" b="1" dirty="0">
              <a:latin typeface="Segoe UI Light" panose="020B0502040204020203" pitchFamily="34" charset="0"/>
              <a:cs typeface="Segoe UI Light" panose="020B0502040204020203" pitchFamily="34" charset="0"/>
            </a:endParaRPr>
          </a:p>
        </p:txBody>
      </p:sp>
      <p:sp>
        <p:nvSpPr>
          <p:cNvPr id="28" name="TextBox 27">
            <a:extLst>
              <a:ext uri="{FF2B5EF4-FFF2-40B4-BE49-F238E27FC236}">
                <a16:creationId xmlns:a16="http://schemas.microsoft.com/office/drawing/2014/main" id="{D5FE5993-C5B8-47A4-892F-8315F6CBBC9A}"/>
              </a:ext>
            </a:extLst>
          </p:cNvPr>
          <p:cNvSpPr txBox="1"/>
          <p:nvPr/>
        </p:nvSpPr>
        <p:spPr>
          <a:xfrm>
            <a:off x="3661509" y="4499950"/>
            <a:ext cx="7869907" cy="369332"/>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3 Winners: each wins a 1 year license to their </a:t>
            </a:r>
            <a:r>
              <a:rPr lang="en-US" dirty="0" err="1">
                <a:latin typeface="Segoe UI Light" panose="020B0502040204020203" pitchFamily="34" charset="0"/>
                <a:cs typeface="Segoe UI Light" panose="020B0502040204020203" pitchFamily="34" charset="0"/>
              </a:rPr>
              <a:t>RevDeBug</a:t>
            </a:r>
            <a:r>
              <a:rPr lang="en-US" dirty="0">
                <a:latin typeface="Segoe UI Light" panose="020B0502040204020203" pitchFamily="34" charset="0"/>
                <a:cs typeface="Segoe UI Light" panose="020B0502040204020203" pitchFamily="34" charset="0"/>
              </a:rPr>
              <a:t> product</a:t>
            </a:r>
            <a:endParaRPr lang="en-US"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8267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8945" y="3316754"/>
            <a:ext cx="5185843" cy="954107"/>
          </a:xfrm>
          <a:prstGeom prst="rect">
            <a:avLst/>
          </a:prstGeom>
          <a:noFill/>
        </p:spPr>
        <p:txBody>
          <a:bodyPr wrap="none" rtlCol="0" anchor="ctr">
            <a:spAutoFit/>
          </a:bodyPr>
          <a:lstStyle/>
          <a:p>
            <a:pPr algn="ctr"/>
            <a:r>
              <a:rPr lang="en-US" sz="2800" dirty="0">
                <a:solidFill>
                  <a:schemeClr val="bg1"/>
                </a:solidFill>
                <a:cs typeface="Segoe UI Light" panose="020B0502040204020203" pitchFamily="34" charset="0"/>
              </a:rPr>
              <a:t>Continue your Azure Journey at </a:t>
            </a:r>
            <a:br>
              <a:rPr lang="en-US" sz="2800" dirty="0">
                <a:solidFill>
                  <a:schemeClr val="bg1"/>
                </a:solidFill>
                <a:cs typeface="Segoe UI Light" panose="020B0502040204020203" pitchFamily="34" charset="0"/>
              </a:rPr>
            </a:br>
            <a:r>
              <a:rPr lang="en-US" sz="2800" dirty="0">
                <a:solidFill>
                  <a:schemeClr val="bg1"/>
                </a:solidFill>
              </a:rPr>
              <a:t>https://docs.microsoft.com/learn/</a:t>
            </a:r>
            <a:endParaRPr lang="en-US" sz="2800" dirty="0">
              <a:solidFill>
                <a:schemeClr val="bg1"/>
              </a:solidFill>
              <a:cs typeface="Segoe UI Light" panose="020B0502040204020203" pitchFamily="34" charset="0"/>
            </a:endParaRPr>
          </a:p>
        </p:txBody>
      </p:sp>
      <p:pic>
        <p:nvPicPr>
          <p:cNvPr id="5" name="Picture 2" descr="https://global.azurebootcamp.net/wp-content/uploads/2018/09/logo-2019-250x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12" y="-93455"/>
            <a:ext cx="1517423" cy="1347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379803" y="1750422"/>
            <a:ext cx="5704126" cy="904863"/>
          </a:xfrm>
          <a:prstGeom prst="rect">
            <a:avLst/>
          </a:prstGeom>
          <a:noFill/>
        </p:spPr>
        <p:txBody>
          <a:bodyPr wrap="none" lIns="182880" tIns="146304" rIns="182880" bIns="146304" rtlCol="0">
            <a:spAutoFit/>
          </a:bodyPr>
          <a:lstStyle/>
          <a:p>
            <a:pPr>
              <a:lnSpc>
                <a:spcPct val="90000"/>
              </a:lnSpc>
              <a:spcAft>
                <a:spcPts val="600"/>
              </a:spcAft>
            </a:pPr>
            <a:r>
              <a:rPr lang="en-US" sz="4400" dirty="0">
                <a:solidFill>
                  <a:schemeClr val="bg1"/>
                </a:solidFill>
              </a:rPr>
              <a:t>Thank you for coming!</a:t>
            </a:r>
          </a:p>
        </p:txBody>
      </p:sp>
    </p:spTree>
    <p:extLst>
      <p:ext uri="{BB962C8B-B14F-4D97-AF65-F5344CB8AC3E}">
        <p14:creationId xmlns:p14="http://schemas.microsoft.com/office/powerpoint/2010/main" val="718055125"/>
      </p:ext>
    </p:extLst>
  </p:cSld>
  <p:clrMapOvr>
    <a:masterClrMapping/>
  </p:clrMapOvr>
  <p:transition advTm="5000">
    <p:fade/>
  </p:transition>
</p:sld>
</file>

<file path=ppt/theme/theme1.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TotalTime>
  <Words>284</Words>
  <Application>Microsoft Office PowerPoint</Application>
  <PresentationFormat>Widescreen</PresentationFormat>
  <Paragraphs>46</Paragraphs>
  <Slides>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Segoe UI Light</vt:lpstr>
      <vt:lpstr>Magnus Master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Daniel Scott-Raynsford</cp:lastModifiedBy>
  <cp:revision>89</cp:revision>
  <dcterms:created xsi:type="dcterms:W3CDTF">2014-03-24T01:30:59Z</dcterms:created>
  <dcterms:modified xsi:type="dcterms:W3CDTF">2019-04-21T06:09:15Z</dcterms:modified>
</cp:coreProperties>
</file>