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364" r:id="rId2"/>
    <p:sldId id="365" r:id="rId3"/>
    <p:sldId id="366" r:id="rId4"/>
    <p:sldId id="367" r:id="rId5"/>
    <p:sldId id="368" r:id="rId6"/>
    <p:sldId id="370" r:id="rId7"/>
    <p:sldId id="371" r:id="rId8"/>
    <p:sldId id="373" r:id="rId9"/>
    <p:sldId id="374" r:id="rId10"/>
    <p:sldId id="375" r:id="rId11"/>
    <p:sldId id="376" r:id="rId12"/>
    <p:sldId id="377" r:id="rId13"/>
    <p:sldId id="3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94" d="100"/>
          <a:sy n="9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507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067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4539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3075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924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636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5377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0395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629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204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884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031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807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700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517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996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356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499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EAE24-739D-4DE5-8B22-FEE584DBE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298" y="164901"/>
            <a:ext cx="10972799" cy="2308587"/>
          </a:xfrm>
        </p:spPr>
        <p:txBody>
          <a:bodyPr>
            <a:noAutofit/>
          </a:bodyPr>
          <a:lstStyle/>
          <a:p>
            <a:r>
              <a:rPr lang="es-PE" sz="3600" b="1" dirty="0">
                <a:solidFill>
                  <a:schemeClr val="tx1"/>
                </a:solidFill>
              </a:rPr>
              <a:t>  	</a:t>
            </a:r>
            <a:r>
              <a:rPr lang="es-PE" sz="4400" b="1" dirty="0" err="1">
                <a:solidFill>
                  <a:schemeClr val="tx1"/>
                </a:solidFill>
              </a:rPr>
              <a:t>Geodatabase</a:t>
            </a:r>
            <a:r>
              <a:rPr lang="es-PE" sz="4400" b="1" dirty="0">
                <a:solidFill>
                  <a:schemeClr val="tx1"/>
                </a:solidFill>
              </a:rPr>
              <a:t>, Geo-</a:t>
            </a:r>
            <a:r>
              <a:rPr lang="es-PE" sz="4400" b="1" dirty="0" err="1">
                <a:solidFill>
                  <a:schemeClr val="tx1"/>
                </a:solidFill>
              </a:rPr>
              <a:t>Statistics</a:t>
            </a:r>
            <a:r>
              <a:rPr lang="es-PE" sz="4400" b="1" dirty="0">
                <a:solidFill>
                  <a:schemeClr val="tx1"/>
                </a:solidFill>
              </a:rPr>
              <a:t>, Machine 	Learning and Big Data</a:t>
            </a:r>
            <a:br>
              <a:rPr lang="es-PE" sz="4400" b="1" dirty="0">
                <a:solidFill>
                  <a:schemeClr val="tx1"/>
                </a:solidFill>
              </a:rPr>
            </a:br>
            <a:r>
              <a:rPr lang="es-PE" sz="4400" b="1" dirty="0">
                <a:solidFill>
                  <a:schemeClr val="tx1"/>
                </a:solidFill>
              </a:rPr>
              <a:t>(SQL – R – Python – </a:t>
            </a:r>
            <a:r>
              <a:rPr lang="es-PE" sz="4400" b="1" dirty="0" err="1">
                <a:solidFill>
                  <a:schemeClr val="tx1"/>
                </a:solidFill>
              </a:rPr>
              <a:t>Qgis</a:t>
            </a:r>
            <a:r>
              <a:rPr lang="es-PE" sz="4400" b="1" dirty="0">
                <a:solidFill>
                  <a:schemeClr val="tx1"/>
                </a:solidFill>
              </a:rPr>
              <a:t>)</a:t>
            </a:r>
            <a:endParaRPr lang="es-PE" sz="3600" b="1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FC31ED-3DE3-401F-A45F-C237AC2FB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0275" y="2635760"/>
            <a:ext cx="7828179" cy="1669751"/>
          </a:xfrm>
        </p:spPr>
        <p:txBody>
          <a:bodyPr>
            <a:normAutofit/>
          </a:bodyPr>
          <a:lstStyle/>
          <a:p>
            <a:r>
              <a:rPr lang="es-PE" b="1" i="1" dirty="0"/>
              <a:t>Desarrolladores</a:t>
            </a:r>
            <a:r>
              <a:rPr lang="es-PE" dirty="0"/>
              <a:t>: Ing. A. Otiniano , Ing. </a:t>
            </a:r>
            <a:r>
              <a:rPr lang="es-PE" dirty="0" err="1"/>
              <a:t>J.Andrade</a:t>
            </a:r>
            <a:r>
              <a:rPr lang="es-PE" dirty="0"/>
              <a:t>  &amp; Ing. </a:t>
            </a:r>
            <a:r>
              <a:rPr lang="es-PE" dirty="0" err="1"/>
              <a:t>R.Perez</a:t>
            </a:r>
            <a:endParaRPr lang="es-PE" dirty="0"/>
          </a:p>
          <a:p>
            <a:r>
              <a:rPr lang="es-PE" b="1" i="1" dirty="0"/>
              <a:t>Instituto de Investigación FIGMM - UNI </a:t>
            </a:r>
            <a:r>
              <a:rPr lang="es-PE" dirty="0"/>
              <a:t>: </a:t>
            </a:r>
            <a:r>
              <a:rPr lang="es-PE" i="1" dirty="0"/>
              <a:t>Dr. Jimmy Rosales Huamani</a:t>
            </a:r>
          </a:p>
          <a:p>
            <a:r>
              <a:rPr lang="es-PE" i="1" dirty="0"/>
              <a:t> </a:t>
            </a:r>
          </a:p>
          <a:p>
            <a:endParaRPr lang="es-PE" dirty="0"/>
          </a:p>
          <a:p>
            <a:endParaRPr lang="es-P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D2FF53-1185-4729-BCB7-64D835854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451" y="4305511"/>
            <a:ext cx="1456937" cy="14794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C1EE155-4CCC-4FCF-A64B-A912CBE8C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757" y="4259741"/>
            <a:ext cx="1291538" cy="171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FA953A-37C7-4AE6-84E4-0EE16DDF1A02}"/>
              </a:ext>
            </a:extLst>
          </p:cNvPr>
          <p:cNvSpPr txBox="1"/>
          <p:nvPr/>
        </p:nvSpPr>
        <p:spPr>
          <a:xfrm>
            <a:off x="3952150" y="4653294"/>
            <a:ext cx="387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Grupo: Censado Multidisciplinario, Accesibilidad Universal y Machine Learning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CA1EAD-8D9E-485A-986E-180DBD8DE52F}"/>
              </a:ext>
            </a:extLst>
          </p:cNvPr>
          <p:cNvSpPr txBox="1"/>
          <p:nvPr/>
        </p:nvSpPr>
        <p:spPr>
          <a:xfrm>
            <a:off x="3072948" y="3890409"/>
            <a:ext cx="223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AUSPICIADO POR: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2360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0F378E9-7294-412F-B951-2705F1EA3959}"/>
              </a:ext>
            </a:extLst>
          </p:cNvPr>
          <p:cNvSpPr txBox="1"/>
          <p:nvPr/>
        </p:nvSpPr>
        <p:spPr>
          <a:xfrm>
            <a:off x="2505288" y="822958"/>
            <a:ext cx="763883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PE" b="1" dirty="0"/>
              <a:t>Introducción a Data </a:t>
            </a:r>
            <a:r>
              <a:rPr lang="es-PE" b="1" dirty="0" err="1"/>
              <a:t>Spacial</a:t>
            </a:r>
            <a:r>
              <a:rPr lang="es-PE" b="1" dirty="0"/>
              <a:t> en R: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dirty="0"/>
              <a:t>Creando Mapas Programando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dirty="0"/>
              <a:t>Trabajar con data espacial en R.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Puntos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Líneas (</a:t>
            </a:r>
            <a:r>
              <a:rPr lang="es-PE" dirty="0" err="1"/>
              <a:t>Multilineas</a:t>
            </a:r>
            <a:r>
              <a:rPr lang="es-PE" dirty="0"/>
              <a:t>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 err="1"/>
              <a:t>Polygonos</a:t>
            </a:r>
            <a:r>
              <a:rPr lang="es-PE" dirty="0"/>
              <a:t>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 err="1"/>
              <a:t>Raster</a:t>
            </a:r>
            <a:endParaRPr lang="es-PE" dirty="0"/>
          </a:p>
          <a:p>
            <a:pPr marL="800100" lvl="1" indent="-342900">
              <a:buFont typeface="+mj-lt"/>
              <a:buAutoNum type="arabicPeriod"/>
            </a:pPr>
            <a:r>
              <a:rPr lang="es-PE" dirty="0"/>
              <a:t>Múltiples Mapas en 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dirty="0"/>
              <a:t>Mapas Interactivos Dinámicos.</a:t>
            </a:r>
          </a:p>
          <a:p>
            <a:pPr marL="342900" indent="-342900">
              <a:buFont typeface="+mj-lt"/>
              <a:buAutoNum type="arabicPeriod"/>
            </a:pPr>
            <a:r>
              <a:rPr lang="es-PE" b="1" dirty="0"/>
              <a:t>Machine Learning Aplicado a Geología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dirty="0"/>
              <a:t>Análisis de Datos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dirty="0"/>
              <a:t>Tratamiento de Datos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dirty="0"/>
              <a:t>Fase de Modelado – </a:t>
            </a:r>
            <a:r>
              <a:rPr lang="es-PE" dirty="0" err="1"/>
              <a:t>Feature</a:t>
            </a:r>
            <a:r>
              <a:rPr lang="es-PE" dirty="0"/>
              <a:t> </a:t>
            </a:r>
            <a:r>
              <a:rPr lang="es-PE" dirty="0" err="1"/>
              <a:t>Selection</a:t>
            </a:r>
            <a:endParaRPr lang="es-PE" dirty="0"/>
          </a:p>
          <a:p>
            <a:pPr marL="800100" lvl="1" indent="-342900">
              <a:buFont typeface="+mj-lt"/>
              <a:buAutoNum type="arabicPeriod"/>
            </a:pPr>
            <a:r>
              <a:rPr lang="es-PE" dirty="0"/>
              <a:t>Técnicas de </a:t>
            </a:r>
            <a:r>
              <a:rPr lang="es-PE" dirty="0" err="1"/>
              <a:t>Feature</a:t>
            </a:r>
            <a:r>
              <a:rPr lang="es-PE" dirty="0"/>
              <a:t> </a:t>
            </a:r>
            <a:r>
              <a:rPr lang="es-PE" dirty="0" err="1"/>
              <a:t>Selection-Importance</a:t>
            </a:r>
            <a:endParaRPr lang="es-PE" dirty="0"/>
          </a:p>
          <a:p>
            <a:pPr marL="800100" lvl="1" indent="-342900">
              <a:buFont typeface="+mj-lt"/>
              <a:buAutoNum type="arabicPeriod"/>
            </a:pPr>
            <a:r>
              <a:rPr lang="es-PE" dirty="0"/>
              <a:t>Modelado Machine Learning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dirty="0"/>
              <a:t>Algoritmos de Machine Learning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dirty="0"/>
              <a:t>Evaluar el Rendimiento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dirty="0" err="1"/>
              <a:t>Forecasting</a:t>
            </a:r>
            <a:endParaRPr lang="es-PE" dirty="0"/>
          </a:p>
          <a:p>
            <a:pPr marL="800100" lvl="1" indent="-342900">
              <a:buFont typeface="+mj-lt"/>
              <a:buAutoNum type="arabicPeriod"/>
            </a:pPr>
            <a:r>
              <a:rPr lang="es-PE" dirty="0"/>
              <a:t>Algoritmos de Conjunto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76AD43-2CFF-4ABE-8A9C-87BA4D2AECC9}"/>
              </a:ext>
            </a:extLst>
          </p:cNvPr>
          <p:cNvSpPr txBox="1"/>
          <p:nvPr/>
        </p:nvSpPr>
        <p:spPr>
          <a:xfrm>
            <a:off x="3167771" y="-11151"/>
            <a:ext cx="617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i="1" dirty="0"/>
              <a:t>PARTE III - A </a:t>
            </a:r>
          </a:p>
        </p:txBody>
      </p:sp>
    </p:spTree>
    <p:extLst>
      <p:ext uri="{BB962C8B-B14F-4D97-AF65-F5344CB8AC3E}">
        <p14:creationId xmlns:p14="http://schemas.microsoft.com/office/powerpoint/2010/main" val="149376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0F378E9-7294-412F-B951-2705F1EA3959}"/>
              </a:ext>
            </a:extLst>
          </p:cNvPr>
          <p:cNvSpPr txBox="1"/>
          <p:nvPr/>
        </p:nvSpPr>
        <p:spPr>
          <a:xfrm>
            <a:off x="1635023" y="1331721"/>
            <a:ext cx="1009085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PE" sz="2400" b="1" dirty="0"/>
              <a:t>Machine Learning Aplicado a Aguas Superficiales (Principal Component </a:t>
            </a:r>
            <a:r>
              <a:rPr lang="es-PE" sz="2400" b="1" dirty="0" err="1"/>
              <a:t>Analysis</a:t>
            </a:r>
            <a:r>
              <a:rPr lang="es-PE" sz="2400" b="1" dirty="0"/>
              <a:t>).</a:t>
            </a:r>
          </a:p>
          <a:p>
            <a:endParaRPr lang="es-PE" sz="2400" b="1" dirty="0"/>
          </a:p>
          <a:p>
            <a:r>
              <a:rPr lang="es-PE" sz="2400" b="1" dirty="0"/>
              <a:t>2. Machine Learning No Supervisado en Clusterización Geoquímica (Machine Learning No Supervisado).</a:t>
            </a:r>
          </a:p>
          <a:p>
            <a:endParaRPr lang="es-PE" sz="2400" b="1" dirty="0"/>
          </a:p>
          <a:p>
            <a:r>
              <a:rPr lang="es-PE" sz="2400" b="1" dirty="0"/>
              <a:t>3. Artificial Neural Network aplicado a Peligros Geológicos (Susceptibilidad de Movimientos en Masa).</a:t>
            </a:r>
          </a:p>
          <a:p>
            <a:endParaRPr lang="es-PE" sz="2400" b="1" dirty="0"/>
          </a:p>
          <a:p>
            <a:r>
              <a:rPr lang="es-PE" sz="2400" b="1" dirty="0"/>
              <a:t>4. </a:t>
            </a:r>
            <a:r>
              <a:rPr lang="es-PE" sz="2400" b="1" dirty="0" err="1"/>
              <a:t>Design</a:t>
            </a:r>
            <a:r>
              <a:rPr lang="es-PE" sz="2400" b="1" dirty="0"/>
              <a:t> </a:t>
            </a:r>
            <a:r>
              <a:rPr lang="es-PE" sz="2400" b="1" dirty="0" err="1"/>
              <a:t>of</a:t>
            </a:r>
            <a:r>
              <a:rPr lang="es-PE" sz="2400" b="1" dirty="0"/>
              <a:t> a </a:t>
            </a:r>
            <a:r>
              <a:rPr lang="es-PE" sz="2400" b="1" dirty="0" err="1"/>
              <a:t>predictive</a:t>
            </a:r>
            <a:r>
              <a:rPr lang="es-PE" sz="2400" b="1" dirty="0"/>
              <a:t> </a:t>
            </a:r>
            <a:r>
              <a:rPr lang="es-PE" sz="2400" b="1" dirty="0" err="1"/>
              <a:t>model</a:t>
            </a:r>
            <a:r>
              <a:rPr lang="es-PE" sz="2400" b="1" dirty="0"/>
              <a:t> </a:t>
            </a:r>
            <a:r>
              <a:rPr lang="es-PE" sz="2400" b="1" dirty="0" err="1"/>
              <a:t>of</a:t>
            </a:r>
            <a:r>
              <a:rPr lang="es-PE" sz="2400" b="1" dirty="0"/>
              <a:t> a rock </a:t>
            </a:r>
            <a:r>
              <a:rPr lang="es-PE" sz="2400" b="1" dirty="0" err="1"/>
              <a:t>breakage</a:t>
            </a:r>
            <a:r>
              <a:rPr lang="es-PE" sz="2400" b="1" dirty="0"/>
              <a:t> </a:t>
            </a:r>
            <a:r>
              <a:rPr lang="es-PE" sz="2400" b="1" dirty="0" err="1"/>
              <a:t>by</a:t>
            </a:r>
            <a:r>
              <a:rPr lang="es-PE" sz="2400" b="1" dirty="0"/>
              <a:t> </a:t>
            </a:r>
            <a:r>
              <a:rPr lang="es-PE" sz="2400" b="1" dirty="0" err="1"/>
              <a:t>blasting</a:t>
            </a:r>
            <a:r>
              <a:rPr lang="es-PE" sz="2400" b="1" dirty="0"/>
              <a:t> </a:t>
            </a:r>
            <a:r>
              <a:rPr lang="es-PE" sz="2400" b="1" dirty="0" err="1"/>
              <a:t>using</a:t>
            </a:r>
            <a:r>
              <a:rPr lang="es-PE" sz="2400" b="1" dirty="0"/>
              <a:t> Artificial Neural Networks.</a:t>
            </a:r>
          </a:p>
          <a:p>
            <a:pPr marL="1257300" lvl="2" indent="-342900">
              <a:buFont typeface="+mj-lt"/>
              <a:buAutoNum type="arabicPeriod"/>
            </a:pP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76AD43-2CFF-4ABE-8A9C-87BA4D2AECC9}"/>
              </a:ext>
            </a:extLst>
          </p:cNvPr>
          <p:cNvSpPr txBox="1"/>
          <p:nvPr/>
        </p:nvSpPr>
        <p:spPr>
          <a:xfrm>
            <a:off x="2859927" y="162060"/>
            <a:ext cx="617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i="1" dirty="0"/>
              <a:t>PARTE III - B </a:t>
            </a:r>
          </a:p>
        </p:txBody>
      </p:sp>
    </p:spTree>
    <p:extLst>
      <p:ext uri="{BB962C8B-B14F-4D97-AF65-F5344CB8AC3E}">
        <p14:creationId xmlns:p14="http://schemas.microsoft.com/office/powerpoint/2010/main" val="2735450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73062-4D7B-4E9C-B1E2-2AF23463C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38" y="4884385"/>
            <a:ext cx="666110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PE" sz="7200" b="1" i="1" dirty="0">
                <a:solidFill>
                  <a:schemeClr val="tx1"/>
                </a:solidFill>
                <a:latin typeface="Algerian" panose="04020705040A02060702" pitchFamily="82" charset="0"/>
              </a:rPr>
              <a:t>Parte</a:t>
            </a:r>
            <a:r>
              <a:rPr lang="es-PE" sz="7200" b="1" i="1" dirty="0">
                <a:latin typeface="Algerian" panose="04020705040A02060702" pitchFamily="82" charset="0"/>
              </a:rPr>
              <a:t> </a:t>
            </a:r>
            <a:r>
              <a:rPr lang="es-PE" sz="7200" b="1" i="1" dirty="0" err="1">
                <a:solidFill>
                  <a:schemeClr val="tx1"/>
                </a:solidFill>
                <a:latin typeface="Algerian" panose="04020705040A02060702" pitchFamily="82" charset="0"/>
              </a:rPr>
              <a:t>iV</a:t>
            </a:r>
            <a:br>
              <a:rPr lang="es-PE" sz="7200" b="1" i="1" dirty="0">
                <a:latin typeface="Algerian" panose="04020705040A02060702" pitchFamily="82" charset="0"/>
              </a:rPr>
            </a:br>
            <a:endParaRPr lang="es-PE" sz="7200" b="1" i="1" dirty="0"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FCB3E-4260-40C2-9A66-79506B292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586" y="0"/>
            <a:ext cx="699414" cy="7102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95867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0F378E9-7294-412F-B951-2705F1EA3959}"/>
              </a:ext>
            </a:extLst>
          </p:cNvPr>
          <p:cNvSpPr txBox="1"/>
          <p:nvPr/>
        </p:nvSpPr>
        <p:spPr>
          <a:xfrm>
            <a:off x="2711399" y="1175274"/>
            <a:ext cx="76724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800" b="1"/>
              <a:t>PRESENTACIÓN DE DESARROLLOS INTERACTIVOS</a:t>
            </a:r>
            <a:endParaRPr lang="es-PE" sz="4800"/>
          </a:p>
          <a:p>
            <a:pPr marL="342900" indent="-342900">
              <a:buFont typeface="+mj-lt"/>
              <a:buAutoNum type="arabicPeriod"/>
            </a:pP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76AD43-2CFF-4ABE-8A9C-87BA4D2AECC9}"/>
              </a:ext>
            </a:extLst>
          </p:cNvPr>
          <p:cNvSpPr txBox="1"/>
          <p:nvPr/>
        </p:nvSpPr>
        <p:spPr>
          <a:xfrm>
            <a:off x="3175455" y="465259"/>
            <a:ext cx="617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i="1" dirty="0"/>
              <a:t>PARTE IV</a:t>
            </a:r>
          </a:p>
        </p:txBody>
      </p:sp>
      <p:sp>
        <p:nvSpPr>
          <p:cNvPr id="6" name="CuadroTexto 2">
            <a:extLst>
              <a:ext uri="{FF2B5EF4-FFF2-40B4-BE49-F238E27FC236}">
                <a16:creationId xmlns:a16="http://schemas.microsoft.com/office/drawing/2014/main" id="{343B980B-F9F1-44AE-98FC-6ECC35B13347}"/>
              </a:ext>
            </a:extLst>
          </p:cNvPr>
          <p:cNvSpPr txBox="1"/>
          <p:nvPr/>
        </p:nvSpPr>
        <p:spPr>
          <a:xfrm>
            <a:off x="1957083" y="3760597"/>
            <a:ext cx="93768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dirty="0">
                <a:solidFill>
                  <a:srgbClr val="0070C0"/>
                </a:solidFill>
              </a:rPr>
              <a:t>Dashboard, Aplicaciones Interactivas, Presentaciones Dinámicas (</a:t>
            </a:r>
            <a:r>
              <a:rPr lang="es-PE" sz="3600" b="1" dirty="0" err="1">
                <a:solidFill>
                  <a:srgbClr val="0070C0"/>
                </a:solidFill>
              </a:rPr>
              <a:t>html</a:t>
            </a:r>
            <a:r>
              <a:rPr lang="es-PE" sz="3600" b="1" dirty="0">
                <a:solidFill>
                  <a:srgbClr val="0070C0"/>
                </a:solidFill>
              </a:rPr>
              <a:t> – web </a:t>
            </a:r>
            <a:r>
              <a:rPr lang="es-PE" sz="3600" b="1" dirty="0" err="1">
                <a:solidFill>
                  <a:srgbClr val="0070C0"/>
                </a:solidFill>
              </a:rPr>
              <a:t>based</a:t>
            </a:r>
            <a:r>
              <a:rPr lang="es-PE" sz="3600" b="1" dirty="0">
                <a:solidFill>
                  <a:srgbClr val="0070C0"/>
                </a:solidFill>
              </a:rPr>
              <a:t>), </a:t>
            </a:r>
            <a:r>
              <a:rPr lang="es-PE" sz="3600" b="1" dirty="0" err="1">
                <a:solidFill>
                  <a:srgbClr val="0070C0"/>
                </a:solidFill>
              </a:rPr>
              <a:t>APIs</a:t>
            </a:r>
            <a:r>
              <a:rPr lang="es-PE" sz="3600" b="1" dirty="0">
                <a:solidFill>
                  <a:srgbClr val="0070C0"/>
                </a:solidFill>
              </a:rPr>
              <a:t> Machine Learning, Paquetes y Modelos.</a:t>
            </a:r>
            <a:endParaRPr lang="es-PE" sz="3600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4543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73062-4D7B-4E9C-B1E2-2AF23463C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38" y="4884385"/>
            <a:ext cx="666110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PE" sz="7200" b="1" i="1" dirty="0">
                <a:solidFill>
                  <a:schemeClr val="tx1"/>
                </a:solidFill>
                <a:latin typeface="Algerian" panose="04020705040A02060702" pitchFamily="82" charset="0"/>
              </a:rPr>
              <a:t>Parte</a:t>
            </a:r>
            <a:r>
              <a:rPr lang="es-PE" sz="7200" b="1" i="1" dirty="0">
                <a:latin typeface="Algerian" panose="04020705040A02060702" pitchFamily="82" charset="0"/>
              </a:rPr>
              <a:t> </a:t>
            </a:r>
            <a:r>
              <a:rPr lang="es-PE" sz="7200" b="1" i="1" dirty="0">
                <a:solidFill>
                  <a:schemeClr val="tx1"/>
                </a:solidFill>
                <a:latin typeface="Algerian" panose="04020705040A02060702" pitchFamily="82" charset="0"/>
              </a:rPr>
              <a:t>i</a:t>
            </a:r>
            <a:br>
              <a:rPr lang="es-PE" sz="7200" b="1" i="1" dirty="0">
                <a:latin typeface="Algerian" panose="04020705040A02060702" pitchFamily="82" charset="0"/>
              </a:rPr>
            </a:br>
            <a:endParaRPr lang="es-PE" sz="7200" b="1" i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0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0F378E9-7294-412F-B951-2705F1EA3959}"/>
              </a:ext>
            </a:extLst>
          </p:cNvPr>
          <p:cNvSpPr txBox="1"/>
          <p:nvPr/>
        </p:nvSpPr>
        <p:spPr>
          <a:xfrm>
            <a:off x="2419406" y="1657435"/>
            <a:ext cx="76724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PE" dirty="0"/>
              <a:t>Base de Datos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Lenguaje de Consulta Estructurado (SQL)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Evolución de Base de Datos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Base de Datos u Hoja de Cálculo?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Big Data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Open Geoespacial </a:t>
            </a:r>
            <a:r>
              <a:rPr lang="es-PE" dirty="0" err="1"/>
              <a:t>Consortium</a:t>
            </a:r>
            <a:endParaRPr lang="es-PE" dirty="0"/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Base de Datos Espaciales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Librería </a:t>
            </a:r>
            <a:r>
              <a:rPr lang="es-PE" dirty="0" err="1"/>
              <a:t>sf</a:t>
            </a:r>
            <a:endParaRPr lang="es-PE" dirty="0"/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Data Geoespacial Core </a:t>
            </a:r>
            <a:r>
              <a:rPr lang="es-PE" dirty="0" err="1"/>
              <a:t>PostGis</a:t>
            </a:r>
            <a:r>
              <a:rPr lang="es-PE" dirty="0"/>
              <a:t>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76AD43-2CFF-4ABE-8A9C-87BA4D2AECC9}"/>
              </a:ext>
            </a:extLst>
          </p:cNvPr>
          <p:cNvSpPr txBox="1"/>
          <p:nvPr/>
        </p:nvSpPr>
        <p:spPr>
          <a:xfrm>
            <a:off x="3167771" y="-11151"/>
            <a:ext cx="617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i="1" dirty="0"/>
              <a:t>PARTE I - A </a:t>
            </a:r>
          </a:p>
        </p:txBody>
      </p:sp>
    </p:spTree>
    <p:extLst>
      <p:ext uri="{BB962C8B-B14F-4D97-AF65-F5344CB8AC3E}">
        <p14:creationId xmlns:p14="http://schemas.microsoft.com/office/powerpoint/2010/main" val="77132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73062-4D7B-4E9C-B1E2-2AF23463C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38" y="4884385"/>
            <a:ext cx="666110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PE" sz="7200" b="1" i="1" dirty="0">
                <a:solidFill>
                  <a:schemeClr val="tx1"/>
                </a:solidFill>
                <a:latin typeface="Algerian" panose="04020705040A02060702" pitchFamily="82" charset="0"/>
              </a:rPr>
              <a:t>Parte</a:t>
            </a:r>
            <a:r>
              <a:rPr lang="es-PE" sz="7200" b="1" i="1" dirty="0">
                <a:latin typeface="Algerian" panose="04020705040A02060702" pitchFamily="82" charset="0"/>
              </a:rPr>
              <a:t> </a:t>
            </a:r>
            <a:r>
              <a:rPr lang="es-PE" sz="7200" b="1" i="1" dirty="0" err="1">
                <a:solidFill>
                  <a:schemeClr val="tx1"/>
                </a:solidFill>
                <a:latin typeface="Algerian" panose="04020705040A02060702" pitchFamily="82" charset="0"/>
              </a:rPr>
              <a:t>ii</a:t>
            </a:r>
            <a:br>
              <a:rPr lang="es-PE" sz="7200" b="1" i="1" dirty="0">
                <a:latin typeface="Algerian" panose="04020705040A02060702" pitchFamily="82" charset="0"/>
              </a:rPr>
            </a:br>
            <a:endParaRPr lang="es-PE" sz="7200" b="1" i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94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0F378E9-7294-412F-B951-2705F1EA3959}"/>
              </a:ext>
            </a:extLst>
          </p:cNvPr>
          <p:cNvSpPr txBox="1"/>
          <p:nvPr/>
        </p:nvSpPr>
        <p:spPr>
          <a:xfrm>
            <a:off x="2848512" y="394692"/>
            <a:ext cx="767244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PE" dirty="0" err="1"/>
              <a:t>Rstudio</a:t>
            </a:r>
            <a:endParaRPr lang="es-PE" dirty="0"/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Paquetes y Librerías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Mi primer Script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PE" dirty="0"/>
              <a:t> R como calculadora científica (funciones de calculadora).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PE" dirty="0"/>
              <a:t> Tipos de variable y Operadores en R.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Definición de Vectores en 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PE" dirty="0"/>
              <a:t>Generación de vectores usando números aleatorios.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PE" dirty="0"/>
              <a:t> Funciones Básicas.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PE" dirty="0"/>
              <a:t> Datos  Especiales (</a:t>
            </a:r>
            <a:r>
              <a:rPr lang="es-PE" dirty="0" err="1"/>
              <a:t>NA´s,Inf</a:t>
            </a:r>
            <a:r>
              <a:rPr lang="es-PE" dirty="0"/>
              <a:t> &amp; </a:t>
            </a:r>
            <a:r>
              <a:rPr lang="es-PE" dirty="0" err="1"/>
              <a:t>NaN´s</a:t>
            </a:r>
            <a:r>
              <a:rPr lang="es-PE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Matrices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Otras Funciones Básicas (</a:t>
            </a:r>
            <a:r>
              <a:rPr lang="es-PE" dirty="0" err="1"/>
              <a:t>sort</a:t>
            </a:r>
            <a:r>
              <a:rPr lang="es-PE" dirty="0"/>
              <a:t>(), </a:t>
            </a:r>
            <a:r>
              <a:rPr lang="es-PE" dirty="0" err="1"/>
              <a:t>seq</a:t>
            </a:r>
            <a:r>
              <a:rPr lang="es-PE" dirty="0"/>
              <a:t>(), </a:t>
            </a:r>
            <a:r>
              <a:rPr lang="es-PE" dirty="0" err="1"/>
              <a:t>rep</a:t>
            </a:r>
            <a:r>
              <a:rPr lang="es-PE" dirty="0"/>
              <a:t>())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 err="1"/>
              <a:t>DataFrame</a:t>
            </a:r>
            <a:endParaRPr lang="es-PE" dirty="0"/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Estructuras de decisión y repetición: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PE" dirty="0"/>
              <a:t> </a:t>
            </a:r>
            <a:r>
              <a:rPr lang="es-PE" dirty="0" err="1"/>
              <a:t>If</a:t>
            </a:r>
            <a:r>
              <a:rPr lang="es-PE" dirty="0"/>
              <a:t>, </a:t>
            </a:r>
            <a:r>
              <a:rPr lang="es-PE" dirty="0" err="1"/>
              <a:t>else</a:t>
            </a:r>
            <a:r>
              <a:rPr lang="es-PE" dirty="0"/>
              <a:t>, </a:t>
            </a:r>
            <a:r>
              <a:rPr lang="es-PE" dirty="0" err="1"/>
              <a:t>else</a:t>
            </a:r>
            <a:r>
              <a:rPr lang="es-PE" dirty="0"/>
              <a:t> </a:t>
            </a:r>
            <a:r>
              <a:rPr lang="es-PE" dirty="0" err="1"/>
              <a:t>if</a:t>
            </a:r>
            <a:r>
              <a:rPr lang="es-PE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PE" dirty="0"/>
              <a:t> </a:t>
            </a:r>
            <a:r>
              <a:rPr lang="es-PE" dirty="0" err="1"/>
              <a:t>For</a:t>
            </a:r>
            <a:r>
              <a:rPr lang="es-PE" dirty="0"/>
              <a:t> (</a:t>
            </a:r>
            <a:r>
              <a:rPr lang="es-PE" dirty="0" err="1"/>
              <a:t>loop</a:t>
            </a:r>
            <a:r>
              <a:rPr lang="es-PE" dirty="0"/>
              <a:t>).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PE" dirty="0"/>
              <a:t> </a:t>
            </a:r>
            <a:r>
              <a:rPr lang="es-PE" dirty="0" err="1"/>
              <a:t>While</a:t>
            </a:r>
            <a:r>
              <a:rPr lang="es-PE" dirty="0"/>
              <a:t>, </a:t>
            </a:r>
            <a:r>
              <a:rPr lang="es-PE" dirty="0" err="1"/>
              <a:t>next</a:t>
            </a:r>
            <a:r>
              <a:rPr lang="es-PE" dirty="0"/>
              <a:t>, break.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Factores en R.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Listas en R.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Paquetería de Funciones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PE" dirty="0"/>
              <a:t> Definición de Funciones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PE" dirty="0"/>
              <a:t> Aplicación de Funciones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 Instalación de paquetes de CRAN, GitHub, </a:t>
            </a:r>
            <a:r>
              <a:rPr lang="es-PE" dirty="0" err="1"/>
              <a:t>Bioconductor</a:t>
            </a:r>
            <a:r>
              <a:rPr lang="es-PE" dirty="0"/>
              <a:t> u otros.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76AD43-2CFF-4ABE-8A9C-87BA4D2AECC9}"/>
              </a:ext>
            </a:extLst>
          </p:cNvPr>
          <p:cNvSpPr txBox="1"/>
          <p:nvPr/>
        </p:nvSpPr>
        <p:spPr>
          <a:xfrm>
            <a:off x="3167771" y="-11151"/>
            <a:ext cx="617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i="1" dirty="0"/>
              <a:t>PARTE II - A </a:t>
            </a:r>
          </a:p>
        </p:txBody>
      </p:sp>
    </p:spTree>
    <p:extLst>
      <p:ext uri="{BB962C8B-B14F-4D97-AF65-F5344CB8AC3E}">
        <p14:creationId xmlns:p14="http://schemas.microsoft.com/office/powerpoint/2010/main" val="31975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0F378E9-7294-412F-B951-2705F1EA3959}"/>
              </a:ext>
            </a:extLst>
          </p:cNvPr>
          <p:cNvSpPr txBox="1"/>
          <p:nvPr/>
        </p:nvSpPr>
        <p:spPr>
          <a:xfrm>
            <a:off x="1946935" y="1036503"/>
            <a:ext cx="84800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PE" dirty="0"/>
              <a:t>Conectarse desde internet o base de datos -Importar y Exportar Data en R.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 err="1"/>
              <a:t>Tidyverse</a:t>
            </a:r>
            <a:r>
              <a:rPr lang="es-PE" dirty="0"/>
              <a:t> y </a:t>
            </a:r>
            <a:r>
              <a:rPr lang="es-PE" dirty="0" err="1"/>
              <a:t>ggplot</a:t>
            </a:r>
            <a:r>
              <a:rPr lang="es-PE" dirty="0"/>
              <a:t> en el IDE </a:t>
            </a:r>
            <a:r>
              <a:rPr lang="es-PE" dirty="0" err="1"/>
              <a:t>Rstudio</a:t>
            </a:r>
            <a:r>
              <a:rPr lang="es-PE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Limpieza de Data – Filtros,  Transformación (Data </a:t>
            </a:r>
            <a:r>
              <a:rPr lang="es-PE" dirty="0" err="1"/>
              <a:t>Wrangle</a:t>
            </a:r>
            <a:r>
              <a:rPr lang="es-PE" dirty="0"/>
              <a:t>, Data </a:t>
            </a:r>
            <a:r>
              <a:rPr lang="es-PE" dirty="0" err="1"/>
              <a:t>Tidy</a:t>
            </a:r>
            <a:r>
              <a:rPr lang="es-PE" dirty="0"/>
              <a:t>, Data </a:t>
            </a:r>
            <a:r>
              <a:rPr lang="es-PE" dirty="0" err="1"/>
              <a:t>Transformation</a:t>
            </a:r>
            <a:r>
              <a:rPr lang="es-PE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Introducción a la estadística descriptiva en R.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Estadística Descriptiva en R.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Análisis Exploratorio de Datos (AED):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PE" dirty="0"/>
              <a:t>Análisis e Imputación de Data mediante métodos Robustos (Datos Nulos, debajo o encima del límite de detección, etc.)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PE" dirty="0"/>
              <a:t> Estadística Descriptivas Univariantes – Multivariantes.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PE" dirty="0"/>
              <a:t>Gráficos Estadísticos Descriptivos Univariantes – Multivariantes.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Pruebas Estadísticas - Inferencial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76AD43-2CFF-4ABE-8A9C-87BA4D2AECC9}"/>
              </a:ext>
            </a:extLst>
          </p:cNvPr>
          <p:cNvSpPr txBox="1"/>
          <p:nvPr/>
        </p:nvSpPr>
        <p:spPr>
          <a:xfrm>
            <a:off x="2859926" y="314609"/>
            <a:ext cx="617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i="1" dirty="0"/>
              <a:t>PARTE II - B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6C174-CB71-4562-B1EA-556BEAA960BE}"/>
              </a:ext>
            </a:extLst>
          </p:cNvPr>
          <p:cNvSpPr txBox="1"/>
          <p:nvPr/>
        </p:nvSpPr>
        <p:spPr>
          <a:xfrm>
            <a:off x="5947785" y="4512066"/>
            <a:ext cx="60941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* Ejercicios que Contiene esta parte (Parte II – C y D)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s-PE" dirty="0"/>
              <a:t>Revisión de Base de Datos Geológica.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s-PE" dirty="0"/>
              <a:t>Tratamiento estadístico de una base de datos Geológica.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s-PE" dirty="0"/>
              <a:t>Aplicaciones generales y Análisis Exploratorio de Datos Geológicos en Recursos Hídricos – Suelos y Roca.</a:t>
            </a:r>
          </a:p>
        </p:txBody>
      </p:sp>
    </p:spTree>
    <p:extLst>
      <p:ext uri="{BB962C8B-B14F-4D97-AF65-F5344CB8AC3E}">
        <p14:creationId xmlns:p14="http://schemas.microsoft.com/office/powerpoint/2010/main" val="135678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0F378E9-7294-412F-B951-2705F1EA3959}"/>
              </a:ext>
            </a:extLst>
          </p:cNvPr>
          <p:cNvSpPr txBox="1"/>
          <p:nvPr/>
        </p:nvSpPr>
        <p:spPr>
          <a:xfrm>
            <a:off x="1298173" y="1711780"/>
            <a:ext cx="1073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76AD43-2CFF-4ABE-8A9C-87BA4D2AECC9}"/>
              </a:ext>
            </a:extLst>
          </p:cNvPr>
          <p:cNvSpPr txBox="1"/>
          <p:nvPr/>
        </p:nvSpPr>
        <p:spPr>
          <a:xfrm>
            <a:off x="2772380" y="334416"/>
            <a:ext cx="617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i="1" dirty="0"/>
              <a:t>PARTE II - C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C24F4-F570-41A5-80B1-E1FAAEE95DAF}"/>
              </a:ext>
            </a:extLst>
          </p:cNvPr>
          <p:cNvSpPr txBox="1"/>
          <p:nvPr/>
        </p:nvSpPr>
        <p:spPr>
          <a:xfrm>
            <a:off x="1835562" y="1065449"/>
            <a:ext cx="852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Todo estos análisis han tenido una técnica de muestreo representativo de campo y control de calidad en las fases de campo y laboratorio. </a:t>
            </a:r>
            <a:r>
              <a:rPr lang="es-PE" i="1" dirty="0">
                <a:solidFill>
                  <a:srgbClr val="FF0000"/>
                </a:solidFill>
              </a:rPr>
              <a:t>Reseña histórica y </a:t>
            </a:r>
            <a:r>
              <a:rPr lang="es-PE" i="1" dirty="0" err="1">
                <a:solidFill>
                  <a:srgbClr val="FF0000"/>
                </a:solidFill>
              </a:rPr>
              <a:t>paper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B24CA-BB09-43A4-9E24-E7AF50A3BB21}"/>
              </a:ext>
            </a:extLst>
          </p:cNvPr>
          <p:cNvSpPr txBox="1"/>
          <p:nvPr/>
        </p:nvSpPr>
        <p:spPr>
          <a:xfrm>
            <a:off x="8925845" y="4253669"/>
            <a:ext cx="242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Continuará …</a:t>
            </a:r>
            <a:endParaRPr 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CE1D0-B959-285E-5D75-9C6831E32BF4}"/>
              </a:ext>
            </a:extLst>
          </p:cNvPr>
          <p:cNvSpPr txBox="1"/>
          <p:nvPr/>
        </p:nvSpPr>
        <p:spPr>
          <a:xfrm>
            <a:off x="1026004" y="1997839"/>
            <a:ext cx="1013999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s-PE" b="1" dirty="0"/>
              <a:t>Análisis Exploratorio-Geoquímica de Sedimentos de Quebrada (Proyecto Minero  Colca y Jala Oca).  </a:t>
            </a:r>
            <a:r>
              <a:rPr lang="es-PE" b="1" dirty="0" err="1">
                <a:solidFill>
                  <a:srgbClr val="FF0000"/>
                </a:solidFill>
              </a:rPr>
              <a:t>A.Otiniano</a:t>
            </a:r>
            <a:r>
              <a:rPr lang="es-PE" b="1" dirty="0">
                <a:solidFill>
                  <a:srgbClr val="FF0000"/>
                </a:solidFill>
              </a:rPr>
              <a:t> &amp; </a:t>
            </a:r>
            <a:r>
              <a:rPr lang="es-PE" b="1" dirty="0" err="1">
                <a:solidFill>
                  <a:srgbClr val="FF0000"/>
                </a:solidFill>
              </a:rPr>
              <a:t>F.Geraldino</a:t>
            </a:r>
            <a:r>
              <a:rPr lang="es-PE" b="1" dirty="0">
                <a:solidFill>
                  <a:srgbClr val="FF0000"/>
                </a:solidFill>
              </a:rPr>
              <a:t> &amp; </a:t>
            </a:r>
            <a:r>
              <a:rPr lang="es-PE" b="1" dirty="0" err="1">
                <a:solidFill>
                  <a:srgbClr val="FF0000"/>
                </a:solidFill>
              </a:rPr>
              <a:t>J.Andrade</a:t>
            </a:r>
            <a:endParaRPr lang="es-PE" b="1" dirty="0">
              <a:solidFill>
                <a:srgbClr val="FF0000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Análisis de Base de Datos (estructura y revisión general).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Imputación de Datos debajo del límite de detección (&lt;L.D.).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Análisis Exploratorio mediante Estadísticos Descriptivos.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Correlaciones : metal base - </a:t>
            </a:r>
            <a:r>
              <a:rPr lang="es-PE" dirty="0" err="1"/>
              <a:t>pathfinder</a:t>
            </a:r>
            <a:endParaRPr lang="es-PE" dirty="0"/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Determinación del </a:t>
            </a:r>
            <a:r>
              <a:rPr lang="es-PE" dirty="0" err="1"/>
              <a:t>Background</a:t>
            </a:r>
            <a:r>
              <a:rPr lang="es-PE" dirty="0"/>
              <a:t> y </a:t>
            </a:r>
            <a:r>
              <a:rPr lang="es-PE" dirty="0" err="1"/>
              <a:t>Threshold</a:t>
            </a:r>
            <a:r>
              <a:rPr lang="es-PE" dirty="0"/>
              <a:t> – detección de </a:t>
            </a:r>
            <a:r>
              <a:rPr lang="es-PE" dirty="0" err="1"/>
              <a:t>outliers</a:t>
            </a:r>
            <a:r>
              <a:rPr lang="es-PE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 err="1"/>
              <a:t>Cluster</a:t>
            </a:r>
            <a:r>
              <a:rPr lang="es-PE" dirty="0"/>
              <a:t> por poblaciones (según factor).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Índices Mineralógicos.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Imputación de valores sobre el límite de detección. </a:t>
            </a:r>
          </a:p>
        </p:txBody>
      </p:sp>
    </p:spTree>
    <p:extLst>
      <p:ext uri="{BB962C8B-B14F-4D97-AF65-F5344CB8AC3E}">
        <p14:creationId xmlns:p14="http://schemas.microsoft.com/office/powerpoint/2010/main" val="154857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AB2FA2-525C-4139-B211-C0CA1CC8A04B}"/>
              </a:ext>
            </a:extLst>
          </p:cNvPr>
          <p:cNvSpPr txBox="1"/>
          <p:nvPr/>
        </p:nvSpPr>
        <p:spPr>
          <a:xfrm>
            <a:off x="1392607" y="1216972"/>
            <a:ext cx="979913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PE" b="1" dirty="0"/>
              <a:t>2. Análisis Exploratorio en Suelos (Corredor Honoria </a:t>
            </a:r>
            <a:r>
              <a:rPr lang="es-PE" b="1" dirty="0" err="1"/>
              <a:t>Tournavista</a:t>
            </a:r>
            <a:r>
              <a:rPr lang="es-PE" b="1" dirty="0"/>
              <a:t>). </a:t>
            </a:r>
            <a:r>
              <a:rPr lang="es-PE" b="1" dirty="0" err="1">
                <a:solidFill>
                  <a:srgbClr val="FF0000"/>
                </a:solidFill>
              </a:rPr>
              <a:t>A.Otiniano</a:t>
            </a:r>
            <a:r>
              <a:rPr lang="es-PE" b="1" dirty="0">
                <a:solidFill>
                  <a:srgbClr val="FF0000"/>
                </a:solidFill>
              </a:rPr>
              <a:t> &amp; </a:t>
            </a:r>
            <a:r>
              <a:rPr lang="es-PE" b="1" dirty="0" err="1">
                <a:solidFill>
                  <a:srgbClr val="FF0000"/>
                </a:solidFill>
              </a:rPr>
              <a:t>J.Andrade</a:t>
            </a:r>
            <a:endParaRPr lang="es-PE" b="1" dirty="0">
              <a:solidFill>
                <a:srgbClr val="FF0000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Análisis de Base de Datos (estructura y revisión general).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Análisis Exploratorio mediante estadísticos descriptivos.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Análisis Gráfico Univariante y Bivariante.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Estándares de Calidad Ambiental para Suelo (</a:t>
            </a:r>
            <a:r>
              <a:rPr lang="es-PE" dirty="0" err="1"/>
              <a:t>ECAs</a:t>
            </a:r>
            <a:r>
              <a:rPr lang="es-PE" dirty="0"/>
              <a:t>).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Análisis Bivariantes Numéricos (Boxplot Multivariante por Clasificación, </a:t>
            </a:r>
            <a:r>
              <a:rPr lang="es-PE" dirty="0" err="1"/>
              <a:t>Corrplot</a:t>
            </a:r>
            <a:r>
              <a:rPr lang="es-PE" dirty="0"/>
              <a:t>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Análisis Multivariable (</a:t>
            </a:r>
            <a:r>
              <a:rPr lang="es-PE" dirty="0" err="1"/>
              <a:t>Biplot</a:t>
            </a:r>
            <a:r>
              <a:rPr lang="es-PE" dirty="0"/>
              <a:t> – PCA).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Mapa Geoestadístico de distribución Catiónica.</a:t>
            </a:r>
          </a:p>
          <a:p>
            <a:pPr marL="1714500" lvl="3" indent="-342900">
              <a:buFont typeface="+mj-lt"/>
              <a:buAutoNum type="arabicPeriod"/>
            </a:pPr>
            <a:r>
              <a:rPr lang="es-PE" dirty="0"/>
              <a:t>Crear Grilla con tamaño de celda.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s-PE" dirty="0"/>
              <a:t>Modelado usando Inverso a la distancia (</a:t>
            </a:r>
            <a:r>
              <a:rPr lang="es-PE" dirty="0" err="1"/>
              <a:t>idw</a:t>
            </a:r>
            <a:r>
              <a:rPr lang="es-PE" dirty="0"/>
              <a:t>).</a:t>
            </a:r>
          </a:p>
          <a:p>
            <a:pPr marL="1714500" lvl="3" indent="-342900">
              <a:buFont typeface="+mj-lt"/>
              <a:buAutoNum type="arabicPeriod"/>
            </a:pPr>
            <a:r>
              <a:rPr lang="es-PE" dirty="0" err="1"/>
              <a:t>Variograma</a:t>
            </a:r>
            <a:r>
              <a:rPr lang="es-PE" dirty="0"/>
              <a:t>.</a:t>
            </a:r>
          </a:p>
          <a:p>
            <a:pPr marL="1714500" lvl="3" indent="-342900">
              <a:buFont typeface="+mj-lt"/>
              <a:buAutoNum type="arabicPeriod"/>
            </a:pPr>
            <a:r>
              <a:rPr lang="es-PE" dirty="0"/>
              <a:t>Modelado usando </a:t>
            </a:r>
            <a:r>
              <a:rPr lang="es-PE" dirty="0" err="1"/>
              <a:t>Krigging</a:t>
            </a:r>
            <a:r>
              <a:rPr lang="es-PE" dirty="0"/>
              <a:t>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E3DDB27-D605-44FB-8353-36EE91C23306}"/>
              </a:ext>
            </a:extLst>
          </p:cNvPr>
          <p:cNvSpPr txBox="1"/>
          <p:nvPr/>
        </p:nvSpPr>
        <p:spPr>
          <a:xfrm>
            <a:off x="2772380" y="334416"/>
            <a:ext cx="617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i="1" dirty="0"/>
              <a:t>PARTE II – C3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636F9-799B-4F8B-A413-517B00CE4AB6}"/>
              </a:ext>
            </a:extLst>
          </p:cNvPr>
          <p:cNvSpPr txBox="1"/>
          <p:nvPr/>
        </p:nvSpPr>
        <p:spPr>
          <a:xfrm>
            <a:off x="1993520" y="4869517"/>
            <a:ext cx="8873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Análisis Multivariables Avanzados Aplicando Métodos Estadísticos Inferenciales y Machine Learning  además del análisis Geoespacial – Geoestadístico detallado se verá al final de la Parte III.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25DF80-76DA-4A3B-A314-92C6CD19B020}"/>
              </a:ext>
            </a:extLst>
          </p:cNvPr>
          <p:cNvSpPr txBox="1"/>
          <p:nvPr/>
        </p:nvSpPr>
        <p:spPr>
          <a:xfrm>
            <a:off x="8770513" y="1926928"/>
            <a:ext cx="242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Continuará …</a:t>
            </a:r>
            <a:endParaRPr 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3356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73062-4D7B-4E9C-B1E2-2AF23463C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38" y="4884385"/>
            <a:ext cx="666110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PE" sz="7200" b="1" i="1" dirty="0">
                <a:solidFill>
                  <a:schemeClr val="tx1"/>
                </a:solidFill>
                <a:latin typeface="Algerian" panose="04020705040A02060702" pitchFamily="82" charset="0"/>
              </a:rPr>
              <a:t>Parte</a:t>
            </a:r>
            <a:r>
              <a:rPr lang="es-PE" sz="7200" b="1" i="1" dirty="0">
                <a:latin typeface="Algerian" panose="04020705040A02060702" pitchFamily="82" charset="0"/>
              </a:rPr>
              <a:t> </a:t>
            </a:r>
            <a:r>
              <a:rPr lang="es-PE" sz="7200" b="1" i="1" dirty="0" err="1">
                <a:solidFill>
                  <a:schemeClr val="tx1"/>
                </a:solidFill>
                <a:latin typeface="Algerian" panose="04020705040A02060702" pitchFamily="82" charset="0"/>
              </a:rPr>
              <a:t>iiI</a:t>
            </a:r>
            <a:br>
              <a:rPr lang="es-PE" sz="7200" b="1" i="1" dirty="0">
                <a:latin typeface="Algerian" panose="04020705040A02060702" pitchFamily="82" charset="0"/>
              </a:rPr>
            </a:br>
            <a:endParaRPr lang="es-PE" sz="7200" b="1" i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1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1996</TotalTime>
  <Words>819</Words>
  <Application>Microsoft Office PowerPoint</Application>
  <PresentationFormat>Widescreen</PresentationFormat>
  <Paragraphs>116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Algerian</vt:lpstr>
      <vt:lpstr>Arial</vt:lpstr>
      <vt:lpstr>Corbel</vt:lpstr>
      <vt:lpstr>Wingdings</vt:lpstr>
      <vt:lpstr>Parallax</vt:lpstr>
      <vt:lpstr>   Geodatabase, Geo-Statistics, Machine  Learning and Big Data (SQL – R – Python – Qgis)</vt:lpstr>
      <vt:lpstr>Parte i </vt:lpstr>
      <vt:lpstr>PowerPoint Presentation</vt:lpstr>
      <vt:lpstr>Parte ii </vt:lpstr>
      <vt:lpstr>PowerPoint Presentation</vt:lpstr>
      <vt:lpstr>PowerPoint Presentation</vt:lpstr>
      <vt:lpstr>PowerPoint Presentation</vt:lpstr>
      <vt:lpstr>PowerPoint Presentation</vt:lpstr>
      <vt:lpstr>Parte iiI </vt:lpstr>
      <vt:lpstr>PowerPoint Presentation</vt:lpstr>
      <vt:lpstr>PowerPoint Presentation</vt:lpstr>
      <vt:lpstr>Parte iV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Introductorio de R</dc:title>
  <dc:creator>ALONSO</dc:creator>
  <cp:lastModifiedBy>Alonso</cp:lastModifiedBy>
  <cp:revision>128</cp:revision>
  <dcterms:created xsi:type="dcterms:W3CDTF">2020-02-13T09:01:52Z</dcterms:created>
  <dcterms:modified xsi:type="dcterms:W3CDTF">2022-12-03T23:24:24Z</dcterms:modified>
</cp:coreProperties>
</file>