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64" r:id="rId2"/>
    <p:sldId id="367" r:id="rId3"/>
    <p:sldId id="368" r:id="rId4"/>
    <p:sldId id="370" r:id="rId5"/>
    <p:sldId id="371" r:id="rId6"/>
    <p:sldId id="373" r:id="rId7"/>
    <p:sldId id="35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98" d="100"/>
          <a:sy n="98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07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067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53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3075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92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636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37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039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62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20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84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031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80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700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51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99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56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A09FF-914D-49AC-A535-6315B515A672}" type="datetimeFigureOut">
              <a:rPr lang="es-PE" smtClean="0"/>
              <a:t>3/12/2022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49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AE24-739D-4DE5-8B22-FEE584DB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98" y="164901"/>
            <a:ext cx="10972799" cy="2308587"/>
          </a:xfrm>
        </p:spPr>
        <p:txBody>
          <a:bodyPr>
            <a:noAutofit/>
          </a:bodyPr>
          <a:lstStyle/>
          <a:p>
            <a:r>
              <a:rPr lang="es-PE" sz="3600" b="1" dirty="0">
                <a:solidFill>
                  <a:schemeClr val="tx1"/>
                </a:solidFill>
              </a:rPr>
              <a:t>  	</a:t>
            </a:r>
            <a:r>
              <a:rPr lang="es-PE" sz="4400" b="1" dirty="0" err="1">
                <a:solidFill>
                  <a:schemeClr val="tx1"/>
                </a:solidFill>
              </a:rPr>
              <a:t>Geodatabase</a:t>
            </a:r>
            <a:r>
              <a:rPr lang="es-PE" sz="4400" b="1" dirty="0">
                <a:solidFill>
                  <a:schemeClr val="tx1"/>
                </a:solidFill>
              </a:rPr>
              <a:t>, Geo-</a:t>
            </a:r>
            <a:r>
              <a:rPr lang="es-PE" sz="4400" b="1" dirty="0" err="1">
                <a:solidFill>
                  <a:schemeClr val="tx1"/>
                </a:solidFill>
              </a:rPr>
              <a:t>Statistics</a:t>
            </a:r>
            <a:r>
              <a:rPr lang="es-PE" sz="4400" b="1" dirty="0">
                <a:solidFill>
                  <a:schemeClr val="tx1"/>
                </a:solidFill>
              </a:rPr>
              <a:t>, Machine 	Learning and Big Data</a:t>
            </a:r>
            <a:br>
              <a:rPr lang="es-PE" sz="4400" b="1" dirty="0">
                <a:solidFill>
                  <a:schemeClr val="tx1"/>
                </a:solidFill>
              </a:rPr>
            </a:br>
            <a:r>
              <a:rPr lang="es-PE" sz="4400" b="1" dirty="0">
                <a:solidFill>
                  <a:schemeClr val="tx1"/>
                </a:solidFill>
              </a:rPr>
              <a:t>(SQL – R – Python – </a:t>
            </a:r>
            <a:r>
              <a:rPr lang="es-PE" sz="4400" b="1" dirty="0" err="1">
                <a:solidFill>
                  <a:schemeClr val="tx1"/>
                </a:solidFill>
              </a:rPr>
              <a:t>Qgis</a:t>
            </a:r>
            <a:r>
              <a:rPr lang="es-PE" sz="4400" b="1" dirty="0">
                <a:solidFill>
                  <a:schemeClr val="tx1"/>
                </a:solidFill>
              </a:rPr>
              <a:t>)</a:t>
            </a:r>
            <a:endParaRPr lang="es-PE" sz="3600" b="1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C31ED-3DE3-401F-A45F-C237AC2FB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0275" y="2635760"/>
            <a:ext cx="7828179" cy="1669751"/>
          </a:xfrm>
        </p:spPr>
        <p:txBody>
          <a:bodyPr>
            <a:normAutofit/>
          </a:bodyPr>
          <a:lstStyle/>
          <a:p>
            <a:r>
              <a:rPr lang="es-PE" b="1" i="1" dirty="0"/>
              <a:t>Desarrolladores</a:t>
            </a:r>
            <a:r>
              <a:rPr lang="es-PE" dirty="0"/>
              <a:t>: Ing. A. Otiniano , Ing. </a:t>
            </a:r>
            <a:r>
              <a:rPr lang="es-PE" dirty="0" err="1"/>
              <a:t>J.Andrade</a:t>
            </a:r>
            <a:r>
              <a:rPr lang="es-PE" dirty="0"/>
              <a:t>  &amp; Ing. </a:t>
            </a:r>
            <a:r>
              <a:rPr lang="es-PE" dirty="0" err="1"/>
              <a:t>R.Perez</a:t>
            </a:r>
            <a:endParaRPr lang="es-PE" dirty="0"/>
          </a:p>
          <a:p>
            <a:r>
              <a:rPr lang="es-PE" b="1" i="1" dirty="0"/>
              <a:t>Instituto de Investigación FIGMM - UNI </a:t>
            </a:r>
            <a:r>
              <a:rPr lang="es-PE" dirty="0"/>
              <a:t>: </a:t>
            </a:r>
            <a:r>
              <a:rPr lang="es-PE" i="1" dirty="0"/>
              <a:t>Dr. Jimmy Rosales Huamani</a:t>
            </a:r>
          </a:p>
          <a:p>
            <a:r>
              <a:rPr lang="es-PE" i="1" dirty="0"/>
              <a:t> 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2FF53-1185-4729-BCB7-64D83585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51" y="4305511"/>
            <a:ext cx="1456937" cy="14794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1EE155-4CCC-4FCF-A64B-A912CBE8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57" y="4259741"/>
            <a:ext cx="1291538" cy="171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A953A-37C7-4AE6-84E4-0EE16DDF1A02}"/>
              </a:ext>
            </a:extLst>
          </p:cNvPr>
          <p:cNvSpPr txBox="1"/>
          <p:nvPr/>
        </p:nvSpPr>
        <p:spPr>
          <a:xfrm>
            <a:off x="3952150" y="4653294"/>
            <a:ext cx="387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Grupo: Censado Multidisciplinario, Accesibilidad Universal y Machine Learning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A1EAD-8D9E-485A-986E-180DBD8DE52F}"/>
              </a:ext>
            </a:extLst>
          </p:cNvPr>
          <p:cNvSpPr txBox="1"/>
          <p:nvPr/>
        </p:nvSpPr>
        <p:spPr>
          <a:xfrm>
            <a:off x="3072948" y="3890409"/>
            <a:ext cx="22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AUSPICIADO POR: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236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73062-4D7B-4E9C-B1E2-2AF23463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38" y="4884385"/>
            <a:ext cx="66611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7200" b="1" i="1" dirty="0">
                <a:solidFill>
                  <a:schemeClr val="tx1"/>
                </a:solidFill>
                <a:latin typeface="Algerian" panose="04020705040A02060702" pitchFamily="82" charset="0"/>
              </a:rPr>
              <a:t>Parte</a:t>
            </a:r>
            <a:r>
              <a:rPr lang="es-PE" sz="7200" b="1" i="1" dirty="0">
                <a:latin typeface="Algerian" panose="04020705040A02060702" pitchFamily="82" charset="0"/>
              </a:rPr>
              <a:t> </a:t>
            </a:r>
            <a:r>
              <a:rPr lang="es-PE" sz="7200" b="1" i="1" dirty="0" err="1">
                <a:solidFill>
                  <a:schemeClr val="tx1"/>
                </a:solidFill>
                <a:latin typeface="Algerian" panose="04020705040A02060702" pitchFamily="82" charset="0"/>
              </a:rPr>
              <a:t>ii</a:t>
            </a:r>
            <a:br>
              <a:rPr lang="es-PE" sz="7200" b="1" i="1" dirty="0">
                <a:latin typeface="Algerian" panose="04020705040A02060702" pitchFamily="82" charset="0"/>
              </a:rPr>
            </a:br>
            <a:endParaRPr lang="es-PE" sz="72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94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2848512" y="394692"/>
            <a:ext cx="76724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dirty="0" err="1"/>
              <a:t>Rstudio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Paquetes y Librerías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Mi primer Script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R como calculadora científica (funciones de calculadora).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Tipos de variable y Operadores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Definición de Vectores en 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Generación de vectores usando números aleatorios.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Funciones Básicas.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Datos  Especiales (</a:t>
            </a:r>
            <a:r>
              <a:rPr lang="es-PE" dirty="0" err="1"/>
              <a:t>NA´s,Inf</a:t>
            </a:r>
            <a:r>
              <a:rPr lang="es-PE" dirty="0"/>
              <a:t> &amp; </a:t>
            </a:r>
            <a:r>
              <a:rPr lang="es-PE" dirty="0" err="1"/>
              <a:t>NaN´s</a:t>
            </a:r>
            <a:r>
              <a:rPr lang="es-PE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Matrices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Otras Funciones Básicas (</a:t>
            </a:r>
            <a:r>
              <a:rPr lang="es-PE" dirty="0" err="1"/>
              <a:t>sort</a:t>
            </a:r>
            <a:r>
              <a:rPr lang="es-PE" dirty="0"/>
              <a:t>(), </a:t>
            </a:r>
            <a:r>
              <a:rPr lang="es-PE" dirty="0" err="1"/>
              <a:t>seq</a:t>
            </a:r>
            <a:r>
              <a:rPr lang="es-PE" dirty="0"/>
              <a:t>(), </a:t>
            </a:r>
            <a:r>
              <a:rPr lang="es-PE" dirty="0" err="1"/>
              <a:t>rep</a:t>
            </a:r>
            <a:r>
              <a:rPr lang="es-PE" dirty="0"/>
              <a:t>())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err="1"/>
              <a:t>DataFrame</a:t>
            </a:r>
            <a:endParaRPr lang="es-PE" dirty="0"/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Estructuras de decisión y repetición: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</a:t>
            </a:r>
            <a:r>
              <a:rPr lang="es-PE" dirty="0" err="1"/>
              <a:t>If</a:t>
            </a:r>
            <a:r>
              <a:rPr lang="es-PE" dirty="0"/>
              <a:t>, </a:t>
            </a:r>
            <a:r>
              <a:rPr lang="es-PE" dirty="0" err="1"/>
              <a:t>else</a:t>
            </a:r>
            <a:r>
              <a:rPr lang="es-PE" dirty="0"/>
              <a:t>, </a:t>
            </a:r>
            <a:r>
              <a:rPr lang="es-PE" dirty="0" err="1"/>
              <a:t>else</a:t>
            </a:r>
            <a:r>
              <a:rPr lang="es-PE" dirty="0"/>
              <a:t> </a:t>
            </a:r>
            <a:r>
              <a:rPr lang="es-PE" dirty="0" err="1"/>
              <a:t>if</a:t>
            </a:r>
            <a:r>
              <a:rPr lang="es-PE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(</a:t>
            </a:r>
            <a:r>
              <a:rPr lang="es-PE" dirty="0" err="1"/>
              <a:t>loop</a:t>
            </a:r>
            <a:r>
              <a:rPr lang="es-PE" dirty="0"/>
              <a:t>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</a:t>
            </a:r>
            <a:r>
              <a:rPr lang="es-PE" dirty="0" err="1"/>
              <a:t>While</a:t>
            </a:r>
            <a:r>
              <a:rPr lang="es-PE" dirty="0"/>
              <a:t>, </a:t>
            </a:r>
            <a:r>
              <a:rPr lang="es-PE" dirty="0" err="1"/>
              <a:t>next</a:t>
            </a:r>
            <a:r>
              <a:rPr lang="es-PE" dirty="0"/>
              <a:t>, break.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Factores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Listas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Paquetería de Funciones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Definición de Funciones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Aplicación de Funciones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 Instalación de paquetes de CRAN, GitHub, </a:t>
            </a:r>
            <a:r>
              <a:rPr lang="es-PE" dirty="0" err="1"/>
              <a:t>Bioconductor</a:t>
            </a:r>
            <a:r>
              <a:rPr lang="es-PE" dirty="0"/>
              <a:t> u otros.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3167771" y="-11151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 - A </a:t>
            </a:r>
          </a:p>
        </p:txBody>
      </p:sp>
    </p:spTree>
    <p:extLst>
      <p:ext uri="{BB962C8B-B14F-4D97-AF65-F5344CB8AC3E}">
        <p14:creationId xmlns:p14="http://schemas.microsoft.com/office/powerpoint/2010/main" val="31975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1946935" y="1036503"/>
            <a:ext cx="8480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dirty="0"/>
              <a:t>Conectarse desde internet o base de datos -Importar y Exportar Data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 err="1"/>
              <a:t>Tidyverse</a:t>
            </a:r>
            <a:r>
              <a:rPr lang="es-PE" dirty="0"/>
              <a:t> y </a:t>
            </a:r>
            <a:r>
              <a:rPr lang="es-PE" dirty="0" err="1"/>
              <a:t>ggplot</a:t>
            </a:r>
            <a:r>
              <a:rPr lang="es-PE" dirty="0"/>
              <a:t> en el IDE </a:t>
            </a:r>
            <a:r>
              <a:rPr lang="es-PE" dirty="0" err="1"/>
              <a:t>Rstudio</a:t>
            </a:r>
            <a:r>
              <a:rPr lang="es-PE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Limpieza de Data – Filtros,  Transformación (Data </a:t>
            </a:r>
            <a:r>
              <a:rPr lang="es-PE" dirty="0" err="1"/>
              <a:t>Wrangle</a:t>
            </a:r>
            <a:r>
              <a:rPr lang="es-PE" dirty="0"/>
              <a:t>, Data </a:t>
            </a:r>
            <a:r>
              <a:rPr lang="es-PE" dirty="0" err="1"/>
              <a:t>Tidy</a:t>
            </a:r>
            <a:r>
              <a:rPr lang="es-PE" dirty="0"/>
              <a:t>, Data </a:t>
            </a:r>
            <a:r>
              <a:rPr lang="es-PE" dirty="0" err="1"/>
              <a:t>Transformation</a:t>
            </a:r>
            <a:r>
              <a:rPr lang="es-PE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Introducción a la estadística descriptiva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Estadística Descriptiva en R.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Análisis Exploratorio de Datos (AED):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Análisis e Imputación de Data mediante métodos Robustos (Datos Nulos, debajo o encima del límite de detección, etc.)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 Estadística Descriptivas Univariantes – Multivariantes.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s-PE" dirty="0"/>
              <a:t>Gráficos Estadísticos Descriptivos Univariantes – Multivariantes.</a:t>
            </a:r>
          </a:p>
          <a:p>
            <a:pPr marL="342900" indent="-342900">
              <a:buFont typeface="+mj-lt"/>
              <a:buAutoNum type="arabicPeriod"/>
            </a:pPr>
            <a:r>
              <a:rPr lang="es-PE" dirty="0"/>
              <a:t>Pruebas Estadísticas - Inferencial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2859926" y="314609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 - B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6C174-CB71-4562-B1EA-556BEAA960BE}"/>
              </a:ext>
            </a:extLst>
          </p:cNvPr>
          <p:cNvSpPr txBox="1"/>
          <p:nvPr/>
        </p:nvSpPr>
        <p:spPr>
          <a:xfrm>
            <a:off x="5947785" y="4512066"/>
            <a:ext cx="60941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* Ejercicios que Contiene esta parte (Parte II – C y D)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PE" dirty="0"/>
              <a:t>Revisión de Base de Datos Geológica.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PE" dirty="0"/>
              <a:t>Tratamiento estadístico de una base de datos Geológica.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s-PE" dirty="0"/>
              <a:t>Aplicaciones generales y Análisis Exploratorio de Datos Geológicos en Recursos Hídricos – Suelos y Roca.</a:t>
            </a:r>
          </a:p>
        </p:txBody>
      </p:sp>
    </p:spTree>
    <p:extLst>
      <p:ext uri="{BB962C8B-B14F-4D97-AF65-F5344CB8AC3E}">
        <p14:creationId xmlns:p14="http://schemas.microsoft.com/office/powerpoint/2010/main" val="135678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1298173" y="1711780"/>
            <a:ext cx="1073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2772380" y="334416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 - C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C24F4-F570-41A5-80B1-E1FAAEE95DAF}"/>
              </a:ext>
            </a:extLst>
          </p:cNvPr>
          <p:cNvSpPr txBox="1"/>
          <p:nvPr/>
        </p:nvSpPr>
        <p:spPr>
          <a:xfrm>
            <a:off x="1835562" y="1065449"/>
            <a:ext cx="852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Todo estos análisis han tenido una técnica de muestreo representativo de campo y control de calidad en las fases de campo y laboratorio. 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B24CA-BB09-43A4-9E24-E7AF50A3BB21}"/>
              </a:ext>
            </a:extLst>
          </p:cNvPr>
          <p:cNvSpPr txBox="1"/>
          <p:nvPr/>
        </p:nvSpPr>
        <p:spPr>
          <a:xfrm>
            <a:off x="8925845" y="4253669"/>
            <a:ext cx="242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Continuará …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CE1D0-B959-285E-5D75-9C6831E32BF4}"/>
              </a:ext>
            </a:extLst>
          </p:cNvPr>
          <p:cNvSpPr txBox="1"/>
          <p:nvPr/>
        </p:nvSpPr>
        <p:spPr>
          <a:xfrm>
            <a:off x="1026004" y="1997839"/>
            <a:ext cx="101399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PE" b="1" dirty="0"/>
              <a:t>Análisis Exploratorio-Geoquímica de Sedimentos de Quebrada (Proyecto Minero  Colca y Jala Oca).  </a:t>
            </a:r>
            <a:r>
              <a:rPr lang="es-PE" b="1" dirty="0" err="1">
                <a:solidFill>
                  <a:srgbClr val="FF0000"/>
                </a:solidFill>
              </a:rPr>
              <a:t>A.Otiniano</a:t>
            </a:r>
            <a:r>
              <a:rPr lang="es-PE" b="1" dirty="0">
                <a:solidFill>
                  <a:srgbClr val="FF0000"/>
                </a:solidFill>
              </a:rPr>
              <a:t> &amp; </a:t>
            </a:r>
            <a:r>
              <a:rPr lang="es-PE" b="1" dirty="0" err="1">
                <a:solidFill>
                  <a:srgbClr val="FF0000"/>
                </a:solidFill>
              </a:rPr>
              <a:t>J.Andrade</a:t>
            </a:r>
            <a:endParaRPr lang="es-PE" b="1" dirty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de Base de Datos (estructura y revisión general).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Imputación de Datos debajo del límite de detección (&lt;L.D.).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Exploratorio mediante Estadísticos Descriptivos.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Correlaciones : metal base - </a:t>
            </a:r>
            <a:r>
              <a:rPr lang="es-PE" dirty="0" err="1"/>
              <a:t>pathfinder</a:t>
            </a:r>
            <a:endParaRPr lang="es-PE" dirty="0"/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Determinación del </a:t>
            </a:r>
            <a:r>
              <a:rPr lang="es-PE" dirty="0" err="1"/>
              <a:t>Background</a:t>
            </a:r>
            <a:r>
              <a:rPr lang="es-PE" dirty="0"/>
              <a:t> y </a:t>
            </a:r>
            <a:r>
              <a:rPr lang="es-PE" dirty="0" err="1"/>
              <a:t>Threshold</a:t>
            </a:r>
            <a:r>
              <a:rPr lang="es-PE" dirty="0"/>
              <a:t> – detección de </a:t>
            </a:r>
            <a:r>
              <a:rPr lang="es-PE" dirty="0" err="1"/>
              <a:t>outliers</a:t>
            </a:r>
            <a:r>
              <a:rPr lang="es-PE" dirty="0"/>
              <a:t>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 err="1"/>
              <a:t>Cluster</a:t>
            </a:r>
            <a:r>
              <a:rPr lang="es-PE" dirty="0"/>
              <a:t> por poblaciones (según factor).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Índices Mineralógicos.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Imputación de valores sobre el límite de detección. </a:t>
            </a:r>
          </a:p>
        </p:txBody>
      </p:sp>
    </p:spTree>
    <p:extLst>
      <p:ext uri="{BB962C8B-B14F-4D97-AF65-F5344CB8AC3E}">
        <p14:creationId xmlns:p14="http://schemas.microsoft.com/office/powerpoint/2010/main" val="154857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AB2FA2-525C-4139-B211-C0CA1CC8A04B}"/>
              </a:ext>
            </a:extLst>
          </p:cNvPr>
          <p:cNvSpPr txBox="1"/>
          <p:nvPr/>
        </p:nvSpPr>
        <p:spPr>
          <a:xfrm>
            <a:off x="1392607" y="1377921"/>
            <a:ext cx="97991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PE" b="1" dirty="0"/>
              <a:t>2. Análisis Exploratorio en Suelos (Corredor Honoria </a:t>
            </a:r>
            <a:r>
              <a:rPr lang="es-PE" b="1" dirty="0" err="1"/>
              <a:t>Tournavista</a:t>
            </a:r>
            <a:r>
              <a:rPr lang="es-PE" b="1" dirty="0"/>
              <a:t>). </a:t>
            </a:r>
            <a:r>
              <a:rPr lang="es-PE" b="1" dirty="0" err="1">
                <a:solidFill>
                  <a:srgbClr val="FF0000"/>
                </a:solidFill>
              </a:rPr>
              <a:t>A.Otiniano</a:t>
            </a:r>
            <a:r>
              <a:rPr lang="es-PE" b="1" dirty="0">
                <a:solidFill>
                  <a:srgbClr val="FF0000"/>
                </a:solidFill>
              </a:rPr>
              <a:t> &amp; </a:t>
            </a:r>
            <a:r>
              <a:rPr lang="es-PE" b="1" dirty="0" err="1">
                <a:solidFill>
                  <a:srgbClr val="FF0000"/>
                </a:solidFill>
              </a:rPr>
              <a:t>J.Andrade</a:t>
            </a:r>
            <a:endParaRPr lang="es-PE" b="1" dirty="0">
              <a:solidFill>
                <a:srgbClr val="FF0000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de Base de Datos (estructura y revisión general).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Exploratorio mediante estadísticos descriptivos.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Gráfico Univariante y Bivariante.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Estándares de Calidad Ambiental para Suelo (</a:t>
            </a:r>
            <a:r>
              <a:rPr lang="es-PE" dirty="0" err="1"/>
              <a:t>ECAs</a:t>
            </a:r>
            <a:r>
              <a:rPr lang="es-PE" dirty="0"/>
              <a:t>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Bivariantes Numéricos (Boxplot Multivariante por Clasificación, </a:t>
            </a:r>
            <a:r>
              <a:rPr lang="es-PE" dirty="0" err="1"/>
              <a:t>Corrplot</a:t>
            </a:r>
            <a:r>
              <a:rPr lang="es-PE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Análisis Multivariable (</a:t>
            </a:r>
            <a:r>
              <a:rPr lang="es-PE" dirty="0" err="1"/>
              <a:t>Biplot</a:t>
            </a:r>
            <a:r>
              <a:rPr lang="es-PE" dirty="0"/>
              <a:t> – PCA).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Mapa Geoestadístico de distribución Catiónica.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PE" dirty="0"/>
              <a:t>Crear Grilla con tamaño de celda.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PE" dirty="0"/>
              <a:t>Modelado usando Inverso a la distancia (</a:t>
            </a:r>
            <a:r>
              <a:rPr lang="es-PE" dirty="0" err="1"/>
              <a:t>idw</a:t>
            </a:r>
            <a:r>
              <a:rPr lang="es-PE" dirty="0"/>
              <a:t>).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PE" dirty="0" err="1"/>
              <a:t>Variograma</a:t>
            </a:r>
            <a:r>
              <a:rPr lang="es-PE" dirty="0"/>
              <a:t>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PE" dirty="0"/>
              <a:t>Modelado usando </a:t>
            </a:r>
            <a:r>
              <a:rPr lang="es-PE" dirty="0" err="1"/>
              <a:t>Krigging</a:t>
            </a:r>
            <a:r>
              <a:rPr lang="es-PE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3DDB27-D605-44FB-8353-36EE91C23306}"/>
              </a:ext>
            </a:extLst>
          </p:cNvPr>
          <p:cNvSpPr txBox="1"/>
          <p:nvPr/>
        </p:nvSpPr>
        <p:spPr>
          <a:xfrm>
            <a:off x="2741118" y="95657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 – C3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6F9-799B-4F8B-A413-517B00CE4AB6}"/>
              </a:ext>
            </a:extLst>
          </p:cNvPr>
          <p:cNvSpPr txBox="1"/>
          <p:nvPr/>
        </p:nvSpPr>
        <p:spPr>
          <a:xfrm>
            <a:off x="1993520" y="4869517"/>
            <a:ext cx="8873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Análisis Multivariables Avanzados Aplicando Métodos Estadísticos Inferenciales y Machine Learning  además del análisis Geoespacial – Geoestadístico detallado se verá al final de la Parte III.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5DF80-76DA-4A3B-A314-92C6CD19B020}"/>
              </a:ext>
            </a:extLst>
          </p:cNvPr>
          <p:cNvSpPr txBox="1"/>
          <p:nvPr/>
        </p:nvSpPr>
        <p:spPr>
          <a:xfrm>
            <a:off x="8661097" y="4271021"/>
            <a:ext cx="2421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Continuará …</a:t>
            </a:r>
            <a:endParaRPr lang="en-US" sz="2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971F4-0B41-3B11-24CD-FCE371837BCF}"/>
              </a:ext>
            </a:extLst>
          </p:cNvPr>
          <p:cNvSpPr txBox="1"/>
          <p:nvPr/>
        </p:nvSpPr>
        <p:spPr>
          <a:xfrm>
            <a:off x="1835563" y="656315"/>
            <a:ext cx="852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Todo estos análisis han tenido una técnica de muestreo representativo de campo y control de calidad en las fases de campo y laboratorio. </a:t>
            </a:r>
            <a:r>
              <a:rPr lang="es-PE" b="1" i="1" dirty="0">
                <a:solidFill>
                  <a:srgbClr val="FF0000"/>
                </a:solidFill>
              </a:rPr>
              <a:t>Reseña histórica y </a:t>
            </a:r>
            <a:r>
              <a:rPr lang="es-PE" b="1" i="1" dirty="0" err="1">
                <a:solidFill>
                  <a:srgbClr val="FF0000"/>
                </a:solidFill>
              </a:rPr>
              <a:t>paper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35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Gráfico de barras">
            <a:extLst>
              <a:ext uri="{FF2B5EF4-FFF2-40B4-BE49-F238E27FC236}">
                <a16:creationId xmlns:a16="http://schemas.microsoft.com/office/drawing/2014/main" id="{849D0468-359E-4D89-BA92-77CDEA695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6844" y="5328278"/>
            <a:ext cx="914400" cy="914400"/>
          </a:xfrm>
          <a:prstGeom prst="rect">
            <a:avLst/>
          </a:prstGeom>
        </p:spPr>
      </p:pic>
      <p:pic>
        <p:nvPicPr>
          <p:cNvPr id="5" name="Gráfico 4" descr="Gráfico de barras RTL">
            <a:extLst>
              <a:ext uri="{FF2B5EF4-FFF2-40B4-BE49-F238E27FC236}">
                <a16:creationId xmlns:a16="http://schemas.microsoft.com/office/drawing/2014/main" id="{4AAD50D0-7A04-4B38-AA07-3841CA007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997" y="3185839"/>
            <a:ext cx="914400" cy="914400"/>
          </a:xfrm>
          <a:prstGeom prst="rect">
            <a:avLst/>
          </a:prstGeom>
        </p:spPr>
      </p:pic>
      <p:pic>
        <p:nvPicPr>
          <p:cNvPr id="7" name="Gráfico 6" descr="Gráfico de barras con tendencia bajista">
            <a:extLst>
              <a:ext uri="{FF2B5EF4-FFF2-40B4-BE49-F238E27FC236}">
                <a16:creationId xmlns:a16="http://schemas.microsoft.com/office/drawing/2014/main" id="{704916C5-7EC6-46A1-9C46-61300B8D61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3082" y="3415765"/>
            <a:ext cx="914400" cy="914400"/>
          </a:xfrm>
          <a:prstGeom prst="rect">
            <a:avLst/>
          </a:prstGeom>
        </p:spPr>
      </p:pic>
      <p:pic>
        <p:nvPicPr>
          <p:cNvPr id="9" name="Gráfico 8" descr="Gráfico de barras con tendencia bajista RTL">
            <a:extLst>
              <a:ext uri="{FF2B5EF4-FFF2-40B4-BE49-F238E27FC236}">
                <a16:creationId xmlns:a16="http://schemas.microsoft.com/office/drawing/2014/main" id="{C7AED7C8-A591-414C-B05C-6028DF9CB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245" y="4829280"/>
            <a:ext cx="914400" cy="914400"/>
          </a:xfrm>
          <a:prstGeom prst="rect">
            <a:avLst/>
          </a:prstGeom>
        </p:spPr>
      </p:pic>
      <p:pic>
        <p:nvPicPr>
          <p:cNvPr id="11" name="Gráfico 10" descr="Gráfico de barras con tendencia alcista">
            <a:extLst>
              <a:ext uri="{FF2B5EF4-FFF2-40B4-BE49-F238E27FC236}">
                <a16:creationId xmlns:a16="http://schemas.microsoft.com/office/drawing/2014/main" id="{5DC77A5B-B38A-4884-AA26-A4EF545395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844" y="5168424"/>
            <a:ext cx="914400" cy="914400"/>
          </a:xfrm>
          <a:prstGeom prst="rect">
            <a:avLst/>
          </a:prstGeom>
        </p:spPr>
      </p:pic>
      <p:pic>
        <p:nvPicPr>
          <p:cNvPr id="13" name="Gráfico 12" descr="Gráfico de barras con tendencia alcista RTL">
            <a:extLst>
              <a:ext uri="{FF2B5EF4-FFF2-40B4-BE49-F238E27FC236}">
                <a16:creationId xmlns:a16="http://schemas.microsoft.com/office/drawing/2014/main" id="{0FCBC40A-7F8B-4CE2-ADEE-B7C876EC55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1245" y="1230425"/>
            <a:ext cx="914400" cy="914400"/>
          </a:xfrm>
          <a:prstGeom prst="rect">
            <a:avLst/>
          </a:prstGeom>
        </p:spPr>
      </p:pic>
      <p:pic>
        <p:nvPicPr>
          <p:cNvPr id="15" name="Gráfico 14" descr="Gráfico circular">
            <a:extLst>
              <a:ext uri="{FF2B5EF4-FFF2-40B4-BE49-F238E27FC236}">
                <a16:creationId xmlns:a16="http://schemas.microsoft.com/office/drawing/2014/main" id="{A054FBC2-2416-4BDE-83B2-2D2D770F73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20716" y="1276350"/>
            <a:ext cx="914400" cy="914400"/>
          </a:xfrm>
          <a:prstGeom prst="rect">
            <a:avLst/>
          </a:prstGeom>
        </p:spPr>
      </p:pic>
      <p:pic>
        <p:nvPicPr>
          <p:cNvPr id="17" name="Gráfico 16" descr="Mesa">
            <a:extLst>
              <a:ext uri="{FF2B5EF4-FFF2-40B4-BE49-F238E27FC236}">
                <a16:creationId xmlns:a16="http://schemas.microsoft.com/office/drawing/2014/main" id="{CBCE2E81-A5EE-424F-A73B-14CB9FD011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6606" y="1462413"/>
            <a:ext cx="914400" cy="914400"/>
          </a:xfrm>
          <a:prstGeom prst="rect">
            <a:avLst/>
          </a:prstGeom>
        </p:spPr>
      </p:pic>
      <p:pic>
        <p:nvPicPr>
          <p:cNvPr id="19" name="Gráfico 18" descr="Cabeza con engranajes">
            <a:extLst>
              <a:ext uri="{FF2B5EF4-FFF2-40B4-BE49-F238E27FC236}">
                <a16:creationId xmlns:a16="http://schemas.microsoft.com/office/drawing/2014/main" id="{316427B7-566C-49C5-865B-CAE32C5272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84785" y="2053226"/>
            <a:ext cx="914400" cy="914400"/>
          </a:xfrm>
          <a:prstGeom prst="rect">
            <a:avLst/>
          </a:prstGeom>
        </p:spPr>
      </p:pic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745AE4D3-77D6-400F-A2AF-BCD7603D9522}"/>
              </a:ext>
            </a:extLst>
          </p:cNvPr>
          <p:cNvSpPr/>
          <p:nvPr/>
        </p:nvSpPr>
        <p:spPr>
          <a:xfrm>
            <a:off x="3385668" y="2098900"/>
            <a:ext cx="5215943" cy="2524259"/>
          </a:xfrm>
          <a:prstGeom prst="star5">
            <a:avLst>
              <a:gd name="adj" fmla="val 28943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FIN </a:t>
            </a:r>
          </a:p>
          <a:p>
            <a:pPr algn="ctr"/>
            <a:r>
              <a:rPr lang="es-PE" sz="2800" dirty="0"/>
              <a:t>DE LA SEGUNDA PARTE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B23678-80CE-40B3-BE76-D53C8EFCED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586" y="0"/>
            <a:ext cx="699414" cy="710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35062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2004</TotalTime>
  <Words>629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Corbel</vt:lpstr>
      <vt:lpstr>Wingdings</vt:lpstr>
      <vt:lpstr>Parallax</vt:lpstr>
      <vt:lpstr>   Geodatabase, Geo-Statistics, Machine  Learning and Big Data (SQL – R – Python – Qgis)</vt:lpstr>
      <vt:lpstr>Parte ii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Introductorio de R</dc:title>
  <dc:creator>ALONSO</dc:creator>
  <cp:lastModifiedBy>Alonso</cp:lastModifiedBy>
  <cp:revision>131</cp:revision>
  <dcterms:created xsi:type="dcterms:W3CDTF">2020-02-13T09:01:52Z</dcterms:created>
  <dcterms:modified xsi:type="dcterms:W3CDTF">2022-12-03T23:38:12Z</dcterms:modified>
</cp:coreProperties>
</file>