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64" r:id="rId2"/>
    <p:sldId id="374" r:id="rId3"/>
    <p:sldId id="375" r:id="rId4"/>
    <p:sldId id="376" r:id="rId5"/>
    <p:sldId id="35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0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06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53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307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2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636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37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39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2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20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8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31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0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0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51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9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5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49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AE24-739D-4DE5-8B22-FEE584DB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98" y="164901"/>
            <a:ext cx="10972799" cy="2308587"/>
          </a:xfrm>
        </p:spPr>
        <p:txBody>
          <a:bodyPr>
            <a:noAutofit/>
          </a:bodyPr>
          <a:lstStyle/>
          <a:p>
            <a:r>
              <a:rPr lang="es-PE" sz="3600" b="1" dirty="0">
                <a:solidFill>
                  <a:schemeClr val="tx1"/>
                </a:solidFill>
              </a:rPr>
              <a:t>  	</a:t>
            </a:r>
            <a:r>
              <a:rPr lang="es-PE" sz="4400" b="1" dirty="0" err="1">
                <a:solidFill>
                  <a:schemeClr val="tx1"/>
                </a:solidFill>
              </a:rPr>
              <a:t>Geodatabase</a:t>
            </a:r>
            <a:r>
              <a:rPr lang="es-PE" sz="4400" b="1" dirty="0">
                <a:solidFill>
                  <a:schemeClr val="tx1"/>
                </a:solidFill>
              </a:rPr>
              <a:t>, Geo-</a:t>
            </a:r>
            <a:r>
              <a:rPr lang="es-PE" sz="4400" b="1" dirty="0" err="1">
                <a:solidFill>
                  <a:schemeClr val="tx1"/>
                </a:solidFill>
              </a:rPr>
              <a:t>Statistics</a:t>
            </a:r>
            <a:r>
              <a:rPr lang="es-PE" sz="4400" b="1" dirty="0">
                <a:solidFill>
                  <a:schemeClr val="tx1"/>
                </a:solidFill>
              </a:rPr>
              <a:t>, Machine 	Learning and Big Data</a:t>
            </a:r>
            <a:br>
              <a:rPr lang="es-PE" sz="4400" b="1" dirty="0">
                <a:solidFill>
                  <a:schemeClr val="tx1"/>
                </a:solidFill>
              </a:rPr>
            </a:br>
            <a:r>
              <a:rPr lang="es-PE" sz="4400" b="1" dirty="0">
                <a:solidFill>
                  <a:schemeClr val="tx1"/>
                </a:solidFill>
              </a:rPr>
              <a:t>(SQL – R – Python – </a:t>
            </a:r>
            <a:r>
              <a:rPr lang="es-PE" sz="4400" b="1" dirty="0" err="1">
                <a:solidFill>
                  <a:schemeClr val="tx1"/>
                </a:solidFill>
              </a:rPr>
              <a:t>Qgis</a:t>
            </a:r>
            <a:r>
              <a:rPr lang="es-PE" sz="4400" b="1" dirty="0">
                <a:solidFill>
                  <a:schemeClr val="tx1"/>
                </a:solidFill>
              </a:rPr>
              <a:t>)</a:t>
            </a:r>
            <a:endParaRPr lang="es-PE" sz="3600" b="1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C31ED-3DE3-401F-A45F-C237AC2F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0275" y="2635760"/>
            <a:ext cx="7828179" cy="1669751"/>
          </a:xfrm>
        </p:spPr>
        <p:txBody>
          <a:bodyPr>
            <a:normAutofit/>
          </a:bodyPr>
          <a:lstStyle/>
          <a:p>
            <a:r>
              <a:rPr lang="es-PE" b="1" i="1" dirty="0"/>
              <a:t>Desarrolladores</a:t>
            </a:r>
            <a:r>
              <a:rPr lang="es-PE" dirty="0"/>
              <a:t>: Ing. A. Otiniano , Ing. </a:t>
            </a:r>
            <a:r>
              <a:rPr lang="es-PE" dirty="0" err="1"/>
              <a:t>J.Andrade</a:t>
            </a:r>
            <a:r>
              <a:rPr lang="es-PE" dirty="0"/>
              <a:t>  &amp; Ing. </a:t>
            </a:r>
            <a:r>
              <a:rPr lang="es-PE" dirty="0" err="1"/>
              <a:t>R.Perez</a:t>
            </a:r>
            <a:endParaRPr lang="es-PE" dirty="0"/>
          </a:p>
          <a:p>
            <a:r>
              <a:rPr lang="es-PE" b="1" i="1" dirty="0"/>
              <a:t>Instituto de Investigación FIGMM - UNI </a:t>
            </a:r>
            <a:r>
              <a:rPr lang="es-PE" dirty="0"/>
              <a:t>: </a:t>
            </a:r>
            <a:r>
              <a:rPr lang="es-PE" i="1" dirty="0"/>
              <a:t>Dr. Jimmy Rosales Huamani</a:t>
            </a:r>
          </a:p>
          <a:p>
            <a:r>
              <a:rPr lang="es-PE" i="1" dirty="0"/>
              <a:t> 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2FF53-1185-4729-BCB7-64D83585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51" y="4305511"/>
            <a:ext cx="1456937" cy="1479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1EE155-4CCC-4FCF-A64B-A912CBE8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57" y="4259741"/>
            <a:ext cx="1291538" cy="171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A953A-37C7-4AE6-84E4-0EE16DDF1A02}"/>
              </a:ext>
            </a:extLst>
          </p:cNvPr>
          <p:cNvSpPr txBox="1"/>
          <p:nvPr/>
        </p:nvSpPr>
        <p:spPr>
          <a:xfrm>
            <a:off x="3952150" y="4653294"/>
            <a:ext cx="387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Grupo: Censado Multidisciplinario, Accesibilidad Universal y Machine Learning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A1EAD-8D9E-485A-986E-180DBD8DE52F}"/>
              </a:ext>
            </a:extLst>
          </p:cNvPr>
          <p:cNvSpPr txBox="1"/>
          <p:nvPr/>
        </p:nvSpPr>
        <p:spPr>
          <a:xfrm>
            <a:off x="3072948" y="3890409"/>
            <a:ext cx="22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AUSPICIADO POR: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36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3062-4D7B-4E9C-B1E2-2AF23463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8" y="4884385"/>
            <a:ext cx="66611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Parte</a:t>
            </a:r>
            <a:r>
              <a:rPr lang="es-PE" sz="7200" b="1" i="1" dirty="0">
                <a:latin typeface="Algerian" panose="04020705040A02060702" pitchFamily="82" charset="0"/>
              </a:rPr>
              <a:t> </a:t>
            </a:r>
            <a:r>
              <a:rPr lang="es-PE" sz="7200" b="1" i="1" dirty="0" err="1">
                <a:solidFill>
                  <a:schemeClr val="tx1"/>
                </a:solidFill>
                <a:latin typeface="Algerian" panose="04020705040A02060702" pitchFamily="82" charset="0"/>
              </a:rPr>
              <a:t>iiI</a:t>
            </a:r>
            <a:br>
              <a:rPr lang="es-PE" sz="7200" b="1" i="1" dirty="0">
                <a:latin typeface="Algerian" panose="04020705040A02060702" pitchFamily="82" charset="0"/>
              </a:rPr>
            </a:br>
            <a:endParaRPr lang="es-PE" sz="72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2505288" y="822958"/>
            <a:ext cx="76388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b="1" dirty="0"/>
              <a:t>Introducción a Data </a:t>
            </a:r>
            <a:r>
              <a:rPr lang="es-PE" b="1" dirty="0" err="1"/>
              <a:t>Spacial</a:t>
            </a:r>
            <a:r>
              <a:rPr lang="es-PE" b="1" dirty="0"/>
              <a:t> en 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Creando Mapas Programando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Trabajar con data espacial en R.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Puntos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Líneas (</a:t>
            </a:r>
            <a:r>
              <a:rPr lang="es-PE" dirty="0" err="1"/>
              <a:t>Multilineas</a:t>
            </a:r>
            <a:r>
              <a:rPr lang="es-PE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 err="1"/>
              <a:t>Polygonos</a:t>
            </a:r>
            <a:r>
              <a:rPr lang="es-PE" dirty="0"/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 err="1"/>
              <a:t>Raster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Múltiples Mapas en 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Mapas Interactivos Dinámicos.</a:t>
            </a:r>
          </a:p>
          <a:p>
            <a:pPr marL="342900" indent="-342900">
              <a:buFont typeface="+mj-lt"/>
              <a:buAutoNum type="arabicPeriod"/>
            </a:pPr>
            <a:r>
              <a:rPr lang="es-PE" b="1" dirty="0"/>
              <a:t>Machine Learning Aplicado a Geología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Análisis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Tratamiento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Fase de Modelado – </a:t>
            </a:r>
            <a:r>
              <a:rPr lang="es-PE" dirty="0" err="1"/>
              <a:t>Feature</a:t>
            </a:r>
            <a:r>
              <a:rPr lang="es-PE" dirty="0"/>
              <a:t> </a:t>
            </a:r>
            <a:r>
              <a:rPr lang="es-PE" dirty="0" err="1"/>
              <a:t>Selection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Técnicas de </a:t>
            </a:r>
            <a:r>
              <a:rPr lang="es-PE" dirty="0" err="1"/>
              <a:t>Feature</a:t>
            </a:r>
            <a:r>
              <a:rPr lang="es-PE" dirty="0"/>
              <a:t> </a:t>
            </a:r>
            <a:r>
              <a:rPr lang="es-PE" dirty="0" err="1"/>
              <a:t>Selection-Importance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Modelado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Algoritmos de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Evaluar el Rendimiento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 err="1"/>
              <a:t>Forecasting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Algoritmos de Conjunto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3167771" y="-11151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III - A </a:t>
            </a:r>
          </a:p>
        </p:txBody>
      </p:sp>
    </p:spTree>
    <p:extLst>
      <p:ext uri="{BB962C8B-B14F-4D97-AF65-F5344CB8AC3E}">
        <p14:creationId xmlns:p14="http://schemas.microsoft.com/office/powerpoint/2010/main" val="149376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1635023" y="1331721"/>
            <a:ext cx="100908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sz="2400" b="1" dirty="0"/>
              <a:t>Machine Learning Aplicado a Aguas Superficiales (Principal Component </a:t>
            </a:r>
            <a:r>
              <a:rPr lang="es-PE" sz="2400" b="1" dirty="0" err="1"/>
              <a:t>Analysis</a:t>
            </a:r>
            <a:r>
              <a:rPr lang="es-PE" sz="2400" b="1" dirty="0"/>
              <a:t>).</a:t>
            </a:r>
          </a:p>
          <a:p>
            <a:endParaRPr lang="es-PE" sz="2400" b="1" dirty="0"/>
          </a:p>
          <a:p>
            <a:r>
              <a:rPr lang="es-PE" sz="2400" b="1" dirty="0"/>
              <a:t>2. Machine Learning No Supervisado en Clusterización Geoquímica (Machine Learning No Supervisado).</a:t>
            </a:r>
          </a:p>
          <a:p>
            <a:endParaRPr lang="es-PE" sz="2400" b="1" dirty="0"/>
          </a:p>
          <a:p>
            <a:r>
              <a:rPr lang="es-PE" sz="2400" b="1" dirty="0"/>
              <a:t>3. Artificial Neural Network aplicado a Peligros Geológicos (Susceptibilidad de Movimientos en Masa).</a:t>
            </a:r>
          </a:p>
          <a:p>
            <a:endParaRPr lang="es-PE" sz="2400" b="1" dirty="0"/>
          </a:p>
          <a:p>
            <a:r>
              <a:rPr lang="es-PE" sz="2400" b="1" dirty="0"/>
              <a:t>4. </a:t>
            </a:r>
            <a:r>
              <a:rPr lang="es-PE" sz="2400" b="1" dirty="0" err="1"/>
              <a:t>Design</a:t>
            </a:r>
            <a:r>
              <a:rPr lang="es-PE" sz="2400" b="1" dirty="0"/>
              <a:t> </a:t>
            </a:r>
            <a:r>
              <a:rPr lang="es-PE" sz="2400" b="1" dirty="0" err="1"/>
              <a:t>of</a:t>
            </a:r>
            <a:r>
              <a:rPr lang="es-PE" sz="2400" b="1" dirty="0"/>
              <a:t> a </a:t>
            </a:r>
            <a:r>
              <a:rPr lang="es-PE" sz="2400" b="1" dirty="0" err="1"/>
              <a:t>predictive</a:t>
            </a:r>
            <a:r>
              <a:rPr lang="es-PE" sz="2400" b="1" dirty="0"/>
              <a:t> </a:t>
            </a:r>
            <a:r>
              <a:rPr lang="es-PE" sz="2400" b="1" dirty="0" err="1"/>
              <a:t>model</a:t>
            </a:r>
            <a:r>
              <a:rPr lang="es-PE" sz="2400" b="1" dirty="0"/>
              <a:t> </a:t>
            </a:r>
            <a:r>
              <a:rPr lang="es-PE" sz="2400" b="1" dirty="0" err="1"/>
              <a:t>of</a:t>
            </a:r>
            <a:r>
              <a:rPr lang="es-PE" sz="2400" b="1" dirty="0"/>
              <a:t> a rock </a:t>
            </a:r>
            <a:r>
              <a:rPr lang="es-PE" sz="2400" b="1" dirty="0" err="1"/>
              <a:t>breakage</a:t>
            </a:r>
            <a:r>
              <a:rPr lang="es-PE" sz="2400" b="1" dirty="0"/>
              <a:t> </a:t>
            </a:r>
            <a:r>
              <a:rPr lang="es-PE" sz="2400" b="1" dirty="0" err="1"/>
              <a:t>by</a:t>
            </a:r>
            <a:r>
              <a:rPr lang="es-PE" sz="2400" b="1" dirty="0"/>
              <a:t> </a:t>
            </a:r>
            <a:r>
              <a:rPr lang="es-PE" sz="2400" b="1" dirty="0" err="1"/>
              <a:t>blasting</a:t>
            </a:r>
            <a:r>
              <a:rPr lang="es-PE" sz="2400" b="1" dirty="0"/>
              <a:t> </a:t>
            </a:r>
            <a:r>
              <a:rPr lang="es-PE" sz="2400" b="1" dirty="0" err="1"/>
              <a:t>using</a:t>
            </a:r>
            <a:r>
              <a:rPr lang="es-PE" sz="2400" b="1" dirty="0"/>
              <a:t> Artificial Neural Networks.</a:t>
            </a:r>
          </a:p>
          <a:p>
            <a:pPr marL="1257300" lvl="2" indent="-342900">
              <a:buFont typeface="+mj-lt"/>
              <a:buAutoNum type="arabicPeriod"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2859927" y="162060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III - B </a:t>
            </a:r>
          </a:p>
        </p:txBody>
      </p:sp>
    </p:spTree>
    <p:extLst>
      <p:ext uri="{BB962C8B-B14F-4D97-AF65-F5344CB8AC3E}">
        <p14:creationId xmlns:p14="http://schemas.microsoft.com/office/powerpoint/2010/main" val="273545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Gráfico de barras">
            <a:extLst>
              <a:ext uri="{FF2B5EF4-FFF2-40B4-BE49-F238E27FC236}">
                <a16:creationId xmlns:a16="http://schemas.microsoft.com/office/drawing/2014/main" id="{849D0468-359E-4D89-BA92-77CDEA695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6844" y="5328278"/>
            <a:ext cx="914400" cy="914400"/>
          </a:xfrm>
          <a:prstGeom prst="rect">
            <a:avLst/>
          </a:prstGeom>
        </p:spPr>
      </p:pic>
      <p:pic>
        <p:nvPicPr>
          <p:cNvPr id="5" name="Gráfico 4" descr="Gráfico de barras RTL">
            <a:extLst>
              <a:ext uri="{FF2B5EF4-FFF2-40B4-BE49-F238E27FC236}">
                <a16:creationId xmlns:a16="http://schemas.microsoft.com/office/drawing/2014/main" id="{4AAD50D0-7A04-4B38-AA07-3841CA007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997" y="3185839"/>
            <a:ext cx="914400" cy="914400"/>
          </a:xfrm>
          <a:prstGeom prst="rect">
            <a:avLst/>
          </a:prstGeom>
        </p:spPr>
      </p:pic>
      <p:pic>
        <p:nvPicPr>
          <p:cNvPr id="7" name="Gráfico 6" descr="Gráfico de barras con tendencia bajista">
            <a:extLst>
              <a:ext uri="{FF2B5EF4-FFF2-40B4-BE49-F238E27FC236}">
                <a16:creationId xmlns:a16="http://schemas.microsoft.com/office/drawing/2014/main" id="{704916C5-7EC6-46A1-9C46-61300B8D6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3082" y="3415765"/>
            <a:ext cx="914400" cy="914400"/>
          </a:xfrm>
          <a:prstGeom prst="rect">
            <a:avLst/>
          </a:prstGeom>
        </p:spPr>
      </p:pic>
      <p:pic>
        <p:nvPicPr>
          <p:cNvPr id="9" name="Gráfico 8" descr="Gráfico de barras con tendencia bajista RTL">
            <a:extLst>
              <a:ext uri="{FF2B5EF4-FFF2-40B4-BE49-F238E27FC236}">
                <a16:creationId xmlns:a16="http://schemas.microsoft.com/office/drawing/2014/main" id="{C7AED7C8-A591-414C-B05C-6028DF9CB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245" y="4829280"/>
            <a:ext cx="914400" cy="914400"/>
          </a:xfrm>
          <a:prstGeom prst="rect">
            <a:avLst/>
          </a:prstGeom>
        </p:spPr>
      </p:pic>
      <p:pic>
        <p:nvPicPr>
          <p:cNvPr id="11" name="Gráfico 10" descr="Gráfico de barras con tendencia alcista">
            <a:extLst>
              <a:ext uri="{FF2B5EF4-FFF2-40B4-BE49-F238E27FC236}">
                <a16:creationId xmlns:a16="http://schemas.microsoft.com/office/drawing/2014/main" id="{5DC77A5B-B38A-4884-AA26-A4EF545395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844" y="5168424"/>
            <a:ext cx="914400" cy="914400"/>
          </a:xfrm>
          <a:prstGeom prst="rect">
            <a:avLst/>
          </a:prstGeom>
        </p:spPr>
      </p:pic>
      <p:pic>
        <p:nvPicPr>
          <p:cNvPr id="13" name="Gráfico 12" descr="Gráfico de barras con tendencia alcista RTL">
            <a:extLst>
              <a:ext uri="{FF2B5EF4-FFF2-40B4-BE49-F238E27FC236}">
                <a16:creationId xmlns:a16="http://schemas.microsoft.com/office/drawing/2014/main" id="{0FCBC40A-7F8B-4CE2-ADEE-B7C876EC55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1245" y="1230425"/>
            <a:ext cx="914400" cy="914400"/>
          </a:xfrm>
          <a:prstGeom prst="rect">
            <a:avLst/>
          </a:prstGeom>
        </p:spPr>
      </p:pic>
      <p:pic>
        <p:nvPicPr>
          <p:cNvPr id="15" name="Gráfico 14" descr="Gráfico circular">
            <a:extLst>
              <a:ext uri="{FF2B5EF4-FFF2-40B4-BE49-F238E27FC236}">
                <a16:creationId xmlns:a16="http://schemas.microsoft.com/office/drawing/2014/main" id="{A054FBC2-2416-4BDE-83B2-2D2D770F73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20716" y="1276350"/>
            <a:ext cx="914400" cy="914400"/>
          </a:xfrm>
          <a:prstGeom prst="rect">
            <a:avLst/>
          </a:prstGeom>
        </p:spPr>
      </p:pic>
      <p:pic>
        <p:nvPicPr>
          <p:cNvPr id="17" name="Gráfico 16" descr="Mesa">
            <a:extLst>
              <a:ext uri="{FF2B5EF4-FFF2-40B4-BE49-F238E27FC236}">
                <a16:creationId xmlns:a16="http://schemas.microsoft.com/office/drawing/2014/main" id="{CBCE2E81-A5EE-424F-A73B-14CB9FD011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6606" y="1462413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316427B7-566C-49C5-865B-CAE32C5272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84785" y="2053226"/>
            <a:ext cx="914400" cy="914400"/>
          </a:xfrm>
          <a:prstGeom prst="rect">
            <a:avLst/>
          </a:prstGeom>
        </p:spPr>
      </p:pic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745AE4D3-77D6-400F-A2AF-BCD7603D9522}"/>
              </a:ext>
            </a:extLst>
          </p:cNvPr>
          <p:cNvSpPr/>
          <p:nvPr/>
        </p:nvSpPr>
        <p:spPr>
          <a:xfrm>
            <a:off x="3385668" y="2098900"/>
            <a:ext cx="5215943" cy="2524259"/>
          </a:xfrm>
          <a:prstGeom prst="star5">
            <a:avLst>
              <a:gd name="adj" fmla="val 28943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FIN </a:t>
            </a:r>
          </a:p>
          <a:p>
            <a:pPr algn="ctr"/>
            <a:r>
              <a:rPr lang="es-PE" sz="2800" dirty="0"/>
              <a:t>DE LA TERCERA PARTE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B23678-80CE-40B3-BE76-D53C8EFCED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86" y="0"/>
            <a:ext cx="699414" cy="71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35062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1996</TotalTime>
  <Words>211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Algerian</vt:lpstr>
      <vt:lpstr>Arial</vt:lpstr>
      <vt:lpstr>Corbel</vt:lpstr>
      <vt:lpstr>Parallax</vt:lpstr>
      <vt:lpstr>   Geodatabase, Geo-Statistics, Machine  Learning and Big Data (SQL – R – Python – Qgis)</vt:lpstr>
      <vt:lpstr>Parte iiI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Introductorio de R</dc:title>
  <dc:creator>ALONSO</dc:creator>
  <cp:lastModifiedBy>Alonso</cp:lastModifiedBy>
  <cp:revision>129</cp:revision>
  <dcterms:created xsi:type="dcterms:W3CDTF">2020-02-13T09:01:52Z</dcterms:created>
  <dcterms:modified xsi:type="dcterms:W3CDTF">2022-12-03T23:38:43Z</dcterms:modified>
</cp:coreProperties>
</file>