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77" r:id="rId3"/>
    <p:sldId id="378" r:id="rId4"/>
    <p:sldId id="35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 err="1">
                <a:solidFill>
                  <a:schemeClr val="tx1"/>
                </a:solidFill>
              </a:rPr>
              <a:t>Geodatabase</a:t>
            </a:r>
            <a:r>
              <a:rPr lang="es-PE" sz="4400" b="1" dirty="0">
                <a:solidFill>
                  <a:schemeClr val="tx1"/>
                </a:solidFill>
              </a:rPr>
              <a:t>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Python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275" y="2635760"/>
            <a:ext cx="7828179" cy="1669751"/>
          </a:xfrm>
        </p:spPr>
        <p:txBody>
          <a:bodyPr>
            <a:normAutofit/>
          </a:bodyPr>
          <a:lstStyle/>
          <a:p>
            <a:r>
              <a:rPr lang="es-PE" b="1" i="1" dirty="0"/>
              <a:t>Desarrolladores</a:t>
            </a:r>
            <a:r>
              <a:rPr lang="es-PE" dirty="0"/>
              <a:t>: Ing. A. Otiniano , Ing. </a:t>
            </a:r>
            <a:r>
              <a:rPr lang="es-PE" dirty="0" err="1"/>
              <a:t>J.Andrade</a:t>
            </a:r>
            <a:r>
              <a:rPr lang="es-PE" dirty="0"/>
              <a:t>  &amp; Ing. </a:t>
            </a:r>
            <a:r>
              <a:rPr lang="es-PE" dirty="0" err="1"/>
              <a:t>R.Perez</a:t>
            </a:r>
            <a:endParaRPr lang="es-PE" dirty="0"/>
          </a:p>
          <a:p>
            <a:r>
              <a:rPr lang="es-PE" b="1" i="1" dirty="0"/>
              <a:t>Instituto de Investigación FIGMM - UNI </a:t>
            </a:r>
            <a:r>
              <a:rPr lang="es-PE" dirty="0"/>
              <a:t>: </a:t>
            </a:r>
            <a:r>
              <a:rPr lang="es-PE" i="1" dirty="0"/>
              <a:t>Dr. Jimmy Rosales Huamani</a:t>
            </a:r>
          </a:p>
          <a:p>
            <a:r>
              <a:rPr lang="es-PE" i="1" dirty="0"/>
              <a:t>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51" y="4305511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57" y="425974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3952150" y="4653294"/>
            <a:ext cx="38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Grupo: Censado Multidisciplinario, Accesibilidad Universal y Machine Learning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072948" y="3890409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iV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CB3E-4260-40C2-9A66-79506B292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586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711399" y="1175274"/>
            <a:ext cx="7672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/>
              <a:t>PRESENTACIÓN DE DESARROLLOS INTERACTIVOS</a:t>
            </a:r>
            <a:endParaRPr lang="es-PE" sz="4800"/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75455" y="465259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IV</a:t>
            </a:r>
          </a:p>
        </p:txBody>
      </p:sp>
      <p:sp>
        <p:nvSpPr>
          <p:cNvPr id="6" name="CuadroTexto 2">
            <a:extLst>
              <a:ext uri="{FF2B5EF4-FFF2-40B4-BE49-F238E27FC236}">
                <a16:creationId xmlns:a16="http://schemas.microsoft.com/office/drawing/2014/main" id="{343B980B-F9F1-44AE-98FC-6ECC35B13347}"/>
              </a:ext>
            </a:extLst>
          </p:cNvPr>
          <p:cNvSpPr txBox="1"/>
          <p:nvPr/>
        </p:nvSpPr>
        <p:spPr>
          <a:xfrm>
            <a:off x="1957083" y="3760597"/>
            <a:ext cx="9376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dirty="0">
                <a:solidFill>
                  <a:srgbClr val="0070C0"/>
                </a:solidFill>
              </a:rPr>
              <a:t>Dashboard, Aplicaciones Interactivas, Presentaciones Dinámicas (</a:t>
            </a:r>
            <a:r>
              <a:rPr lang="es-PE" sz="3600" b="1" dirty="0" err="1">
                <a:solidFill>
                  <a:srgbClr val="0070C0"/>
                </a:solidFill>
              </a:rPr>
              <a:t>html</a:t>
            </a:r>
            <a:r>
              <a:rPr lang="es-PE" sz="3600" b="1" dirty="0">
                <a:solidFill>
                  <a:srgbClr val="0070C0"/>
                </a:solidFill>
              </a:rPr>
              <a:t> – web </a:t>
            </a:r>
            <a:r>
              <a:rPr lang="es-PE" sz="3600" b="1" dirty="0" err="1">
                <a:solidFill>
                  <a:srgbClr val="0070C0"/>
                </a:solidFill>
              </a:rPr>
              <a:t>based</a:t>
            </a:r>
            <a:r>
              <a:rPr lang="es-PE" sz="3600" b="1" dirty="0">
                <a:solidFill>
                  <a:srgbClr val="0070C0"/>
                </a:solidFill>
              </a:rPr>
              <a:t>), </a:t>
            </a:r>
            <a:r>
              <a:rPr lang="es-PE" sz="3600" b="1" dirty="0" err="1">
                <a:solidFill>
                  <a:srgbClr val="0070C0"/>
                </a:solidFill>
              </a:rPr>
              <a:t>APIs</a:t>
            </a:r>
            <a:r>
              <a:rPr lang="es-PE" sz="3600" b="1" dirty="0">
                <a:solidFill>
                  <a:srgbClr val="0070C0"/>
                </a:solidFill>
              </a:rPr>
              <a:t> Machine Learning, Paquetes y Modelos.</a:t>
            </a:r>
            <a:endParaRPr lang="es-PE" sz="36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543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849D0468-359E-4D89-BA92-77CDEA6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844" y="5328278"/>
            <a:ext cx="914400" cy="914400"/>
          </a:xfrm>
          <a:prstGeom prst="rect">
            <a:avLst/>
          </a:prstGeom>
        </p:spPr>
      </p:pic>
      <p:pic>
        <p:nvPicPr>
          <p:cNvPr id="5" name="Gráfico 4" descr="Gráfico de barras RTL">
            <a:extLst>
              <a:ext uri="{FF2B5EF4-FFF2-40B4-BE49-F238E27FC236}">
                <a16:creationId xmlns:a16="http://schemas.microsoft.com/office/drawing/2014/main" id="{4AAD50D0-7A04-4B38-AA07-3841CA00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997" y="3185839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n tendencia bajista">
            <a:extLst>
              <a:ext uri="{FF2B5EF4-FFF2-40B4-BE49-F238E27FC236}">
                <a16:creationId xmlns:a16="http://schemas.microsoft.com/office/drawing/2014/main" id="{704916C5-7EC6-46A1-9C46-61300B8D6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082" y="3415765"/>
            <a:ext cx="914400" cy="914400"/>
          </a:xfrm>
          <a:prstGeom prst="rect">
            <a:avLst/>
          </a:prstGeom>
        </p:spPr>
      </p:pic>
      <p:pic>
        <p:nvPicPr>
          <p:cNvPr id="9" name="Gráfico 8" descr="Gráfico de barras con tendencia bajista RTL">
            <a:extLst>
              <a:ext uri="{FF2B5EF4-FFF2-40B4-BE49-F238E27FC236}">
                <a16:creationId xmlns:a16="http://schemas.microsoft.com/office/drawing/2014/main" id="{C7AED7C8-A591-414C-B05C-6028DF9CB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245" y="4829280"/>
            <a:ext cx="914400" cy="914400"/>
          </a:xfrm>
          <a:prstGeom prst="rect">
            <a:avLst/>
          </a:prstGeom>
        </p:spPr>
      </p:pic>
      <p:pic>
        <p:nvPicPr>
          <p:cNvPr id="11" name="Gráfico 10" descr="Gráfico de barras con tendencia alcista">
            <a:extLst>
              <a:ext uri="{FF2B5EF4-FFF2-40B4-BE49-F238E27FC236}">
                <a16:creationId xmlns:a16="http://schemas.microsoft.com/office/drawing/2014/main" id="{5DC77A5B-B38A-4884-AA26-A4EF54539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844" y="5168424"/>
            <a:ext cx="914400" cy="914400"/>
          </a:xfrm>
          <a:prstGeom prst="rect">
            <a:avLst/>
          </a:prstGeom>
        </p:spPr>
      </p:pic>
      <p:pic>
        <p:nvPicPr>
          <p:cNvPr id="13" name="Gráfico 12" descr="Gráfico de barras con tendencia alcista RTL">
            <a:extLst>
              <a:ext uri="{FF2B5EF4-FFF2-40B4-BE49-F238E27FC236}">
                <a16:creationId xmlns:a16="http://schemas.microsoft.com/office/drawing/2014/main" id="{0FCBC40A-7F8B-4CE2-ADEE-B7C876EC5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45" y="123042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circular">
            <a:extLst>
              <a:ext uri="{FF2B5EF4-FFF2-40B4-BE49-F238E27FC236}">
                <a16:creationId xmlns:a16="http://schemas.microsoft.com/office/drawing/2014/main" id="{A054FBC2-2416-4BDE-83B2-2D2D770F7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0716" y="1276350"/>
            <a:ext cx="914400" cy="914400"/>
          </a:xfrm>
          <a:prstGeom prst="rect">
            <a:avLst/>
          </a:prstGeom>
        </p:spPr>
      </p:pic>
      <p:pic>
        <p:nvPicPr>
          <p:cNvPr id="17" name="Gráfico 16" descr="Mesa">
            <a:extLst>
              <a:ext uri="{FF2B5EF4-FFF2-40B4-BE49-F238E27FC236}">
                <a16:creationId xmlns:a16="http://schemas.microsoft.com/office/drawing/2014/main" id="{CBCE2E81-A5EE-424F-A73B-14CB9FD011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6606" y="1462413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316427B7-566C-49C5-865B-CAE32C5272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84785" y="2053226"/>
            <a:ext cx="914400" cy="914400"/>
          </a:xfrm>
          <a:prstGeom prst="rect">
            <a:avLst/>
          </a:prstGeom>
        </p:spPr>
      </p:pic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745AE4D3-77D6-400F-A2AF-BCD7603D9522}"/>
              </a:ext>
            </a:extLst>
          </p:cNvPr>
          <p:cNvSpPr/>
          <p:nvPr/>
        </p:nvSpPr>
        <p:spPr>
          <a:xfrm>
            <a:off x="3385668" y="2098900"/>
            <a:ext cx="5215943" cy="2524259"/>
          </a:xfrm>
          <a:prstGeom prst="star5">
            <a:avLst>
              <a:gd name="adj" fmla="val 2894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FIN </a:t>
            </a:r>
          </a:p>
          <a:p>
            <a:pPr algn="ctr"/>
            <a:r>
              <a:rPr lang="es-PE" sz="2800" dirty="0"/>
              <a:t>DE LA CUARTA PARTE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23678-80CE-40B3-BE76-D53C8EFCED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506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1996</TotalTime>
  <Words>102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Corbel</vt:lpstr>
      <vt:lpstr>Parallax</vt:lpstr>
      <vt:lpstr>   Geodatabase, Geo-Statistics, Machine  Learning and Big Data (SQL – R – Python – Qgis)</vt:lpstr>
      <vt:lpstr>Parte iV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</cp:lastModifiedBy>
  <cp:revision>129</cp:revision>
  <dcterms:created xsi:type="dcterms:W3CDTF">2020-02-13T09:01:52Z</dcterms:created>
  <dcterms:modified xsi:type="dcterms:W3CDTF">2022-12-03T23:39:05Z</dcterms:modified>
</cp:coreProperties>
</file>