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59" r:id="rId5"/>
    <p:sldId id="260" r:id="rId6"/>
    <p:sldId id="262" r:id="rId7"/>
    <p:sldId id="263" r:id="rId8"/>
    <p:sldId id="275" r:id="rId9"/>
    <p:sldId id="276" r:id="rId10"/>
    <p:sldId id="266" r:id="rId11"/>
    <p:sldId id="277" r:id="rId12"/>
    <p:sldId id="278" r:id="rId13"/>
    <p:sldId id="268" r:id="rId14"/>
    <p:sldId id="279" r:id="rId15"/>
    <p:sldId id="280" r:id="rId16"/>
    <p:sldId id="269" r:id="rId17"/>
    <p:sldId id="270" r:id="rId18"/>
    <p:sldId id="271" r:id="rId19"/>
    <p:sldId id="281" r:id="rId20"/>
    <p:sldId id="282" r:id="rId21"/>
    <p:sldId id="283" r:id="rId22"/>
    <p:sldId id="284" r:id="rId23"/>
    <p:sldId id="285" r:id="rId24"/>
    <p:sldId id="288" r:id="rId25"/>
    <p:sldId id="286" r:id="rId26"/>
    <p:sldId id="287" r:id="rId27"/>
    <p:sldId id="290" r:id="rId28"/>
    <p:sldId id="289" r:id="rId29"/>
    <p:sldId id="293" r:id="rId30"/>
    <p:sldId id="294" r:id="rId31"/>
    <p:sldId id="292" r:id="rId32"/>
    <p:sldId id="295" r:id="rId33"/>
    <p:sldId id="296" r:id="rId34"/>
    <p:sldId id="297" r:id="rId3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8" autoAdjust="0"/>
    <p:restoredTop sz="94660"/>
  </p:normalViewPr>
  <p:slideViewPr>
    <p:cSldViewPr snapToGrid="0">
      <p:cViewPr varScale="1">
        <p:scale>
          <a:sx n="116" d="100"/>
          <a:sy n="116" d="100"/>
        </p:scale>
        <p:origin x="9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10/31/2021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12518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10/31/2021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27037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10/31/2021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9236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10/31/2021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32716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10/31/2021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0774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10/31/2021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3826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10/31/2021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8173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10/31/2021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8640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10/31/2021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2792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10/31/2021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003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10/31/2021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871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10/31/2021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105204143"/>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rivz.shinyapps.io/PKLM/_w_fe58afc4/"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íneas y puntos de alambre conectados">
            <a:extLst>
              <a:ext uri="{FF2B5EF4-FFF2-40B4-BE49-F238E27FC236}">
                <a16:creationId xmlns:a16="http://schemas.microsoft.com/office/drawing/2014/main" id="{5D4B99D0-61B9-4DC5-8178-8B9861FB0F80}"/>
              </a:ext>
            </a:extLst>
          </p:cNvPr>
          <p:cNvPicPr>
            <a:picLocks noChangeAspect="1"/>
          </p:cNvPicPr>
          <p:nvPr/>
        </p:nvPicPr>
        <p:blipFill rotWithShape="1">
          <a:blip r:embed="rId2">
            <a:alphaModFix amt="50000"/>
          </a:blip>
          <a:srcRect t="9211" r="-1" b="6498"/>
          <a:stretch/>
        </p:blipFill>
        <p:spPr>
          <a:xfrm>
            <a:off x="1524" y="10"/>
            <a:ext cx="12188952" cy="6857990"/>
          </a:xfrm>
          <a:prstGeom prst="rect">
            <a:avLst/>
          </a:prstGeom>
        </p:spPr>
      </p:pic>
      <p:sp>
        <p:nvSpPr>
          <p:cNvPr id="2" name="Título 1">
            <a:extLst>
              <a:ext uri="{FF2B5EF4-FFF2-40B4-BE49-F238E27FC236}">
                <a16:creationId xmlns:a16="http://schemas.microsoft.com/office/drawing/2014/main" id="{CE68C519-F650-4182-A9D4-AD84AF12908F}"/>
              </a:ext>
            </a:extLst>
          </p:cNvPr>
          <p:cNvSpPr>
            <a:spLocks noGrp="1"/>
          </p:cNvSpPr>
          <p:nvPr>
            <p:ph type="ctrTitle"/>
          </p:nvPr>
        </p:nvSpPr>
        <p:spPr>
          <a:xfrm>
            <a:off x="1524000" y="1122363"/>
            <a:ext cx="9144000" cy="3063240"/>
          </a:xfrm>
        </p:spPr>
        <p:txBody>
          <a:bodyPr>
            <a:normAutofit/>
          </a:bodyPr>
          <a:lstStyle/>
          <a:p>
            <a:pPr algn="ctr"/>
            <a:r>
              <a:rPr lang="es-PE" sz="10800" dirty="0"/>
              <a:t>MACHINE</a:t>
            </a:r>
          </a:p>
          <a:p>
            <a:pPr algn="ctr"/>
            <a:r>
              <a:rPr lang="es-PE" sz="4800" dirty="0">
                <a:solidFill>
                  <a:schemeClr val="tx1">
                    <a:lumMod val="75000"/>
                    <a:lumOff val="25000"/>
                  </a:schemeClr>
                </a:solidFill>
              </a:rPr>
              <a:t>LEARNING</a:t>
            </a:r>
          </a:p>
        </p:txBody>
      </p:sp>
      <p:sp>
        <p:nvSpPr>
          <p:cNvPr id="3" name="Subtítulo 2">
            <a:extLst>
              <a:ext uri="{FF2B5EF4-FFF2-40B4-BE49-F238E27FC236}">
                <a16:creationId xmlns:a16="http://schemas.microsoft.com/office/drawing/2014/main" id="{9246D38E-B791-46C9-A1DB-981EB0C6D3B3}"/>
              </a:ext>
            </a:extLst>
          </p:cNvPr>
          <p:cNvSpPr>
            <a:spLocks noGrp="1"/>
          </p:cNvSpPr>
          <p:nvPr>
            <p:ph type="subTitle" idx="1"/>
          </p:nvPr>
        </p:nvSpPr>
        <p:spPr>
          <a:xfrm>
            <a:off x="1527048" y="4599432"/>
            <a:ext cx="9144000" cy="1536192"/>
          </a:xfrm>
        </p:spPr>
        <p:txBody>
          <a:bodyPr>
            <a:normAutofit/>
          </a:bodyPr>
          <a:lstStyle/>
          <a:p>
            <a:pPr algn="ctr"/>
            <a:r>
              <a:rPr lang="es-PE" sz="8000"/>
              <a:t>INTRODUCCIÓN</a:t>
            </a:r>
            <a:endParaRPr lang="es-PE" sz="8000" dirty="0"/>
          </a:p>
        </p:txBody>
      </p:sp>
      <p:sp>
        <p:nvSpPr>
          <p:cNvPr id="2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573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E109B-B741-4C63-9A4D-B64BB4552550}"/>
              </a:ext>
            </a:extLst>
          </p:cNvPr>
          <p:cNvSpPr>
            <a:spLocks noGrp="1"/>
          </p:cNvSpPr>
          <p:nvPr>
            <p:ph type="title"/>
          </p:nvPr>
        </p:nvSpPr>
        <p:spPr/>
        <p:txBody>
          <a:bodyPr/>
          <a:lstStyle/>
          <a:p>
            <a:r>
              <a:rPr lang="es-PE" dirty="0"/>
              <a:t>MODELADO  MACHINE LEARNING</a:t>
            </a:r>
          </a:p>
        </p:txBody>
      </p:sp>
      <p:sp>
        <p:nvSpPr>
          <p:cNvPr id="3" name="Marcador de contenido 2">
            <a:extLst>
              <a:ext uri="{FF2B5EF4-FFF2-40B4-BE49-F238E27FC236}">
                <a16:creationId xmlns:a16="http://schemas.microsoft.com/office/drawing/2014/main" id="{AE118A01-FD29-464C-8A13-9881A3AE6DE4}"/>
              </a:ext>
            </a:extLst>
          </p:cNvPr>
          <p:cNvSpPr>
            <a:spLocks noGrp="1"/>
          </p:cNvSpPr>
          <p:nvPr>
            <p:ph idx="1"/>
          </p:nvPr>
        </p:nvSpPr>
        <p:spPr/>
        <p:txBody>
          <a:bodyPr/>
          <a:lstStyle/>
          <a:p>
            <a:r>
              <a:rPr lang="es-PE" dirty="0"/>
              <a:t>Para realizar los modelos Machine Learning la única salida es la </a:t>
            </a:r>
            <a:r>
              <a:rPr lang="es-PE" sz="4400" b="1" dirty="0">
                <a:solidFill>
                  <a:srgbClr val="FF0000"/>
                </a:solidFill>
              </a:rPr>
              <a:t>base de prueba y error</a:t>
            </a:r>
            <a:r>
              <a:rPr lang="es-PE" dirty="0"/>
              <a:t> para poder elegir el mejor algoritmo para un problema., aunque existe una guía para saber cual aplicar el test realizado nos llevara a lograr el objetivo. Debemos modelar datos con algoritmos de taxonomía lineal y no lineal, el truco la </a:t>
            </a:r>
            <a:r>
              <a:rPr lang="es-PE" b="1" dirty="0"/>
              <a:t>Experiencia en Machine Learning, Entender que es un Problema Empírico.</a:t>
            </a:r>
          </a:p>
          <a:p>
            <a:r>
              <a:rPr lang="es-PE" dirty="0"/>
              <a:t>Modelo más preciso para el conjunto de datos (imágenes, voz, datos simples, etc.). </a:t>
            </a:r>
          </a:p>
          <a:p>
            <a:r>
              <a:rPr lang="es-PE" dirty="0"/>
              <a:t>Aprendizaje Supervisado (Problemas de Regresión y Clasificación) y Aprendizaje No Supervisado (</a:t>
            </a:r>
            <a:r>
              <a:rPr lang="es-PE" dirty="0" err="1"/>
              <a:t>Clustering</a:t>
            </a:r>
            <a:r>
              <a:rPr lang="es-PE" dirty="0"/>
              <a:t>).</a:t>
            </a:r>
          </a:p>
        </p:txBody>
      </p:sp>
    </p:spTree>
    <p:extLst>
      <p:ext uri="{BB962C8B-B14F-4D97-AF65-F5344CB8AC3E}">
        <p14:creationId xmlns:p14="http://schemas.microsoft.com/office/powerpoint/2010/main" val="285197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Machine Learning Algorithms | 7wData">
            <a:extLst>
              <a:ext uri="{FF2B5EF4-FFF2-40B4-BE49-F238E27FC236}">
                <a16:creationId xmlns:a16="http://schemas.microsoft.com/office/drawing/2014/main" id="{074E0018-CB25-4F27-9E32-1CAB676D5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8729"/>
            <a:ext cx="4947920" cy="35377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1 Machine Learning Algorithms for Data Science with Cheat Sheets |  R-bloggers">
            <a:extLst>
              <a:ext uri="{FF2B5EF4-FFF2-40B4-BE49-F238E27FC236}">
                <a16:creationId xmlns:a16="http://schemas.microsoft.com/office/drawing/2014/main" id="{DB6E1660-FFA3-42C0-929A-AD08BE98A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736" y="1628174"/>
            <a:ext cx="6989763" cy="4533900"/>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7C9ECD9B-34C0-4D5A-9178-EEBF961E516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s-PE" dirty="0"/>
              <a:t>MODELADO  MACHINE LEARNING</a:t>
            </a:r>
          </a:p>
        </p:txBody>
      </p:sp>
    </p:spTree>
    <p:extLst>
      <p:ext uri="{BB962C8B-B14F-4D97-AF65-F5344CB8AC3E}">
        <p14:creationId xmlns:p14="http://schemas.microsoft.com/office/powerpoint/2010/main" val="2152245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575B54-0250-4F8B-A27F-297049108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677" y="674917"/>
            <a:ext cx="9551343" cy="6102915"/>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a:extLst>
              <a:ext uri="{FF2B5EF4-FFF2-40B4-BE49-F238E27FC236}">
                <a16:creationId xmlns:a16="http://schemas.microsoft.com/office/drawing/2014/main" id="{F1525F1E-6EB8-4329-AFB2-AABE17860EDC}"/>
              </a:ext>
            </a:extLst>
          </p:cNvPr>
          <p:cNvSpPr txBox="1">
            <a:spLocks/>
          </p:cNvSpPr>
          <p:nvPr/>
        </p:nvSpPr>
        <p:spPr>
          <a:xfrm>
            <a:off x="469900" y="80168"/>
            <a:ext cx="10515600" cy="1325563"/>
          </a:xfrm>
          <a:prstGeom prst="rect">
            <a:avLst/>
          </a:prstGeom>
        </p:spPr>
        <p:txBody>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s-PE" sz="4400" dirty="0"/>
              <a:t>ALGORITMOS DE MACHINE LEARNING</a:t>
            </a:r>
          </a:p>
        </p:txBody>
      </p:sp>
    </p:spTree>
    <p:extLst>
      <p:ext uri="{BB962C8B-B14F-4D97-AF65-F5344CB8AC3E}">
        <p14:creationId xmlns:p14="http://schemas.microsoft.com/office/powerpoint/2010/main" val="3015091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EEEE1-8926-4EAA-A484-5C904AB2559C}"/>
              </a:ext>
            </a:extLst>
          </p:cNvPr>
          <p:cNvSpPr>
            <a:spLocks noGrp="1"/>
          </p:cNvSpPr>
          <p:nvPr>
            <p:ph type="title"/>
          </p:nvPr>
        </p:nvSpPr>
        <p:spPr/>
        <p:txBody>
          <a:bodyPr/>
          <a:lstStyle/>
          <a:p>
            <a:r>
              <a:rPr lang="es-PE" dirty="0"/>
              <a:t>CUALES ALGORITMOS REVISAR</a:t>
            </a:r>
          </a:p>
        </p:txBody>
      </p:sp>
      <p:sp>
        <p:nvSpPr>
          <p:cNvPr id="3" name="Marcador de contenido 2">
            <a:extLst>
              <a:ext uri="{FF2B5EF4-FFF2-40B4-BE49-F238E27FC236}">
                <a16:creationId xmlns:a16="http://schemas.microsoft.com/office/drawing/2014/main" id="{DE6FF168-5E19-4534-96C4-420BBA945DBF}"/>
              </a:ext>
            </a:extLst>
          </p:cNvPr>
          <p:cNvSpPr>
            <a:spLocks noGrp="1"/>
          </p:cNvSpPr>
          <p:nvPr>
            <p:ph idx="1"/>
          </p:nvPr>
        </p:nvSpPr>
        <p:spPr/>
        <p:txBody>
          <a:bodyPr>
            <a:normAutofit fontScale="92500" lnSpcReduction="20000"/>
          </a:bodyPr>
          <a:lstStyle/>
          <a:p>
            <a:r>
              <a:rPr lang="es-PE" dirty="0"/>
              <a:t>Probar una mezcla de representaciones de algoritmos (</a:t>
            </a:r>
            <a:r>
              <a:rPr lang="es-PE" dirty="0" err="1"/>
              <a:t>e.g</a:t>
            </a:r>
            <a:r>
              <a:rPr lang="es-PE" dirty="0"/>
              <a:t>, métodos basados en instancias y árboles)</a:t>
            </a:r>
          </a:p>
          <a:p>
            <a:r>
              <a:rPr lang="es-PE" dirty="0"/>
              <a:t>Prueba una mezcla de algoritmos de aprendizaje (</a:t>
            </a:r>
            <a:r>
              <a:rPr lang="es-PE" dirty="0" err="1"/>
              <a:t>e.g</a:t>
            </a:r>
            <a:r>
              <a:rPr lang="es-PE" dirty="0"/>
              <a:t>., algoritmos para aprender el mismo tipo de representación)</a:t>
            </a:r>
          </a:p>
          <a:p>
            <a:r>
              <a:rPr lang="es-PE" dirty="0"/>
              <a:t>Prueba una mezcla de tipos de modelos (</a:t>
            </a:r>
            <a:r>
              <a:rPr lang="es-PE" dirty="0" err="1"/>
              <a:t>e.g</a:t>
            </a:r>
            <a:r>
              <a:rPr lang="es-PE" dirty="0"/>
              <a:t>., funciones lineales y no lineales o paramétricas y no paramétricas).</a:t>
            </a:r>
          </a:p>
          <a:p>
            <a:pPr marL="0" indent="0">
              <a:buNone/>
            </a:pPr>
            <a:r>
              <a:rPr lang="es-PE" b="1" dirty="0"/>
              <a:t>Métodos basados en instancias y árboles:</a:t>
            </a:r>
          </a:p>
          <a:p>
            <a:pPr marL="0" indent="0">
              <a:buNone/>
            </a:pPr>
            <a:r>
              <a:rPr lang="es-PE" dirty="0"/>
              <a:t>Los </a:t>
            </a:r>
            <a:r>
              <a:rPr lang="es-PE" b="1" i="1" dirty="0"/>
              <a:t>modelos basados en instancias </a:t>
            </a:r>
            <a:r>
              <a:rPr lang="es-PE" dirty="0"/>
              <a:t>se almacenan los ejemplos de entrenamiento y cuando se quiere clasificar un nuevo objeto, se extraen los objetos más parecidos y se usa su clasificación para clasificar al nuevo objeto. Este tipo de aprendizaje se conoce como “</a:t>
            </a:r>
            <a:r>
              <a:rPr lang="es-PE" dirty="0" err="1"/>
              <a:t>lazy</a:t>
            </a:r>
            <a:r>
              <a:rPr lang="es-PE" dirty="0"/>
              <a:t> </a:t>
            </a:r>
            <a:r>
              <a:rPr lang="es-PE" dirty="0" err="1"/>
              <a:t>learning</a:t>
            </a:r>
            <a:r>
              <a:rPr lang="es-PE" dirty="0"/>
              <a:t>” o “</a:t>
            </a:r>
            <a:r>
              <a:rPr lang="es-PE" dirty="0" err="1"/>
              <a:t>memory-based-learning</a:t>
            </a:r>
            <a:r>
              <a:rPr lang="es-PE" dirty="0"/>
              <a:t>” donde los datos de entrenamientos se procesan solo hasta que se requiere (cuando se quiere contestar una pregunta), y la relevancia de los datos se mide en función de una medida de distancia, es decir, algoritmos que crean un modelo a partir de una base de datos y ase agregan nuevos datos comparando sus similitud con las muestras ya existentes para encontrar la mejor pareja y hacer la predicción.</a:t>
            </a:r>
          </a:p>
          <a:p>
            <a:pPr marL="0" indent="0">
              <a:buNone/>
            </a:pPr>
            <a:endParaRPr lang="es-PE" b="1" dirty="0"/>
          </a:p>
        </p:txBody>
      </p:sp>
    </p:spTree>
    <p:extLst>
      <p:ext uri="{BB962C8B-B14F-4D97-AF65-F5344CB8AC3E}">
        <p14:creationId xmlns:p14="http://schemas.microsoft.com/office/powerpoint/2010/main" val="167834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B6C1D3EC-E54A-4257-BE00-7E5825C08521}"/>
              </a:ext>
            </a:extLst>
          </p:cNvPr>
          <p:cNvSpPr txBox="1">
            <a:spLocks/>
          </p:cNvSpPr>
          <p:nvPr/>
        </p:nvSpPr>
        <p:spPr>
          <a:xfrm>
            <a:off x="447907" y="345911"/>
            <a:ext cx="10515600" cy="4251960"/>
          </a:xfrm>
          <a:prstGeom prst="rect">
            <a:avLst/>
          </a:prstGeom>
        </p:spPr>
        <p:txBody>
          <a:bodyP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PE" dirty="0"/>
              <a:t>Los </a:t>
            </a:r>
            <a:r>
              <a:rPr lang="es-PE" b="1" i="1" dirty="0"/>
              <a:t>modelos basados en árboles </a:t>
            </a:r>
            <a:r>
              <a:rPr lang="es-PE" dirty="0"/>
              <a:t>modelan la toma de decisión basado en valores actuales (reales) de los atributos que tienen nuestros datos. Se utilizan para clasificación de información, bifurcando y modelando los posibles caminos tomados y su probabilidad de ocurrencia para mejorar su precisión. Una vez armados, los árboles de decisión ejecutan muy rápido para obtener resultados.</a:t>
            </a:r>
            <a:endParaRPr lang="es-PE" b="1" dirty="0"/>
          </a:p>
        </p:txBody>
      </p:sp>
      <p:pic>
        <p:nvPicPr>
          <p:cNvPr id="4" name="Imagen 3">
            <a:extLst>
              <a:ext uri="{FF2B5EF4-FFF2-40B4-BE49-F238E27FC236}">
                <a16:creationId xmlns:a16="http://schemas.microsoft.com/office/drawing/2014/main" id="{9F060024-938E-421A-8980-7BBDBDA73CAE}"/>
              </a:ext>
            </a:extLst>
          </p:cNvPr>
          <p:cNvPicPr>
            <a:picLocks noChangeAspect="1"/>
          </p:cNvPicPr>
          <p:nvPr/>
        </p:nvPicPr>
        <p:blipFill>
          <a:blip r:embed="rId2"/>
          <a:stretch>
            <a:fillRect/>
          </a:stretch>
        </p:blipFill>
        <p:spPr>
          <a:xfrm>
            <a:off x="2174534" y="3265416"/>
            <a:ext cx="7842932" cy="2664910"/>
          </a:xfrm>
          <a:prstGeom prst="rect">
            <a:avLst/>
          </a:prstGeom>
        </p:spPr>
      </p:pic>
      <p:sp>
        <p:nvSpPr>
          <p:cNvPr id="5" name="CuadroTexto 4">
            <a:extLst>
              <a:ext uri="{FF2B5EF4-FFF2-40B4-BE49-F238E27FC236}">
                <a16:creationId xmlns:a16="http://schemas.microsoft.com/office/drawing/2014/main" id="{43894068-BF17-4BB4-9CD6-655AF376DDF7}"/>
              </a:ext>
            </a:extLst>
          </p:cNvPr>
          <p:cNvSpPr txBox="1"/>
          <p:nvPr/>
        </p:nvSpPr>
        <p:spPr>
          <a:xfrm>
            <a:off x="3958683" y="2905780"/>
            <a:ext cx="4014439" cy="523220"/>
          </a:xfrm>
          <a:prstGeom prst="rect">
            <a:avLst/>
          </a:prstGeom>
          <a:noFill/>
        </p:spPr>
        <p:txBody>
          <a:bodyPr wrap="square" rtlCol="0">
            <a:spAutoFit/>
          </a:bodyPr>
          <a:lstStyle/>
          <a:p>
            <a:pPr algn="ctr"/>
            <a:r>
              <a:rPr lang="es-ES" sz="2800" dirty="0"/>
              <a:t>INSTANCIAS VS ARBOLES</a:t>
            </a:r>
          </a:p>
        </p:txBody>
      </p:sp>
    </p:spTree>
    <p:extLst>
      <p:ext uri="{BB962C8B-B14F-4D97-AF65-F5344CB8AC3E}">
        <p14:creationId xmlns:p14="http://schemas.microsoft.com/office/powerpoint/2010/main" val="2865749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A01186E4-3A81-4016-9616-BC82EA556314}"/>
              </a:ext>
            </a:extLst>
          </p:cNvPr>
          <p:cNvSpPr txBox="1">
            <a:spLocks/>
          </p:cNvSpPr>
          <p:nvPr/>
        </p:nvSpPr>
        <p:spPr>
          <a:xfrm>
            <a:off x="325244" y="301306"/>
            <a:ext cx="10515600" cy="4251960"/>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b="1" dirty="0"/>
              <a:t>Métodos paramétricos Vs. No paramétricos:</a:t>
            </a:r>
          </a:p>
          <a:p>
            <a:r>
              <a:rPr lang="es-PE" b="1" dirty="0"/>
              <a:t>Los modelos paramétricos parten de una función de distribución o clasificación conocida, y reducen el problema a estimarlos parámetros que mejor ajusten la observación de la muestra. Dichos modelos resultan muy potentes cuando se cumples los supuestos o hipótesis de partida, pero muy sensibles sino se cumple. Linear </a:t>
            </a:r>
            <a:r>
              <a:rPr lang="es-PE" b="1" dirty="0" err="1"/>
              <a:t>Regression</a:t>
            </a:r>
            <a:r>
              <a:rPr lang="es-PE" b="1" dirty="0"/>
              <a:t>, Linear </a:t>
            </a:r>
            <a:r>
              <a:rPr lang="es-PE" b="1" dirty="0" err="1"/>
              <a:t>Discriminant</a:t>
            </a:r>
            <a:r>
              <a:rPr lang="es-PE" b="1" dirty="0"/>
              <a:t> </a:t>
            </a:r>
            <a:r>
              <a:rPr lang="es-PE" b="1" dirty="0" err="1"/>
              <a:t>Analysis</a:t>
            </a:r>
            <a:r>
              <a:rPr lang="es-PE" b="1" dirty="0"/>
              <a:t> y </a:t>
            </a:r>
            <a:r>
              <a:rPr lang="es-PE" b="1" dirty="0" err="1"/>
              <a:t>Logistic</a:t>
            </a:r>
            <a:r>
              <a:rPr lang="es-PE" b="1" dirty="0"/>
              <a:t> </a:t>
            </a:r>
            <a:r>
              <a:rPr lang="es-PE" b="1" dirty="0" err="1"/>
              <a:t>Regression</a:t>
            </a:r>
            <a:r>
              <a:rPr lang="es-PE" b="1" dirty="0"/>
              <a:t>.</a:t>
            </a:r>
          </a:p>
          <a:p>
            <a:r>
              <a:rPr lang="es-PE" b="1" dirty="0"/>
              <a:t>Los modelos no paramétricos, métodos de distribución libre como Árboles de decisión (CART) y </a:t>
            </a:r>
            <a:r>
              <a:rPr lang="es-PE" b="1" dirty="0" err="1"/>
              <a:t>Multilayer</a:t>
            </a:r>
            <a:r>
              <a:rPr lang="es-PE" b="1" dirty="0"/>
              <a:t> </a:t>
            </a:r>
            <a:r>
              <a:rPr lang="es-PE" b="1" dirty="0" err="1"/>
              <a:t>Percepton</a:t>
            </a:r>
            <a:r>
              <a:rPr lang="es-PE" b="1" dirty="0"/>
              <a:t>.</a:t>
            </a:r>
          </a:p>
          <a:p>
            <a:endParaRPr lang="es-PE" dirty="0"/>
          </a:p>
        </p:txBody>
      </p:sp>
    </p:spTree>
    <p:extLst>
      <p:ext uri="{BB962C8B-B14F-4D97-AF65-F5344CB8AC3E}">
        <p14:creationId xmlns:p14="http://schemas.microsoft.com/office/powerpoint/2010/main" val="133933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E7E606DE-ED62-4168-9DA4-DC1807989BA4}"/>
              </a:ext>
            </a:extLst>
          </p:cNvPr>
          <p:cNvSpPr>
            <a:spLocks noGrp="1"/>
          </p:cNvSpPr>
          <p:nvPr>
            <p:ph type="title"/>
          </p:nvPr>
        </p:nvSpPr>
        <p:spPr>
          <a:xfrm>
            <a:off x="838200" y="365125"/>
            <a:ext cx="7815146" cy="571577"/>
          </a:xfrm>
        </p:spPr>
        <p:txBody>
          <a:bodyPr>
            <a:normAutofit fontScale="90000"/>
          </a:bodyPr>
          <a:lstStyle/>
          <a:p>
            <a:r>
              <a:rPr lang="es-PE" dirty="0"/>
              <a:t>ALGORITMOS LINEALES</a:t>
            </a:r>
          </a:p>
        </p:txBody>
      </p:sp>
      <p:pic>
        <p:nvPicPr>
          <p:cNvPr id="1026" name="Picture 2" descr="REgresion lineal multiple - Apuntes de Estadística Aplicada - Docsity">
            <a:extLst>
              <a:ext uri="{FF2B5EF4-FFF2-40B4-BE49-F238E27FC236}">
                <a16:creationId xmlns:a16="http://schemas.microsoft.com/office/drawing/2014/main" id="{14488D83-AF1F-4CAC-8BAF-6105AC4AC7A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582" b="3570"/>
          <a:stretch/>
        </p:blipFill>
        <p:spPr bwMode="auto">
          <a:xfrm>
            <a:off x="474699" y="2382235"/>
            <a:ext cx="5994125" cy="37245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gresión lineal múltiple - MATLAB regress - MathWorks España">
            <a:extLst>
              <a:ext uri="{FF2B5EF4-FFF2-40B4-BE49-F238E27FC236}">
                <a16:creationId xmlns:a16="http://schemas.microsoft.com/office/drawing/2014/main" id="{FF435B54-092A-4C3E-BCDD-2A32DD6D5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527" y="2615016"/>
            <a:ext cx="4655634" cy="3491726"/>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7C07753C-7DDF-49F8-8F6C-8F2FCEA0289A}"/>
              </a:ext>
            </a:extLst>
          </p:cNvPr>
          <p:cNvSpPr txBox="1"/>
          <p:nvPr/>
        </p:nvSpPr>
        <p:spPr>
          <a:xfrm>
            <a:off x="4217603" y="1138758"/>
            <a:ext cx="6094140" cy="400110"/>
          </a:xfrm>
          <a:prstGeom prst="rect">
            <a:avLst/>
          </a:prstGeom>
          <a:noFill/>
        </p:spPr>
        <p:txBody>
          <a:bodyPr wrap="square">
            <a:spAutoFit/>
          </a:bodyPr>
          <a:lstStyle/>
          <a:p>
            <a:r>
              <a:rPr lang="es-PE" sz="2000" b="1" dirty="0">
                <a:latin typeface="Arial" panose="020B0604020202020204" pitchFamily="34" charset="0"/>
                <a:cs typeface="Arial" panose="020B0604020202020204" pitchFamily="34" charset="0"/>
              </a:rPr>
              <a:t>REGRESION LINEAL MULTIPLE</a:t>
            </a:r>
            <a:endParaRPr lang="es-E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5063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D852404-B069-45AD-850D-F186785CAFF3}"/>
              </a:ext>
            </a:extLst>
          </p:cNvPr>
          <p:cNvSpPr>
            <a:spLocks noGrp="1"/>
          </p:cNvSpPr>
          <p:nvPr>
            <p:ph idx="1"/>
          </p:nvPr>
        </p:nvSpPr>
        <p:spPr>
          <a:xfrm>
            <a:off x="2277636" y="1882179"/>
            <a:ext cx="8038171" cy="1393679"/>
          </a:xfrm>
        </p:spPr>
        <p:txBody>
          <a:bodyPr/>
          <a:lstStyle/>
          <a:p>
            <a:pPr algn="l"/>
            <a:r>
              <a:rPr lang="es-ES" sz="1800" b="0" i="0" u="none" strike="noStrike" baseline="0" dirty="0">
                <a:solidFill>
                  <a:srgbClr val="1D1D3C"/>
                </a:solidFill>
                <a:latin typeface="TeXGyreSchola-Regular"/>
              </a:rPr>
              <a:t>Para problemas de </a:t>
            </a:r>
            <a:r>
              <a:rPr lang="es-ES" sz="1800" b="1" i="0" u="none" strike="noStrike" baseline="0" dirty="0">
                <a:solidFill>
                  <a:srgbClr val="FF0000"/>
                </a:solidFill>
                <a:latin typeface="TeXGyreSchola-Regular"/>
              </a:rPr>
              <a:t>clasificación binaria</a:t>
            </a:r>
            <a:r>
              <a:rPr lang="es-ES" sz="1800" b="0" i="0" u="none" strike="noStrike" baseline="0" dirty="0">
                <a:solidFill>
                  <a:srgbClr val="1D1D3C"/>
                </a:solidFill>
                <a:latin typeface="TeXGyreSchola-Regular"/>
              </a:rPr>
              <a:t>.</a:t>
            </a:r>
          </a:p>
          <a:p>
            <a:pPr algn="l"/>
            <a:r>
              <a:rPr lang="es-ES" sz="1800" b="0" i="0" u="none" strike="noStrike" baseline="0" dirty="0">
                <a:solidFill>
                  <a:srgbClr val="1D1D3C"/>
                </a:solidFill>
                <a:latin typeface="TeXGyreSchola-Regular"/>
              </a:rPr>
              <a:t>Este modelo ayuda a determinar si la entrada pertenece a un sector especifico.</a:t>
            </a:r>
          </a:p>
          <a:p>
            <a:pPr algn="l"/>
            <a:r>
              <a:rPr lang="es-ES" sz="1800" b="0" i="0" u="none" strike="noStrike" baseline="0" dirty="0">
                <a:solidFill>
                  <a:srgbClr val="1D1D3C"/>
                </a:solidFill>
                <a:latin typeface="TeXGyreSchola-Regular"/>
              </a:rPr>
              <a:t>Utiliza la función sigmoide que tiene un rango de valores de </a:t>
            </a:r>
            <a:r>
              <a:rPr lang="es-ES" sz="1800" b="0" i="0" u="none" strike="noStrike" baseline="0" dirty="0">
                <a:solidFill>
                  <a:srgbClr val="FF0000"/>
                </a:solidFill>
                <a:latin typeface="TeXGyreSchola-Regular"/>
              </a:rPr>
              <a:t>salida entre 0 y 1.</a:t>
            </a:r>
            <a:endParaRPr lang="es-PE" dirty="0">
              <a:solidFill>
                <a:srgbClr val="FF0000"/>
              </a:solidFill>
            </a:endParaRPr>
          </a:p>
        </p:txBody>
      </p:sp>
      <p:sp>
        <p:nvSpPr>
          <p:cNvPr id="4" name="Título 1">
            <a:extLst>
              <a:ext uri="{FF2B5EF4-FFF2-40B4-BE49-F238E27FC236}">
                <a16:creationId xmlns:a16="http://schemas.microsoft.com/office/drawing/2014/main" id="{56AB78AC-3760-4A80-9516-98FD1F65FE00}"/>
              </a:ext>
            </a:extLst>
          </p:cNvPr>
          <p:cNvSpPr txBox="1">
            <a:spLocks/>
          </p:cNvSpPr>
          <p:nvPr/>
        </p:nvSpPr>
        <p:spPr>
          <a:xfrm>
            <a:off x="838200" y="365125"/>
            <a:ext cx="7815146" cy="57157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s-PE" dirty="0"/>
              <a:t>ALGORITMOS LINEALES</a:t>
            </a:r>
          </a:p>
        </p:txBody>
      </p:sp>
      <p:sp>
        <p:nvSpPr>
          <p:cNvPr id="5" name="CuadroTexto 4">
            <a:extLst>
              <a:ext uri="{FF2B5EF4-FFF2-40B4-BE49-F238E27FC236}">
                <a16:creationId xmlns:a16="http://schemas.microsoft.com/office/drawing/2014/main" id="{089D24C4-BCFE-4AA7-952D-3B6F72125663}"/>
              </a:ext>
            </a:extLst>
          </p:cNvPr>
          <p:cNvSpPr txBox="1"/>
          <p:nvPr/>
        </p:nvSpPr>
        <p:spPr>
          <a:xfrm>
            <a:off x="4217603" y="1138758"/>
            <a:ext cx="6094140" cy="400110"/>
          </a:xfrm>
          <a:prstGeom prst="rect">
            <a:avLst/>
          </a:prstGeom>
          <a:noFill/>
        </p:spPr>
        <p:txBody>
          <a:bodyPr wrap="square">
            <a:spAutoFit/>
          </a:bodyPr>
          <a:lstStyle/>
          <a:p>
            <a:r>
              <a:rPr lang="es-PE" sz="2000" b="1" dirty="0">
                <a:latin typeface="Arial" panose="020B0604020202020204" pitchFamily="34" charset="0"/>
                <a:cs typeface="Arial" panose="020B0604020202020204" pitchFamily="34" charset="0"/>
              </a:rPr>
              <a:t>REGRESION LOGISTICA</a:t>
            </a:r>
            <a:endParaRPr lang="es-ES" sz="2000" b="1"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30C3450B-5BD8-4B06-96BC-F49B74D53F27}"/>
              </a:ext>
            </a:extLst>
          </p:cNvPr>
          <p:cNvPicPr>
            <a:picLocks noChangeAspect="1"/>
          </p:cNvPicPr>
          <p:nvPr/>
        </p:nvPicPr>
        <p:blipFill>
          <a:blip r:embed="rId2"/>
          <a:stretch>
            <a:fillRect/>
          </a:stretch>
        </p:blipFill>
        <p:spPr>
          <a:xfrm>
            <a:off x="6864562" y="3029531"/>
            <a:ext cx="4465948" cy="3703760"/>
          </a:xfrm>
          <a:prstGeom prst="rect">
            <a:avLst/>
          </a:prstGeom>
        </p:spPr>
      </p:pic>
      <p:pic>
        <p:nvPicPr>
          <p:cNvPr id="9" name="Imagen 8">
            <a:extLst>
              <a:ext uri="{FF2B5EF4-FFF2-40B4-BE49-F238E27FC236}">
                <a16:creationId xmlns:a16="http://schemas.microsoft.com/office/drawing/2014/main" id="{7DAC96EC-2AEE-4375-951F-26A2F4E4A0FA}"/>
              </a:ext>
            </a:extLst>
          </p:cNvPr>
          <p:cNvPicPr>
            <a:picLocks noChangeAspect="1"/>
          </p:cNvPicPr>
          <p:nvPr/>
        </p:nvPicPr>
        <p:blipFill>
          <a:blip r:embed="rId3"/>
          <a:stretch>
            <a:fillRect/>
          </a:stretch>
        </p:blipFill>
        <p:spPr>
          <a:xfrm>
            <a:off x="293649" y="3429000"/>
            <a:ext cx="6003073" cy="2815747"/>
          </a:xfrm>
          <a:prstGeom prst="rect">
            <a:avLst/>
          </a:prstGeom>
        </p:spPr>
      </p:pic>
    </p:spTree>
    <p:extLst>
      <p:ext uri="{BB962C8B-B14F-4D97-AF65-F5344CB8AC3E}">
        <p14:creationId xmlns:p14="http://schemas.microsoft.com/office/powerpoint/2010/main" val="3061922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930A4E-49FE-4353-97AC-56E8DF8D24D8}"/>
              </a:ext>
            </a:extLst>
          </p:cNvPr>
          <p:cNvSpPr>
            <a:spLocks noGrp="1"/>
          </p:cNvSpPr>
          <p:nvPr>
            <p:ph idx="1"/>
          </p:nvPr>
        </p:nvSpPr>
        <p:spPr>
          <a:xfrm>
            <a:off x="838200" y="1929384"/>
            <a:ext cx="10268415" cy="958782"/>
          </a:xfrm>
        </p:spPr>
        <p:txBody>
          <a:bodyPr>
            <a:normAutofit lnSpcReduction="10000"/>
          </a:bodyPr>
          <a:lstStyle/>
          <a:p>
            <a:r>
              <a:rPr lang="es-PE" dirty="0"/>
              <a:t>Problemas de Clasificación. Se usa frecuentemente como una técnica de reducción de dimensionalidad para el reconocimiento o clasificación de patrones y machine </a:t>
            </a:r>
            <a:r>
              <a:rPr lang="es-PE" dirty="0" err="1"/>
              <a:t>learning</a:t>
            </a:r>
            <a:r>
              <a:rPr lang="es-PE" dirty="0"/>
              <a:t>.</a:t>
            </a:r>
          </a:p>
        </p:txBody>
      </p:sp>
      <p:sp>
        <p:nvSpPr>
          <p:cNvPr id="4" name="Título 1">
            <a:extLst>
              <a:ext uri="{FF2B5EF4-FFF2-40B4-BE49-F238E27FC236}">
                <a16:creationId xmlns:a16="http://schemas.microsoft.com/office/drawing/2014/main" id="{FFD5AAAE-5A2C-4E34-B0C8-D2CA0DC7071A}"/>
              </a:ext>
            </a:extLst>
          </p:cNvPr>
          <p:cNvSpPr txBox="1">
            <a:spLocks/>
          </p:cNvSpPr>
          <p:nvPr/>
        </p:nvSpPr>
        <p:spPr>
          <a:xfrm>
            <a:off x="949712" y="314417"/>
            <a:ext cx="7815146" cy="57157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s-PE" dirty="0"/>
              <a:t>ALGORITMOS LINEALES</a:t>
            </a:r>
          </a:p>
        </p:txBody>
      </p:sp>
      <p:sp>
        <p:nvSpPr>
          <p:cNvPr id="5" name="CuadroTexto 4">
            <a:extLst>
              <a:ext uri="{FF2B5EF4-FFF2-40B4-BE49-F238E27FC236}">
                <a16:creationId xmlns:a16="http://schemas.microsoft.com/office/drawing/2014/main" id="{B5E34FD7-0A26-4F86-9B7C-4A72D00F2015}"/>
              </a:ext>
            </a:extLst>
          </p:cNvPr>
          <p:cNvSpPr txBox="1"/>
          <p:nvPr/>
        </p:nvSpPr>
        <p:spPr>
          <a:xfrm>
            <a:off x="4217603" y="1138758"/>
            <a:ext cx="6094140" cy="400110"/>
          </a:xfrm>
          <a:prstGeom prst="rect">
            <a:avLst/>
          </a:prstGeom>
          <a:noFill/>
        </p:spPr>
        <p:txBody>
          <a:bodyPr wrap="square">
            <a:spAutoFit/>
          </a:bodyPr>
          <a:lstStyle/>
          <a:p>
            <a:r>
              <a:rPr lang="es-PE" sz="2000" b="1" dirty="0">
                <a:latin typeface="Arial" panose="020B0604020202020204" pitchFamily="34" charset="0"/>
                <a:cs typeface="Arial" panose="020B0604020202020204" pitchFamily="34" charset="0"/>
              </a:rPr>
              <a:t>LINEAR DISCRIMINANT ANALYSIS</a:t>
            </a:r>
            <a:endParaRPr lang="es-ES" sz="2000" b="1"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43CD1052-B873-41F3-8684-184C957997BE}"/>
              </a:ext>
            </a:extLst>
          </p:cNvPr>
          <p:cNvPicPr>
            <a:picLocks noChangeAspect="1"/>
          </p:cNvPicPr>
          <p:nvPr/>
        </p:nvPicPr>
        <p:blipFill>
          <a:blip r:embed="rId2"/>
          <a:stretch>
            <a:fillRect/>
          </a:stretch>
        </p:blipFill>
        <p:spPr>
          <a:xfrm>
            <a:off x="7666971" y="2975189"/>
            <a:ext cx="3797222" cy="3353391"/>
          </a:xfrm>
          <a:prstGeom prst="rect">
            <a:avLst/>
          </a:prstGeom>
        </p:spPr>
      </p:pic>
      <p:pic>
        <p:nvPicPr>
          <p:cNvPr id="8196" name="Picture 4" descr="Linear Discriminant Analysis and Its Generalization">
            <a:extLst>
              <a:ext uri="{FF2B5EF4-FFF2-40B4-BE49-F238E27FC236}">
                <a16:creationId xmlns:a16="http://schemas.microsoft.com/office/drawing/2014/main" id="{F2F3F426-4926-4BC5-8A46-B2FC60A493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000" b="21992"/>
          <a:stretch/>
        </p:blipFill>
        <p:spPr bwMode="auto">
          <a:xfrm>
            <a:off x="97674" y="2888166"/>
            <a:ext cx="7569297" cy="335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820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FD5AAAE-5A2C-4E34-B0C8-D2CA0DC7071A}"/>
              </a:ext>
            </a:extLst>
          </p:cNvPr>
          <p:cNvSpPr txBox="1">
            <a:spLocks/>
          </p:cNvSpPr>
          <p:nvPr/>
        </p:nvSpPr>
        <p:spPr>
          <a:xfrm>
            <a:off x="838200" y="365125"/>
            <a:ext cx="7815146" cy="57157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s-PE" dirty="0"/>
              <a:t>ALGORITMOS LINEALES</a:t>
            </a:r>
          </a:p>
        </p:txBody>
      </p:sp>
      <p:sp>
        <p:nvSpPr>
          <p:cNvPr id="5" name="CuadroTexto 4">
            <a:extLst>
              <a:ext uri="{FF2B5EF4-FFF2-40B4-BE49-F238E27FC236}">
                <a16:creationId xmlns:a16="http://schemas.microsoft.com/office/drawing/2014/main" id="{B5E34FD7-0A26-4F86-9B7C-4A72D00F2015}"/>
              </a:ext>
            </a:extLst>
          </p:cNvPr>
          <p:cNvSpPr txBox="1"/>
          <p:nvPr/>
        </p:nvSpPr>
        <p:spPr>
          <a:xfrm>
            <a:off x="4217603" y="1138758"/>
            <a:ext cx="6094140" cy="400110"/>
          </a:xfrm>
          <a:prstGeom prst="rect">
            <a:avLst/>
          </a:prstGeom>
          <a:noFill/>
        </p:spPr>
        <p:txBody>
          <a:bodyPr wrap="square">
            <a:spAutoFit/>
          </a:bodyPr>
          <a:lstStyle/>
          <a:p>
            <a:r>
              <a:rPr lang="es-PE" sz="2000" b="1" dirty="0">
                <a:latin typeface="Arial" panose="020B0604020202020204" pitchFamily="34" charset="0"/>
                <a:cs typeface="Arial" panose="020B0604020202020204" pitchFamily="34" charset="0"/>
              </a:rPr>
              <a:t>REGULARIZED REGRESSION</a:t>
            </a:r>
            <a:endParaRPr lang="es-ES" sz="2000" b="1" dirty="0">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ECC496AE-026B-4970-83A6-A0E40DD77A2F}"/>
              </a:ext>
            </a:extLst>
          </p:cNvPr>
          <p:cNvSpPr txBox="1"/>
          <p:nvPr/>
        </p:nvSpPr>
        <p:spPr>
          <a:xfrm>
            <a:off x="838199" y="1969252"/>
            <a:ext cx="10547195" cy="646331"/>
          </a:xfrm>
          <a:prstGeom prst="rect">
            <a:avLst/>
          </a:prstGeom>
          <a:noFill/>
        </p:spPr>
        <p:txBody>
          <a:bodyPr wrap="square">
            <a:spAutoFit/>
          </a:bodyPr>
          <a:lstStyle/>
          <a:p>
            <a:pPr algn="l"/>
            <a:r>
              <a:rPr lang="es-ES" sz="1800" b="0" i="0" u="none" strike="noStrike" baseline="0" dirty="0">
                <a:solidFill>
                  <a:srgbClr val="1D1D3C"/>
                </a:solidFill>
                <a:latin typeface="TeXGyreSchola-Regular"/>
              </a:rPr>
              <a:t>El algoritmo es extremadamente rápido y puede explotar la dispersión en la matriz de entrada ‘</a:t>
            </a:r>
            <a:r>
              <a:rPr lang="es-ES" sz="1800" b="0" i="1" u="none" strike="noStrike" baseline="0" dirty="0">
                <a:solidFill>
                  <a:srgbClr val="1D1D3C"/>
                </a:solidFill>
                <a:latin typeface="TeXGyreSchola-Italic"/>
              </a:rPr>
              <a:t>x’.</a:t>
            </a:r>
          </a:p>
          <a:p>
            <a:pPr algn="l"/>
            <a:r>
              <a:rPr lang="es-ES" sz="1800" b="0" i="0" u="none" strike="noStrike" baseline="0" dirty="0">
                <a:solidFill>
                  <a:srgbClr val="1D1D3C"/>
                </a:solidFill>
                <a:latin typeface="TeXGyreSchola-Regular"/>
              </a:rPr>
              <a:t>Utilizado para clasificación y regresión.</a:t>
            </a:r>
            <a:endParaRPr lang="es-ES" dirty="0"/>
          </a:p>
        </p:txBody>
      </p:sp>
      <p:pic>
        <p:nvPicPr>
          <p:cNvPr id="12" name="Imagen 11">
            <a:extLst>
              <a:ext uri="{FF2B5EF4-FFF2-40B4-BE49-F238E27FC236}">
                <a16:creationId xmlns:a16="http://schemas.microsoft.com/office/drawing/2014/main" id="{AE83F3F4-F8D3-4D06-81E7-FB1364724157}"/>
              </a:ext>
            </a:extLst>
          </p:cNvPr>
          <p:cNvPicPr>
            <a:picLocks noChangeAspect="1"/>
          </p:cNvPicPr>
          <p:nvPr/>
        </p:nvPicPr>
        <p:blipFill rotWithShape="1">
          <a:blip r:embed="rId2"/>
          <a:srcRect r="390"/>
          <a:stretch/>
        </p:blipFill>
        <p:spPr>
          <a:xfrm>
            <a:off x="5210407" y="2479867"/>
            <a:ext cx="5695486" cy="4266889"/>
          </a:xfrm>
          <a:prstGeom prst="rect">
            <a:avLst/>
          </a:prstGeom>
        </p:spPr>
      </p:pic>
      <p:sp>
        <p:nvSpPr>
          <p:cNvPr id="15" name="CuadroTexto 14">
            <a:extLst>
              <a:ext uri="{FF2B5EF4-FFF2-40B4-BE49-F238E27FC236}">
                <a16:creationId xmlns:a16="http://schemas.microsoft.com/office/drawing/2014/main" id="{D69CE04C-0C0F-495B-8D8D-1DE4D374D3FE}"/>
              </a:ext>
            </a:extLst>
          </p:cNvPr>
          <p:cNvSpPr txBox="1"/>
          <p:nvPr/>
        </p:nvSpPr>
        <p:spPr>
          <a:xfrm>
            <a:off x="1458021" y="3483464"/>
            <a:ext cx="3287752" cy="923330"/>
          </a:xfrm>
          <a:prstGeom prst="rect">
            <a:avLst/>
          </a:prstGeom>
          <a:noFill/>
        </p:spPr>
        <p:txBody>
          <a:bodyPr wrap="square">
            <a:spAutoFit/>
          </a:bodyPr>
          <a:lstStyle/>
          <a:p>
            <a:r>
              <a:rPr lang="es-ES" dirty="0">
                <a:hlinkClick r:id="rId3"/>
              </a:rPr>
              <a:t>https://grivz.shinyapps.io/PKLM/_w_fe58afc4/#</a:t>
            </a:r>
            <a:endParaRPr lang="es-ES" dirty="0"/>
          </a:p>
          <a:p>
            <a:r>
              <a:rPr lang="es-ES" dirty="0"/>
              <a:t>Lasso.</a:t>
            </a:r>
          </a:p>
          <a:p>
            <a:endParaRPr lang="es-ES" dirty="0"/>
          </a:p>
        </p:txBody>
      </p:sp>
    </p:spTree>
    <p:extLst>
      <p:ext uri="{BB962C8B-B14F-4D97-AF65-F5344CB8AC3E}">
        <p14:creationId xmlns:p14="http://schemas.microsoft.com/office/powerpoint/2010/main" val="167636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2DD10A-F5E9-40FD-BE52-5A96099874EF}"/>
              </a:ext>
            </a:extLst>
          </p:cNvPr>
          <p:cNvSpPr>
            <a:spLocks noGrp="1"/>
          </p:cNvSpPr>
          <p:nvPr>
            <p:ph type="title"/>
          </p:nvPr>
        </p:nvSpPr>
        <p:spPr/>
        <p:txBody>
          <a:bodyPr/>
          <a:lstStyle/>
          <a:p>
            <a:r>
              <a:rPr lang="es-PE" dirty="0"/>
              <a:t>Definiciones</a:t>
            </a:r>
          </a:p>
        </p:txBody>
      </p:sp>
      <p:sp>
        <p:nvSpPr>
          <p:cNvPr id="3" name="Marcador de contenido 2">
            <a:extLst>
              <a:ext uri="{FF2B5EF4-FFF2-40B4-BE49-F238E27FC236}">
                <a16:creationId xmlns:a16="http://schemas.microsoft.com/office/drawing/2014/main" id="{69B5D9F7-4645-4B0B-8639-866E22D80228}"/>
              </a:ext>
            </a:extLst>
          </p:cNvPr>
          <p:cNvSpPr>
            <a:spLocks noGrp="1"/>
          </p:cNvSpPr>
          <p:nvPr>
            <p:ph idx="1"/>
          </p:nvPr>
        </p:nvSpPr>
        <p:spPr>
          <a:xfrm>
            <a:off x="838200" y="1985140"/>
            <a:ext cx="10515600" cy="4251960"/>
          </a:xfrm>
        </p:spPr>
        <p:txBody>
          <a:bodyPr>
            <a:normAutofit lnSpcReduction="10000"/>
          </a:bodyPr>
          <a:lstStyle/>
          <a:p>
            <a:r>
              <a:rPr lang="es-PE" dirty="0"/>
              <a:t>Machine Learning trata sobre la construcción de algoritmos que pueden aprender y hacer predicciones con datos; básicamente datos que aprendan con la experiencia.</a:t>
            </a:r>
          </a:p>
          <a:p>
            <a:r>
              <a:rPr lang="es-PE" dirty="0"/>
              <a:t>Arthur Samuel (1954) Machine Learning : “Área de estudio que les da a las computadoras la habilidad de aprender sin ser explícitamente programadas”.</a:t>
            </a:r>
          </a:p>
          <a:p>
            <a:r>
              <a:rPr lang="es-PE" dirty="0"/>
              <a:t>Según Tom M. Mitchel (1998): “ a un programa de computadora se le indica aprender de la experiencia E con respecto a una tarea T y alguna medida de desempeño P, si su rendimiento sobre T, medido por P, mejora con la experiencia de E.</a:t>
            </a:r>
          </a:p>
          <a:p>
            <a:r>
              <a:rPr lang="es-PE" dirty="0"/>
              <a:t>La estadística tradicional tiene la funcionalidad de llegar a comprender los datos.</a:t>
            </a:r>
          </a:p>
          <a:p>
            <a:r>
              <a:rPr lang="es-PE" dirty="0"/>
              <a:t>Modelado predictivo tiene por objetivo descubrir patrones de comportamiento de nuestros datos.</a:t>
            </a:r>
          </a:p>
        </p:txBody>
      </p:sp>
    </p:spTree>
    <p:extLst>
      <p:ext uri="{BB962C8B-B14F-4D97-AF65-F5344CB8AC3E}">
        <p14:creationId xmlns:p14="http://schemas.microsoft.com/office/powerpoint/2010/main" val="3431321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FD5AAAE-5A2C-4E34-B0C8-D2CA0DC7071A}"/>
              </a:ext>
            </a:extLst>
          </p:cNvPr>
          <p:cNvSpPr txBox="1">
            <a:spLocks/>
          </p:cNvSpPr>
          <p:nvPr/>
        </p:nvSpPr>
        <p:spPr>
          <a:xfrm>
            <a:off x="838200" y="365125"/>
            <a:ext cx="7815146" cy="57157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s-PE" dirty="0"/>
              <a:t>ALGORITMOS NO LINEALES</a:t>
            </a:r>
          </a:p>
        </p:txBody>
      </p:sp>
      <p:sp>
        <p:nvSpPr>
          <p:cNvPr id="5" name="CuadroTexto 4">
            <a:extLst>
              <a:ext uri="{FF2B5EF4-FFF2-40B4-BE49-F238E27FC236}">
                <a16:creationId xmlns:a16="http://schemas.microsoft.com/office/drawing/2014/main" id="{B5E34FD7-0A26-4F86-9B7C-4A72D00F2015}"/>
              </a:ext>
            </a:extLst>
          </p:cNvPr>
          <p:cNvSpPr txBox="1"/>
          <p:nvPr/>
        </p:nvSpPr>
        <p:spPr>
          <a:xfrm>
            <a:off x="4217603" y="1138758"/>
            <a:ext cx="6094140" cy="400110"/>
          </a:xfrm>
          <a:prstGeom prst="rect">
            <a:avLst/>
          </a:prstGeom>
          <a:noFill/>
        </p:spPr>
        <p:txBody>
          <a:bodyPr wrap="square">
            <a:spAutoFit/>
          </a:bodyPr>
          <a:lstStyle/>
          <a:p>
            <a:r>
              <a:rPr lang="es-PE" sz="2000" b="1" dirty="0">
                <a:latin typeface="Arial" panose="020B0604020202020204" pitchFamily="34" charset="0"/>
                <a:cs typeface="Arial" panose="020B0604020202020204" pitchFamily="34" charset="0"/>
              </a:rPr>
              <a:t>K – NEAREST NEIGHBORS</a:t>
            </a:r>
            <a:endParaRPr lang="es-ES" sz="2000" b="1" dirty="0">
              <a:latin typeface="Arial" panose="020B0604020202020204" pitchFamily="34" charset="0"/>
              <a:cs typeface="Arial" panose="020B0604020202020204" pitchFamily="34" charset="0"/>
            </a:endParaRPr>
          </a:p>
        </p:txBody>
      </p:sp>
      <p:pic>
        <p:nvPicPr>
          <p:cNvPr id="6146" name="Picture 2" descr="GitHub - artifabrian/dynamic-knn-gpu: Dynamic k-Nearest Neighbours using  TensorFlow with GPU support!">
            <a:extLst>
              <a:ext uri="{FF2B5EF4-FFF2-40B4-BE49-F238E27FC236}">
                <a16:creationId xmlns:a16="http://schemas.microsoft.com/office/drawing/2014/main" id="{4215F5BA-31D2-4718-9EDE-E243B1331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97" y="2044918"/>
            <a:ext cx="5104354" cy="4447957"/>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BED163FE-651B-4B64-9695-7C936F6F96BA}"/>
              </a:ext>
            </a:extLst>
          </p:cNvPr>
          <p:cNvSpPr txBox="1"/>
          <p:nvPr/>
        </p:nvSpPr>
        <p:spPr>
          <a:xfrm>
            <a:off x="5864612" y="1799386"/>
            <a:ext cx="5738113" cy="1477328"/>
          </a:xfrm>
          <a:prstGeom prst="rect">
            <a:avLst/>
          </a:prstGeom>
          <a:noFill/>
        </p:spPr>
        <p:txBody>
          <a:bodyPr wrap="square">
            <a:spAutoFit/>
          </a:bodyPr>
          <a:lstStyle/>
          <a:p>
            <a:pPr marL="285750" indent="-285750" algn="l">
              <a:buFont typeface="Arial" panose="020B0604020202020204" pitchFamily="34" charset="0"/>
              <a:buChar char="•"/>
            </a:pPr>
            <a:r>
              <a:rPr lang="es-ES" sz="1800" b="0" i="0" u="none" strike="noStrike" baseline="0" dirty="0">
                <a:solidFill>
                  <a:srgbClr val="1D1D3C"/>
                </a:solidFill>
                <a:latin typeface="TeXGyreSchola-Regular"/>
              </a:rPr>
              <a:t>Clasifica la entrada basándose en una medida de similitud, que a menudo es la distancia en el espacio de los puntos de datos.</a:t>
            </a:r>
          </a:p>
          <a:p>
            <a:pPr marL="285750" indent="-285750" algn="l">
              <a:buFont typeface="Arial" panose="020B0604020202020204" pitchFamily="34" charset="0"/>
              <a:buChar char="•"/>
            </a:pPr>
            <a:r>
              <a:rPr lang="es-ES" sz="1800" b="0" i="0" u="none" strike="noStrike" baseline="0" dirty="0">
                <a:solidFill>
                  <a:srgbClr val="1D1D3C"/>
                </a:solidFill>
                <a:latin typeface="TeXGyreSchola-Regular"/>
              </a:rPr>
              <a:t>Se hace una predicción eligiendo la clase mas frecuente entre los </a:t>
            </a:r>
            <a:r>
              <a:rPr lang="es-ES" sz="1800" b="0" i="1" u="none" strike="noStrike" baseline="0" dirty="0">
                <a:solidFill>
                  <a:srgbClr val="1D1D3C"/>
                </a:solidFill>
                <a:latin typeface="TeXGyreSchola-Italic"/>
              </a:rPr>
              <a:t>k </a:t>
            </a:r>
            <a:r>
              <a:rPr lang="es-ES" sz="1800" b="0" i="0" u="none" strike="noStrike" baseline="0" dirty="0">
                <a:solidFill>
                  <a:srgbClr val="1D1D3C"/>
                </a:solidFill>
                <a:latin typeface="TeXGyreSchola-Regular"/>
              </a:rPr>
              <a:t>vecinos mas cercanos.</a:t>
            </a:r>
            <a:endParaRPr lang="es-ES" dirty="0"/>
          </a:p>
        </p:txBody>
      </p:sp>
      <p:pic>
        <p:nvPicPr>
          <p:cNvPr id="6148" name="Picture 4">
            <a:extLst>
              <a:ext uri="{FF2B5EF4-FFF2-40B4-BE49-F238E27FC236}">
                <a16:creationId xmlns:a16="http://schemas.microsoft.com/office/drawing/2014/main" id="{81B75D81-31DD-4FA8-8809-8A86999F2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189" y="3276714"/>
            <a:ext cx="6282957" cy="358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455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Naïve bayes classifier from scratch with hands on examples in r – Insight –  Data Science Society, IMI, New Delhi">
            <a:extLst>
              <a:ext uri="{FF2B5EF4-FFF2-40B4-BE49-F238E27FC236}">
                <a16:creationId xmlns:a16="http://schemas.microsoft.com/office/drawing/2014/main" id="{076457C2-7A1A-4304-B9F2-37BD8FF2A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392" y="2242062"/>
            <a:ext cx="5469813" cy="263462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08930A4E-49FE-4353-97AC-56E8DF8D24D8}"/>
              </a:ext>
            </a:extLst>
          </p:cNvPr>
          <p:cNvSpPr>
            <a:spLocks noGrp="1"/>
          </p:cNvSpPr>
          <p:nvPr>
            <p:ph idx="1"/>
          </p:nvPr>
        </p:nvSpPr>
        <p:spPr>
          <a:xfrm>
            <a:off x="838200" y="1929384"/>
            <a:ext cx="10435683" cy="1103748"/>
          </a:xfrm>
        </p:spPr>
        <p:txBody>
          <a:bodyPr>
            <a:normAutofit lnSpcReduction="10000"/>
          </a:bodyPr>
          <a:lstStyle/>
          <a:p>
            <a:pPr algn="l"/>
            <a:r>
              <a:rPr lang="es-ES" sz="1800" b="0" i="0" u="none" strike="noStrike" baseline="0" dirty="0">
                <a:solidFill>
                  <a:srgbClr val="1D1D3C"/>
                </a:solidFill>
                <a:latin typeface="TeXGyreSchola-Regular"/>
              </a:rPr>
              <a:t>Realiza la clasificación asumiendo la independencia entre las características (ingenuo) y calcula las clases según la probabilidad bayesiana.</a:t>
            </a:r>
          </a:p>
          <a:p>
            <a:pPr algn="l"/>
            <a:r>
              <a:rPr lang="es-ES" sz="1800" b="0" i="0" u="none" strike="noStrike" baseline="0" dirty="0">
                <a:latin typeface="URWPalladioL-Roma"/>
              </a:rPr>
              <a:t>Naive Bayes es un algoritmo de clasificación binario y multiclase útil para grandes conjuntos de datos.</a:t>
            </a:r>
            <a:endParaRPr lang="es-PE" dirty="0"/>
          </a:p>
        </p:txBody>
      </p:sp>
      <p:sp>
        <p:nvSpPr>
          <p:cNvPr id="4" name="Título 1">
            <a:extLst>
              <a:ext uri="{FF2B5EF4-FFF2-40B4-BE49-F238E27FC236}">
                <a16:creationId xmlns:a16="http://schemas.microsoft.com/office/drawing/2014/main" id="{FFD5AAAE-5A2C-4E34-B0C8-D2CA0DC7071A}"/>
              </a:ext>
            </a:extLst>
          </p:cNvPr>
          <p:cNvSpPr txBox="1">
            <a:spLocks/>
          </p:cNvSpPr>
          <p:nvPr/>
        </p:nvSpPr>
        <p:spPr>
          <a:xfrm>
            <a:off x="838200" y="365125"/>
            <a:ext cx="7815146" cy="57157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s-PE" dirty="0"/>
              <a:t>ALGORITMOS NO LINEALES</a:t>
            </a:r>
          </a:p>
        </p:txBody>
      </p:sp>
      <p:sp>
        <p:nvSpPr>
          <p:cNvPr id="5" name="CuadroTexto 4">
            <a:extLst>
              <a:ext uri="{FF2B5EF4-FFF2-40B4-BE49-F238E27FC236}">
                <a16:creationId xmlns:a16="http://schemas.microsoft.com/office/drawing/2014/main" id="{B5E34FD7-0A26-4F86-9B7C-4A72D00F2015}"/>
              </a:ext>
            </a:extLst>
          </p:cNvPr>
          <p:cNvSpPr txBox="1"/>
          <p:nvPr/>
        </p:nvSpPr>
        <p:spPr>
          <a:xfrm>
            <a:off x="4217603" y="1138758"/>
            <a:ext cx="6094140" cy="400110"/>
          </a:xfrm>
          <a:prstGeom prst="rect">
            <a:avLst/>
          </a:prstGeom>
          <a:noFill/>
        </p:spPr>
        <p:txBody>
          <a:bodyPr wrap="square">
            <a:spAutoFit/>
          </a:bodyPr>
          <a:lstStyle/>
          <a:p>
            <a:r>
              <a:rPr lang="es-PE" sz="2000" b="1" dirty="0">
                <a:latin typeface="Arial" panose="020B0604020202020204" pitchFamily="34" charset="0"/>
                <a:cs typeface="Arial" panose="020B0604020202020204" pitchFamily="34" charset="0"/>
              </a:rPr>
              <a:t>NAIVE BAYES</a:t>
            </a:r>
            <a:endParaRPr lang="es-ES" sz="2000" b="1" dirty="0">
              <a:latin typeface="Arial" panose="020B0604020202020204" pitchFamily="34" charset="0"/>
              <a:cs typeface="Arial" panose="020B0604020202020204" pitchFamily="34" charset="0"/>
            </a:endParaRPr>
          </a:p>
        </p:txBody>
      </p:sp>
      <p:pic>
        <p:nvPicPr>
          <p:cNvPr id="5124" name="Picture 4" descr="Naïve Bayes Classifier · UC Business Analytics R Programming Guide">
            <a:extLst>
              <a:ext uri="{FF2B5EF4-FFF2-40B4-BE49-F238E27FC236}">
                <a16:creationId xmlns:a16="http://schemas.microsoft.com/office/drawing/2014/main" id="{46411A5E-3221-476B-AF30-2D380C86A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9" y="3099007"/>
            <a:ext cx="4502188" cy="246654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8C26DA42-EFE0-4983-8EA7-831E5369790D}"/>
              </a:ext>
            </a:extLst>
          </p:cNvPr>
          <p:cNvPicPr>
            <a:picLocks noChangeAspect="1"/>
          </p:cNvPicPr>
          <p:nvPr/>
        </p:nvPicPr>
        <p:blipFill>
          <a:blip r:embed="rId4"/>
          <a:stretch>
            <a:fillRect/>
          </a:stretch>
        </p:blipFill>
        <p:spPr>
          <a:xfrm>
            <a:off x="5076569" y="4496763"/>
            <a:ext cx="5840475" cy="1996112"/>
          </a:xfrm>
          <a:prstGeom prst="rect">
            <a:avLst/>
          </a:prstGeom>
        </p:spPr>
      </p:pic>
    </p:spTree>
    <p:extLst>
      <p:ext uri="{BB962C8B-B14F-4D97-AF65-F5344CB8AC3E}">
        <p14:creationId xmlns:p14="http://schemas.microsoft.com/office/powerpoint/2010/main" val="473508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a:extLst>
              <a:ext uri="{FF2B5EF4-FFF2-40B4-BE49-F238E27FC236}">
                <a16:creationId xmlns:a16="http://schemas.microsoft.com/office/drawing/2014/main" id="{506185E4-B2A6-4085-8E58-850F083038FD}"/>
              </a:ext>
            </a:extLst>
          </p:cNvPr>
          <p:cNvPicPr>
            <a:picLocks noChangeAspect="1"/>
          </p:cNvPicPr>
          <p:nvPr/>
        </p:nvPicPr>
        <p:blipFill>
          <a:blip r:embed="rId2"/>
          <a:stretch>
            <a:fillRect/>
          </a:stretch>
        </p:blipFill>
        <p:spPr>
          <a:xfrm>
            <a:off x="6433834" y="5610270"/>
            <a:ext cx="2626715" cy="923330"/>
          </a:xfrm>
          <a:prstGeom prst="rect">
            <a:avLst/>
          </a:prstGeom>
        </p:spPr>
      </p:pic>
      <p:sp>
        <p:nvSpPr>
          <p:cNvPr id="4" name="Título 1">
            <a:extLst>
              <a:ext uri="{FF2B5EF4-FFF2-40B4-BE49-F238E27FC236}">
                <a16:creationId xmlns:a16="http://schemas.microsoft.com/office/drawing/2014/main" id="{FFD5AAAE-5A2C-4E34-B0C8-D2CA0DC7071A}"/>
              </a:ext>
            </a:extLst>
          </p:cNvPr>
          <p:cNvSpPr txBox="1">
            <a:spLocks/>
          </p:cNvSpPr>
          <p:nvPr/>
        </p:nvSpPr>
        <p:spPr>
          <a:xfrm>
            <a:off x="838200" y="365125"/>
            <a:ext cx="7815146" cy="57157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s-PE" dirty="0"/>
              <a:t>ALGORITMOS NO LINEALES</a:t>
            </a:r>
          </a:p>
        </p:txBody>
      </p:sp>
      <p:sp>
        <p:nvSpPr>
          <p:cNvPr id="5" name="CuadroTexto 4">
            <a:extLst>
              <a:ext uri="{FF2B5EF4-FFF2-40B4-BE49-F238E27FC236}">
                <a16:creationId xmlns:a16="http://schemas.microsoft.com/office/drawing/2014/main" id="{B5E34FD7-0A26-4F86-9B7C-4A72D00F2015}"/>
              </a:ext>
            </a:extLst>
          </p:cNvPr>
          <p:cNvSpPr txBox="1"/>
          <p:nvPr/>
        </p:nvSpPr>
        <p:spPr>
          <a:xfrm>
            <a:off x="4217603" y="1138758"/>
            <a:ext cx="6094140" cy="400110"/>
          </a:xfrm>
          <a:prstGeom prst="rect">
            <a:avLst/>
          </a:prstGeom>
          <a:noFill/>
        </p:spPr>
        <p:txBody>
          <a:bodyPr wrap="square">
            <a:spAutoFit/>
          </a:bodyPr>
          <a:lstStyle/>
          <a:p>
            <a:r>
              <a:rPr lang="es-PE" sz="2000" b="1" dirty="0">
                <a:latin typeface="Arial" panose="020B0604020202020204" pitchFamily="34" charset="0"/>
                <a:cs typeface="Arial" panose="020B0604020202020204" pitchFamily="34" charset="0"/>
              </a:rPr>
              <a:t>SUPPORT VECTOR MACHINE</a:t>
            </a:r>
            <a:endParaRPr lang="es-ES" sz="2000" b="1" dirty="0">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6E0B7636-16C4-4550-BB63-1C994FF3BC8B}"/>
              </a:ext>
            </a:extLst>
          </p:cNvPr>
          <p:cNvSpPr txBox="1"/>
          <p:nvPr/>
        </p:nvSpPr>
        <p:spPr>
          <a:xfrm>
            <a:off x="838200" y="1816380"/>
            <a:ext cx="10703312" cy="923330"/>
          </a:xfrm>
          <a:prstGeom prst="rect">
            <a:avLst/>
          </a:prstGeom>
          <a:noFill/>
        </p:spPr>
        <p:txBody>
          <a:bodyPr wrap="square">
            <a:spAutoFit/>
          </a:bodyPr>
          <a:lstStyle/>
          <a:p>
            <a:pPr algn="l"/>
            <a:r>
              <a:rPr lang="es-ES" sz="1800" b="0" i="0" u="none" strike="noStrike" baseline="0" dirty="0">
                <a:solidFill>
                  <a:srgbClr val="1D1D3C"/>
                </a:solidFill>
                <a:latin typeface="TeXGyreSchola-Regular"/>
              </a:rPr>
              <a:t>Dados los datos en el espacio, SVM construye hiperplanos en un espacio de alta dimensión con una brecha máxima entre ellos. Con la ayuda de las funciones del </a:t>
            </a:r>
            <a:r>
              <a:rPr lang="es-ES" sz="1800" b="0" i="0" u="none" strike="noStrike" baseline="0" dirty="0" err="1">
                <a:solidFill>
                  <a:srgbClr val="1D1D3C"/>
                </a:solidFill>
                <a:latin typeface="TeXGyreSchola-Regular"/>
              </a:rPr>
              <a:t>kernel</a:t>
            </a:r>
            <a:r>
              <a:rPr lang="es-ES" sz="1800" b="0" i="0" u="none" strike="noStrike" baseline="0" dirty="0">
                <a:solidFill>
                  <a:srgbClr val="1D1D3C"/>
                </a:solidFill>
                <a:latin typeface="TeXGyreSchola-Regular"/>
              </a:rPr>
              <a:t>, puede realizar la clasificación de datos de alta dimensión.</a:t>
            </a:r>
            <a:endParaRPr lang="es-ES" dirty="0"/>
          </a:p>
        </p:txBody>
      </p:sp>
      <p:pic>
        <p:nvPicPr>
          <p:cNvPr id="8" name="Imagen 7">
            <a:extLst>
              <a:ext uri="{FF2B5EF4-FFF2-40B4-BE49-F238E27FC236}">
                <a16:creationId xmlns:a16="http://schemas.microsoft.com/office/drawing/2014/main" id="{C7302E00-39FC-43A6-A6E2-3976C472A9CC}"/>
              </a:ext>
            </a:extLst>
          </p:cNvPr>
          <p:cNvPicPr>
            <a:picLocks noChangeAspect="1"/>
          </p:cNvPicPr>
          <p:nvPr/>
        </p:nvPicPr>
        <p:blipFill>
          <a:blip r:embed="rId3"/>
          <a:stretch>
            <a:fillRect/>
          </a:stretch>
        </p:blipFill>
        <p:spPr>
          <a:xfrm>
            <a:off x="68693" y="3244333"/>
            <a:ext cx="4770936" cy="3123983"/>
          </a:xfrm>
          <a:prstGeom prst="rect">
            <a:avLst/>
          </a:prstGeom>
        </p:spPr>
      </p:pic>
      <p:pic>
        <p:nvPicPr>
          <p:cNvPr id="10" name="Imagen 9">
            <a:extLst>
              <a:ext uri="{FF2B5EF4-FFF2-40B4-BE49-F238E27FC236}">
                <a16:creationId xmlns:a16="http://schemas.microsoft.com/office/drawing/2014/main" id="{30BB137C-843D-4E01-A26E-C2B96ED9FAAE}"/>
              </a:ext>
            </a:extLst>
          </p:cNvPr>
          <p:cNvPicPr>
            <a:picLocks noChangeAspect="1"/>
          </p:cNvPicPr>
          <p:nvPr/>
        </p:nvPicPr>
        <p:blipFill rotWithShape="1">
          <a:blip r:embed="rId4"/>
          <a:srcRect l="55985" t="6584" b="3632"/>
          <a:stretch/>
        </p:blipFill>
        <p:spPr>
          <a:xfrm>
            <a:off x="9010912" y="2709746"/>
            <a:ext cx="3192703" cy="4148254"/>
          </a:xfrm>
          <a:prstGeom prst="rect">
            <a:avLst/>
          </a:prstGeom>
        </p:spPr>
      </p:pic>
      <p:sp>
        <p:nvSpPr>
          <p:cNvPr id="13" name="CuadroTexto 12">
            <a:extLst>
              <a:ext uri="{FF2B5EF4-FFF2-40B4-BE49-F238E27FC236}">
                <a16:creationId xmlns:a16="http://schemas.microsoft.com/office/drawing/2014/main" id="{36CA8832-2D4C-49E7-BDF1-E138E21829A9}"/>
              </a:ext>
            </a:extLst>
          </p:cNvPr>
          <p:cNvSpPr txBox="1"/>
          <p:nvPr/>
        </p:nvSpPr>
        <p:spPr>
          <a:xfrm>
            <a:off x="5924375" y="2514749"/>
            <a:ext cx="6501160" cy="369332"/>
          </a:xfrm>
          <a:prstGeom prst="rect">
            <a:avLst/>
          </a:prstGeom>
          <a:noFill/>
        </p:spPr>
        <p:txBody>
          <a:bodyPr wrap="square">
            <a:spAutoFit/>
          </a:bodyPr>
          <a:lstStyle/>
          <a:p>
            <a:pPr algn="l"/>
            <a:r>
              <a:rPr lang="es-ES" b="1" i="0" dirty="0">
                <a:solidFill>
                  <a:srgbClr val="000000"/>
                </a:solidFill>
                <a:effectLst/>
                <a:latin typeface="Arial" panose="020B0604020202020204" pitchFamily="34" charset="0"/>
              </a:rPr>
              <a:t>Tipos de funciones </a:t>
            </a:r>
            <a:r>
              <a:rPr lang="es-ES" b="1" i="0" dirty="0" err="1">
                <a:solidFill>
                  <a:srgbClr val="000000"/>
                </a:solidFill>
                <a:effectLst/>
                <a:latin typeface="Arial" panose="020B0604020202020204" pitchFamily="34" charset="0"/>
              </a:rPr>
              <a:t>Kernel</a:t>
            </a:r>
            <a:r>
              <a:rPr lang="es-ES" b="1" i="0" dirty="0">
                <a:solidFill>
                  <a:srgbClr val="000000"/>
                </a:solidFill>
                <a:effectLst/>
                <a:latin typeface="Arial" panose="020B0604020202020204" pitchFamily="34" charset="0"/>
              </a:rPr>
              <a:t> (Núcleo)</a:t>
            </a:r>
          </a:p>
        </p:txBody>
      </p:sp>
      <p:sp>
        <p:nvSpPr>
          <p:cNvPr id="15" name="CuadroTexto 14">
            <a:extLst>
              <a:ext uri="{FF2B5EF4-FFF2-40B4-BE49-F238E27FC236}">
                <a16:creationId xmlns:a16="http://schemas.microsoft.com/office/drawing/2014/main" id="{2D5F49FC-5C56-4148-B314-A0F91FE9A77C}"/>
              </a:ext>
            </a:extLst>
          </p:cNvPr>
          <p:cNvSpPr txBox="1"/>
          <p:nvPr/>
        </p:nvSpPr>
        <p:spPr>
          <a:xfrm>
            <a:off x="4745773" y="3052415"/>
            <a:ext cx="4429182" cy="369332"/>
          </a:xfrm>
          <a:prstGeom prst="rect">
            <a:avLst/>
          </a:prstGeom>
          <a:noFill/>
        </p:spPr>
        <p:txBody>
          <a:bodyPr wrap="square">
            <a:spAutoFit/>
          </a:bodyPr>
          <a:lstStyle/>
          <a:p>
            <a:pPr algn="l">
              <a:buFont typeface="Arial" panose="020B0604020202020204" pitchFamily="34" charset="0"/>
              <a:buChar char="•"/>
            </a:pPr>
            <a:r>
              <a:rPr lang="pt-BR" b="0" i="0" dirty="0">
                <a:solidFill>
                  <a:srgbClr val="202122"/>
                </a:solidFill>
                <a:effectLst/>
                <a:latin typeface="Arial" panose="020B0604020202020204" pitchFamily="34" charset="0"/>
              </a:rPr>
              <a:t>Polinomial-homogénea: K(x</a:t>
            </a:r>
            <a:r>
              <a:rPr lang="pt-BR" b="0" i="0" baseline="-25000" dirty="0">
                <a:solidFill>
                  <a:srgbClr val="202122"/>
                </a:solidFill>
                <a:effectLst/>
                <a:latin typeface="Arial" panose="020B0604020202020204" pitchFamily="34" charset="0"/>
              </a:rPr>
              <a:t>i</a:t>
            </a:r>
            <a:r>
              <a:rPr lang="pt-BR" b="0" i="0" dirty="0">
                <a:solidFill>
                  <a:srgbClr val="202122"/>
                </a:solidFill>
                <a:effectLst/>
                <a:latin typeface="Arial" panose="020B0604020202020204" pitchFamily="34" charset="0"/>
              </a:rPr>
              <a:t>, </a:t>
            </a:r>
            <a:r>
              <a:rPr lang="pt-BR" b="0" i="0" dirty="0" err="1">
                <a:solidFill>
                  <a:srgbClr val="202122"/>
                </a:solidFill>
                <a:effectLst/>
                <a:latin typeface="Arial" panose="020B0604020202020204" pitchFamily="34" charset="0"/>
              </a:rPr>
              <a:t>x</a:t>
            </a:r>
            <a:r>
              <a:rPr lang="pt-BR" b="0" i="0" baseline="-25000" dirty="0" err="1">
                <a:solidFill>
                  <a:srgbClr val="202122"/>
                </a:solidFill>
                <a:effectLst/>
                <a:latin typeface="Arial" panose="020B0604020202020204" pitchFamily="34" charset="0"/>
              </a:rPr>
              <a:t>j</a:t>
            </a:r>
            <a:r>
              <a:rPr lang="pt-BR" b="0" i="0" dirty="0">
                <a:solidFill>
                  <a:srgbClr val="202122"/>
                </a:solidFill>
                <a:effectLst/>
                <a:latin typeface="Arial" panose="020B0604020202020204" pitchFamily="34" charset="0"/>
              </a:rPr>
              <a:t>) = (</a:t>
            </a:r>
            <a:r>
              <a:rPr lang="pt-BR" b="0" i="0" dirty="0" err="1">
                <a:solidFill>
                  <a:srgbClr val="202122"/>
                </a:solidFill>
                <a:effectLst/>
                <a:latin typeface="Arial" panose="020B0604020202020204" pitchFamily="34" charset="0"/>
              </a:rPr>
              <a:t>x</a:t>
            </a:r>
            <a:r>
              <a:rPr lang="pt-BR" b="0" i="0" baseline="-25000" dirty="0" err="1">
                <a:solidFill>
                  <a:srgbClr val="202122"/>
                </a:solidFill>
                <a:effectLst/>
                <a:latin typeface="Arial" panose="020B0604020202020204" pitchFamily="34" charset="0"/>
              </a:rPr>
              <a:t>i</a:t>
            </a:r>
            <a:r>
              <a:rPr lang="pt-BR" b="0" i="0" dirty="0" err="1">
                <a:solidFill>
                  <a:srgbClr val="202122"/>
                </a:solidFill>
                <a:effectLst/>
                <a:latin typeface="Arial" panose="020B0604020202020204" pitchFamily="34" charset="0"/>
              </a:rPr>
              <a:t>·x</a:t>
            </a:r>
            <a:r>
              <a:rPr lang="pt-BR" b="0" i="0" baseline="-25000" dirty="0" err="1">
                <a:solidFill>
                  <a:srgbClr val="202122"/>
                </a:solidFill>
                <a:effectLst/>
                <a:latin typeface="Arial" panose="020B0604020202020204" pitchFamily="34" charset="0"/>
              </a:rPr>
              <a:t>j</a:t>
            </a:r>
            <a:r>
              <a:rPr lang="pt-BR" b="0" i="0" dirty="0">
                <a:solidFill>
                  <a:srgbClr val="202122"/>
                </a:solidFill>
                <a:effectLst/>
                <a:latin typeface="Arial" panose="020B0604020202020204" pitchFamily="34" charset="0"/>
              </a:rPr>
              <a:t>)</a:t>
            </a:r>
            <a:r>
              <a:rPr lang="pt-BR" b="0" i="0" baseline="30000" dirty="0">
                <a:solidFill>
                  <a:srgbClr val="202122"/>
                </a:solidFill>
                <a:effectLst/>
                <a:latin typeface="Arial" panose="020B0604020202020204" pitchFamily="34" charset="0"/>
              </a:rPr>
              <a:t>n</a:t>
            </a:r>
            <a:endParaRPr lang="pt-BR" b="0" i="0" dirty="0">
              <a:solidFill>
                <a:srgbClr val="202122"/>
              </a:solidFill>
              <a:effectLst/>
              <a:latin typeface="Arial" panose="020B0604020202020204" pitchFamily="34" charset="0"/>
            </a:endParaRPr>
          </a:p>
        </p:txBody>
      </p:sp>
      <p:sp>
        <p:nvSpPr>
          <p:cNvPr id="17" name="CuadroTexto 16">
            <a:extLst>
              <a:ext uri="{FF2B5EF4-FFF2-40B4-BE49-F238E27FC236}">
                <a16:creationId xmlns:a16="http://schemas.microsoft.com/office/drawing/2014/main" id="{9D54DC2F-1F94-4F43-BAB5-51040D6F112D}"/>
              </a:ext>
            </a:extLst>
          </p:cNvPr>
          <p:cNvSpPr txBox="1"/>
          <p:nvPr/>
        </p:nvSpPr>
        <p:spPr>
          <a:xfrm>
            <a:off x="6917223" y="4301639"/>
            <a:ext cx="3250580" cy="369332"/>
          </a:xfrm>
          <a:prstGeom prst="rect">
            <a:avLst/>
          </a:prstGeom>
          <a:noFill/>
        </p:spPr>
        <p:txBody>
          <a:bodyPr wrap="square">
            <a:spAutoFit/>
          </a:bodyPr>
          <a:lstStyle/>
          <a:p>
            <a:pPr algn="l">
              <a:buFont typeface="Arial" panose="020B0604020202020204" pitchFamily="34" charset="0"/>
              <a:buChar char="•"/>
            </a:pPr>
            <a:r>
              <a:rPr lang="es-ES" b="0" i="0" dirty="0" err="1">
                <a:solidFill>
                  <a:srgbClr val="202122"/>
                </a:solidFill>
                <a:effectLst/>
                <a:latin typeface="Arial" panose="020B0604020202020204" pitchFamily="34" charset="0"/>
              </a:rPr>
              <a:t>Perceptron</a:t>
            </a:r>
            <a:r>
              <a:rPr lang="es-ES" b="0" i="0" dirty="0">
                <a:solidFill>
                  <a:srgbClr val="202122"/>
                </a:solidFill>
                <a:effectLst/>
                <a:latin typeface="Arial" panose="020B0604020202020204" pitchFamily="34" charset="0"/>
              </a:rPr>
              <a:t>: K(x</a:t>
            </a:r>
            <a:r>
              <a:rPr lang="es-ES" b="0" i="0" baseline="-25000" dirty="0">
                <a:solidFill>
                  <a:srgbClr val="202122"/>
                </a:solidFill>
                <a:effectLst/>
                <a:latin typeface="Arial" panose="020B0604020202020204" pitchFamily="34" charset="0"/>
              </a:rPr>
              <a:t>i</a:t>
            </a:r>
            <a:r>
              <a:rPr lang="es-ES" b="0" i="0" dirty="0">
                <a:solidFill>
                  <a:srgbClr val="202122"/>
                </a:solidFill>
                <a:effectLst/>
                <a:latin typeface="Arial" panose="020B0604020202020204" pitchFamily="34" charset="0"/>
              </a:rPr>
              <a:t>, </a:t>
            </a:r>
            <a:r>
              <a:rPr lang="es-ES" b="0" i="0" dirty="0" err="1">
                <a:solidFill>
                  <a:srgbClr val="202122"/>
                </a:solidFill>
                <a:effectLst/>
                <a:latin typeface="Arial" panose="020B0604020202020204" pitchFamily="34" charset="0"/>
              </a:rPr>
              <a:t>x</a:t>
            </a:r>
            <a:r>
              <a:rPr lang="es-ES" b="0" i="0" baseline="-25000" dirty="0" err="1">
                <a:solidFill>
                  <a:srgbClr val="202122"/>
                </a:solidFill>
                <a:effectLst/>
                <a:latin typeface="Arial" panose="020B0604020202020204" pitchFamily="34" charset="0"/>
              </a:rPr>
              <a:t>j</a:t>
            </a:r>
            <a:r>
              <a:rPr lang="es-ES" b="0" i="0" dirty="0">
                <a:solidFill>
                  <a:srgbClr val="202122"/>
                </a:solidFill>
                <a:effectLst/>
                <a:latin typeface="Arial" panose="020B0604020202020204" pitchFamily="34" charset="0"/>
              </a:rPr>
              <a:t>)= || x</a:t>
            </a:r>
            <a:r>
              <a:rPr lang="es-ES" b="0" i="0" baseline="-25000" dirty="0">
                <a:solidFill>
                  <a:srgbClr val="202122"/>
                </a:solidFill>
                <a:effectLst/>
                <a:latin typeface="Arial" panose="020B0604020202020204" pitchFamily="34" charset="0"/>
              </a:rPr>
              <a:t>i</a:t>
            </a:r>
            <a:r>
              <a:rPr lang="es-ES" b="0" i="0" dirty="0">
                <a:solidFill>
                  <a:srgbClr val="202122"/>
                </a:solidFill>
                <a:effectLst/>
                <a:latin typeface="Arial" panose="020B0604020202020204" pitchFamily="34" charset="0"/>
              </a:rPr>
              <a:t>-</a:t>
            </a:r>
            <a:r>
              <a:rPr lang="es-ES" b="0" i="0" dirty="0" err="1">
                <a:solidFill>
                  <a:srgbClr val="202122"/>
                </a:solidFill>
                <a:effectLst/>
                <a:latin typeface="Arial" panose="020B0604020202020204" pitchFamily="34" charset="0"/>
              </a:rPr>
              <a:t>x</a:t>
            </a:r>
            <a:r>
              <a:rPr lang="es-ES" b="0" i="0" baseline="-25000" dirty="0" err="1">
                <a:solidFill>
                  <a:srgbClr val="202122"/>
                </a:solidFill>
                <a:effectLst/>
                <a:latin typeface="Arial" panose="020B0604020202020204" pitchFamily="34" charset="0"/>
              </a:rPr>
              <a:t>j</a:t>
            </a:r>
            <a:r>
              <a:rPr lang="es-ES" b="0" i="0" dirty="0">
                <a:solidFill>
                  <a:srgbClr val="202122"/>
                </a:solidFill>
                <a:effectLst/>
                <a:latin typeface="Arial" panose="020B0604020202020204" pitchFamily="34" charset="0"/>
              </a:rPr>
              <a:t> ||</a:t>
            </a:r>
          </a:p>
        </p:txBody>
      </p:sp>
      <p:sp>
        <p:nvSpPr>
          <p:cNvPr id="23" name="CuadroTexto 22">
            <a:extLst>
              <a:ext uri="{FF2B5EF4-FFF2-40B4-BE49-F238E27FC236}">
                <a16:creationId xmlns:a16="http://schemas.microsoft.com/office/drawing/2014/main" id="{66EA30C2-BE67-4AD5-B34F-48894BC5C1A1}"/>
              </a:ext>
            </a:extLst>
          </p:cNvPr>
          <p:cNvSpPr txBox="1"/>
          <p:nvPr/>
        </p:nvSpPr>
        <p:spPr>
          <a:xfrm>
            <a:off x="4966905" y="5019506"/>
            <a:ext cx="4770936" cy="923330"/>
          </a:xfrm>
          <a:prstGeom prst="rect">
            <a:avLst/>
          </a:prstGeom>
          <a:noFill/>
        </p:spPr>
        <p:txBody>
          <a:bodyPr wrap="square">
            <a:spAutoFit/>
          </a:bodyPr>
          <a:lstStyle/>
          <a:p>
            <a:pPr algn="l">
              <a:buFont typeface="Arial" panose="020B0604020202020204" pitchFamily="34" charset="0"/>
              <a:buChar char="•"/>
            </a:pPr>
            <a:r>
              <a:rPr lang="es-ES" b="0" i="0" dirty="0">
                <a:solidFill>
                  <a:srgbClr val="202122"/>
                </a:solidFill>
                <a:effectLst/>
                <a:latin typeface="Arial" panose="020B0604020202020204" pitchFamily="34" charset="0"/>
              </a:rPr>
              <a:t>Función de base radial Gaussiana: separado por un hiperplano en el espacio transformado.</a:t>
            </a:r>
          </a:p>
        </p:txBody>
      </p:sp>
      <p:sp>
        <p:nvSpPr>
          <p:cNvPr id="27" name="CuadroTexto 26">
            <a:extLst>
              <a:ext uri="{FF2B5EF4-FFF2-40B4-BE49-F238E27FC236}">
                <a16:creationId xmlns:a16="http://schemas.microsoft.com/office/drawing/2014/main" id="{1F95563E-2AA2-40A5-B0EB-2F7B76AF1482}"/>
              </a:ext>
            </a:extLst>
          </p:cNvPr>
          <p:cNvSpPr txBox="1"/>
          <p:nvPr/>
        </p:nvSpPr>
        <p:spPr>
          <a:xfrm>
            <a:off x="4603750" y="6480502"/>
            <a:ext cx="6210300" cy="369332"/>
          </a:xfrm>
          <a:prstGeom prst="rect">
            <a:avLst/>
          </a:prstGeom>
          <a:noFill/>
        </p:spPr>
        <p:txBody>
          <a:bodyPr wrap="square">
            <a:spAutoFit/>
          </a:bodyPr>
          <a:lstStyle/>
          <a:p>
            <a:pPr algn="l">
              <a:buFont typeface="Arial" panose="020B0604020202020204" pitchFamily="34" charset="0"/>
              <a:buChar char="•"/>
            </a:pPr>
            <a:r>
              <a:rPr lang="es-ES" b="0" i="0" dirty="0" err="1">
                <a:solidFill>
                  <a:srgbClr val="202122"/>
                </a:solidFill>
                <a:effectLst/>
                <a:latin typeface="Arial" panose="020B0604020202020204" pitchFamily="34" charset="0"/>
              </a:rPr>
              <a:t>Sigmoid</a:t>
            </a:r>
            <a:r>
              <a:rPr lang="es-ES" b="0" i="0" dirty="0">
                <a:solidFill>
                  <a:srgbClr val="202122"/>
                </a:solidFill>
                <a:effectLst/>
                <a:latin typeface="Arial" panose="020B0604020202020204" pitchFamily="34" charset="0"/>
              </a:rPr>
              <a:t>: K(x</a:t>
            </a:r>
            <a:r>
              <a:rPr lang="es-ES" b="0" i="0" baseline="-25000" dirty="0">
                <a:solidFill>
                  <a:srgbClr val="202122"/>
                </a:solidFill>
                <a:effectLst/>
                <a:latin typeface="Arial" panose="020B0604020202020204" pitchFamily="34" charset="0"/>
              </a:rPr>
              <a:t>i</a:t>
            </a:r>
            <a:r>
              <a:rPr lang="es-ES" b="0" i="0" dirty="0">
                <a:solidFill>
                  <a:srgbClr val="202122"/>
                </a:solidFill>
                <a:effectLst/>
                <a:latin typeface="Arial" panose="020B0604020202020204" pitchFamily="34" charset="0"/>
              </a:rPr>
              <a:t>, </a:t>
            </a:r>
            <a:r>
              <a:rPr lang="es-ES" b="0" i="0" dirty="0" err="1">
                <a:solidFill>
                  <a:srgbClr val="202122"/>
                </a:solidFill>
                <a:effectLst/>
                <a:latin typeface="Arial" panose="020B0604020202020204" pitchFamily="34" charset="0"/>
              </a:rPr>
              <a:t>x</a:t>
            </a:r>
            <a:r>
              <a:rPr lang="es-ES" b="0" i="0" baseline="-25000" dirty="0" err="1">
                <a:solidFill>
                  <a:srgbClr val="202122"/>
                </a:solidFill>
                <a:effectLst/>
                <a:latin typeface="Arial" panose="020B0604020202020204" pitchFamily="34" charset="0"/>
              </a:rPr>
              <a:t>j</a:t>
            </a:r>
            <a:r>
              <a:rPr lang="es-ES" b="0" i="0" dirty="0">
                <a:solidFill>
                  <a:srgbClr val="202122"/>
                </a:solidFill>
                <a:effectLst/>
                <a:latin typeface="Arial" panose="020B0604020202020204" pitchFamily="34" charset="0"/>
              </a:rPr>
              <a:t>)=</a:t>
            </a:r>
            <a:r>
              <a:rPr lang="es-ES" b="0" i="0" dirty="0" err="1">
                <a:solidFill>
                  <a:srgbClr val="202122"/>
                </a:solidFill>
                <a:effectLst/>
                <a:latin typeface="Arial" panose="020B0604020202020204" pitchFamily="34" charset="0"/>
              </a:rPr>
              <a:t>tanh</a:t>
            </a:r>
            <a:r>
              <a:rPr lang="es-ES" b="0" i="0" dirty="0">
                <a:solidFill>
                  <a:srgbClr val="202122"/>
                </a:solidFill>
                <a:effectLst/>
                <a:latin typeface="Arial" panose="020B0604020202020204" pitchFamily="34" charset="0"/>
              </a:rPr>
              <a:t>(x</a:t>
            </a:r>
            <a:r>
              <a:rPr lang="es-ES" b="0" i="0" baseline="-25000" dirty="0">
                <a:solidFill>
                  <a:srgbClr val="202122"/>
                </a:solidFill>
                <a:effectLst/>
                <a:latin typeface="Arial" panose="020B0604020202020204" pitchFamily="34" charset="0"/>
              </a:rPr>
              <a:t>i</a:t>
            </a:r>
            <a:r>
              <a:rPr lang="es-ES" b="0" i="0" dirty="0">
                <a:solidFill>
                  <a:srgbClr val="202122"/>
                </a:solidFill>
                <a:effectLst/>
                <a:latin typeface="Arial" panose="020B0604020202020204" pitchFamily="34" charset="0"/>
              </a:rPr>
              <a:t>· </a:t>
            </a:r>
            <a:r>
              <a:rPr lang="es-ES" b="0" i="0" dirty="0" err="1">
                <a:solidFill>
                  <a:srgbClr val="202122"/>
                </a:solidFill>
                <a:effectLst/>
                <a:latin typeface="Arial" panose="020B0604020202020204" pitchFamily="34" charset="0"/>
              </a:rPr>
              <a:t>x</a:t>
            </a:r>
            <a:r>
              <a:rPr lang="es-ES" b="0" i="0" baseline="-25000" dirty="0" err="1">
                <a:solidFill>
                  <a:srgbClr val="202122"/>
                </a:solidFill>
                <a:effectLst/>
                <a:latin typeface="Arial" panose="020B0604020202020204" pitchFamily="34" charset="0"/>
              </a:rPr>
              <a:t>j</a:t>
            </a:r>
            <a:r>
              <a:rPr lang="es-ES" b="0" i="0" dirty="0">
                <a:solidFill>
                  <a:srgbClr val="202122"/>
                </a:solidFill>
                <a:effectLst/>
                <a:latin typeface="Arial" panose="020B0604020202020204" pitchFamily="34" charset="0"/>
              </a:rPr>
              <a:t>−</a:t>
            </a:r>
            <a:r>
              <a:rPr lang="el-GR" b="0" i="0" dirty="0">
                <a:solidFill>
                  <a:srgbClr val="202122"/>
                </a:solidFill>
                <a:effectLst/>
                <a:latin typeface="Arial" panose="020B0604020202020204" pitchFamily="34" charset="0"/>
              </a:rPr>
              <a:t>θ)</a:t>
            </a:r>
          </a:p>
        </p:txBody>
      </p:sp>
    </p:spTree>
    <p:extLst>
      <p:ext uri="{BB962C8B-B14F-4D97-AF65-F5344CB8AC3E}">
        <p14:creationId xmlns:p14="http://schemas.microsoft.com/office/powerpoint/2010/main" val="4200749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930A4E-49FE-4353-97AC-56E8DF8D24D8}"/>
              </a:ext>
            </a:extLst>
          </p:cNvPr>
          <p:cNvSpPr>
            <a:spLocks noGrp="1"/>
          </p:cNvSpPr>
          <p:nvPr>
            <p:ph idx="1"/>
          </p:nvPr>
        </p:nvSpPr>
        <p:spPr/>
        <p:txBody>
          <a:bodyPr/>
          <a:lstStyle/>
          <a:p>
            <a:pPr algn="l"/>
            <a:r>
              <a:rPr lang="es-ES" sz="1800" b="0" i="0" u="none" strike="noStrike" baseline="0" dirty="0">
                <a:solidFill>
                  <a:srgbClr val="1D1D3C"/>
                </a:solidFill>
                <a:latin typeface="TeXGyreSchola-Regular"/>
              </a:rPr>
              <a:t>Son modelos predictivos que coloca las observaciones realizadas a partir de los datos en las ramas; estos conducen a las hojas que están etiquetadas con la clasificación correcta.</a:t>
            </a:r>
          </a:p>
          <a:p>
            <a:pPr algn="l"/>
            <a:r>
              <a:rPr lang="es-ES" sz="1800" b="0" i="0" u="none" strike="noStrike" baseline="0" dirty="0">
                <a:solidFill>
                  <a:srgbClr val="1D1D3C"/>
                </a:solidFill>
                <a:latin typeface="TeXGyreSchola-Regular"/>
              </a:rPr>
              <a:t>Utiliza un conjunto discreto de valores, y las hojas producen el resultado final.</a:t>
            </a:r>
          </a:p>
          <a:p>
            <a:pPr algn="l"/>
            <a:r>
              <a:rPr lang="es-ES" sz="1800" b="0" i="0" u="none" strike="noStrike" baseline="0" dirty="0">
                <a:solidFill>
                  <a:srgbClr val="1D1D3C"/>
                </a:solidFill>
                <a:latin typeface="TeXGyreSchola-Regular"/>
              </a:rPr>
              <a:t>Tienen mejor comportamiento con atributos discretos (</a:t>
            </a:r>
            <a:r>
              <a:rPr lang="es-ES" sz="1800" b="0" i="0" u="none" strike="noStrike" baseline="0" dirty="0" err="1">
                <a:solidFill>
                  <a:srgbClr val="1D1D3C"/>
                </a:solidFill>
                <a:latin typeface="TeXGyreSchola-Regular"/>
              </a:rPr>
              <a:t>dummy</a:t>
            </a:r>
            <a:r>
              <a:rPr lang="es-ES" sz="1800" b="0" i="0" u="none" strike="noStrike" baseline="0" dirty="0">
                <a:solidFill>
                  <a:srgbClr val="1D1D3C"/>
                </a:solidFill>
                <a:latin typeface="TeXGyreSchola-Regular"/>
              </a:rPr>
              <a:t>, categóricos) → Es recomendable convertir si están los atributos en numéricos</a:t>
            </a:r>
            <a:endParaRPr lang="es-PE" dirty="0"/>
          </a:p>
        </p:txBody>
      </p:sp>
      <p:sp>
        <p:nvSpPr>
          <p:cNvPr id="4" name="Título 1">
            <a:extLst>
              <a:ext uri="{FF2B5EF4-FFF2-40B4-BE49-F238E27FC236}">
                <a16:creationId xmlns:a16="http://schemas.microsoft.com/office/drawing/2014/main" id="{FFD5AAAE-5A2C-4E34-B0C8-D2CA0DC7071A}"/>
              </a:ext>
            </a:extLst>
          </p:cNvPr>
          <p:cNvSpPr txBox="1">
            <a:spLocks/>
          </p:cNvSpPr>
          <p:nvPr/>
        </p:nvSpPr>
        <p:spPr>
          <a:xfrm>
            <a:off x="838200" y="365125"/>
            <a:ext cx="7815146" cy="57157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s-PE" dirty="0"/>
              <a:t>ALGORITMOS NO LINEALES</a:t>
            </a:r>
          </a:p>
        </p:txBody>
      </p:sp>
      <p:sp>
        <p:nvSpPr>
          <p:cNvPr id="5" name="CuadroTexto 4">
            <a:extLst>
              <a:ext uri="{FF2B5EF4-FFF2-40B4-BE49-F238E27FC236}">
                <a16:creationId xmlns:a16="http://schemas.microsoft.com/office/drawing/2014/main" id="{B5E34FD7-0A26-4F86-9B7C-4A72D00F2015}"/>
              </a:ext>
            </a:extLst>
          </p:cNvPr>
          <p:cNvSpPr txBox="1"/>
          <p:nvPr/>
        </p:nvSpPr>
        <p:spPr>
          <a:xfrm>
            <a:off x="4217603" y="1138758"/>
            <a:ext cx="6094140" cy="400110"/>
          </a:xfrm>
          <a:prstGeom prst="rect">
            <a:avLst/>
          </a:prstGeom>
          <a:noFill/>
        </p:spPr>
        <p:txBody>
          <a:bodyPr wrap="square">
            <a:spAutoFit/>
          </a:bodyPr>
          <a:lstStyle/>
          <a:p>
            <a:r>
              <a:rPr lang="es-PE" sz="2000" b="1" dirty="0" err="1">
                <a:latin typeface="Arial" panose="020B0604020202020204" pitchFamily="34" charset="0"/>
                <a:cs typeface="Arial" panose="020B0604020202020204" pitchFamily="34" charset="0"/>
              </a:rPr>
              <a:t>Classification</a:t>
            </a:r>
            <a:r>
              <a:rPr lang="es-PE" sz="2000" b="1" dirty="0">
                <a:latin typeface="Arial" panose="020B0604020202020204" pitchFamily="34" charset="0"/>
                <a:cs typeface="Arial" panose="020B0604020202020204" pitchFamily="34" charset="0"/>
              </a:rPr>
              <a:t> and </a:t>
            </a:r>
            <a:r>
              <a:rPr lang="es-PE" sz="2000" b="1" dirty="0" err="1">
                <a:latin typeface="Arial" panose="020B0604020202020204" pitchFamily="34" charset="0"/>
                <a:cs typeface="Arial" panose="020B0604020202020204" pitchFamily="34" charset="0"/>
              </a:rPr>
              <a:t>Regression</a:t>
            </a:r>
            <a:r>
              <a:rPr lang="es-PE" sz="2000" b="1" dirty="0">
                <a:latin typeface="Arial" panose="020B0604020202020204" pitchFamily="34" charset="0"/>
                <a:cs typeface="Arial" panose="020B0604020202020204" pitchFamily="34" charset="0"/>
              </a:rPr>
              <a:t> </a:t>
            </a:r>
            <a:r>
              <a:rPr lang="es-PE" sz="2000" b="1" dirty="0" err="1">
                <a:latin typeface="Arial" panose="020B0604020202020204" pitchFamily="34" charset="0"/>
                <a:cs typeface="Arial" panose="020B0604020202020204" pitchFamily="34" charset="0"/>
              </a:rPr>
              <a:t>Trees</a:t>
            </a:r>
            <a:r>
              <a:rPr lang="es-PE" sz="2000" b="1" dirty="0">
                <a:latin typeface="Arial" panose="020B0604020202020204" pitchFamily="34" charset="0"/>
                <a:cs typeface="Arial" panose="020B0604020202020204" pitchFamily="34" charset="0"/>
              </a:rPr>
              <a:t> (CART)</a:t>
            </a:r>
            <a:endParaRPr lang="es-E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24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FD5AAAE-5A2C-4E34-B0C8-D2CA0DC7071A}"/>
              </a:ext>
            </a:extLst>
          </p:cNvPr>
          <p:cNvSpPr txBox="1">
            <a:spLocks/>
          </p:cNvSpPr>
          <p:nvPr/>
        </p:nvSpPr>
        <p:spPr>
          <a:xfrm>
            <a:off x="838200" y="365125"/>
            <a:ext cx="7815146" cy="57157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s-PE" dirty="0"/>
              <a:t>ALGORITMOS NO LINEALES</a:t>
            </a:r>
          </a:p>
        </p:txBody>
      </p:sp>
      <p:sp>
        <p:nvSpPr>
          <p:cNvPr id="5" name="CuadroTexto 4">
            <a:extLst>
              <a:ext uri="{FF2B5EF4-FFF2-40B4-BE49-F238E27FC236}">
                <a16:creationId xmlns:a16="http://schemas.microsoft.com/office/drawing/2014/main" id="{B5E34FD7-0A26-4F86-9B7C-4A72D00F2015}"/>
              </a:ext>
            </a:extLst>
          </p:cNvPr>
          <p:cNvSpPr txBox="1"/>
          <p:nvPr/>
        </p:nvSpPr>
        <p:spPr>
          <a:xfrm>
            <a:off x="4217603" y="1138758"/>
            <a:ext cx="6094140" cy="400110"/>
          </a:xfrm>
          <a:prstGeom prst="rect">
            <a:avLst/>
          </a:prstGeom>
          <a:noFill/>
        </p:spPr>
        <p:txBody>
          <a:bodyPr wrap="square">
            <a:spAutoFit/>
          </a:bodyPr>
          <a:lstStyle/>
          <a:p>
            <a:r>
              <a:rPr lang="es-PE" sz="2000" b="1" dirty="0" err="1">
                <a:latin typeface="Arial" panose="020B0604020202020204" pitchFamily="34" charset="0"/>
                <a:cs typeface="Arial" panose="020B0604020202020204" pitchFamily="34" charset="0"/>
              </a:rPr>
              <a:t>Classification</a:t>
            </a:r>
            <a:r>
              <a:rPr lang="es-PE" sz="2000" b="1" dirty="0">
                <a:latin typeface="Arial" panose="020B0604020202020204" pitchFamily="34" charset="0"/>
                <a:cs typeface="Arial" panose="020B0604020202020204" pitchFamily="34" charset="0"/>
              </a:rPr>
              <a:t> and </a:t>
            </a:r>
            <a:r>
              <a:rPr lang="es-PE" sz="2000" b="1" dirty="0" err="1">
                <a:latin typeface="Arial" panose="020B0604020202020204" pitchFamily="34" charset="0"/>
                <a:cs typeface="Arial" panose="020B0604020202020204" pitchFamily="34" charset="0"/>
              </a:rPr>
              <a:t>Regression</a:t>
            </a:r>
            <a:r>
              <a:rPr lang="es-PE" sz="2000" b="1" dirty="0">
                <a:latin typeface="Arial" panose="020B0604020202020204" pitchFamily="34" charset="0"/>
                <a:cs typeface="Arial" panose="020B0604020202020204" pitchFamily="34" charset="0"/>
              </a:rPr>
              <a:t> </a:t>
            </a:r>
            <a:r>
              <a:rPr lang="es-PE" sz="2000" b="1" dirty="0" err="1">
                <a:latin typeface="Arial" panose="020B0604020202020204" pitchFamily="34" charset="0"/>
                <a:cs typeface="Arial" panose="020B0604020202020204" pitchFamily="34" charset="0"/>
              </a:rPr>
              <a:t>Trees</a:t>
            </a:r>
            <a:r>
              <a:rPr lang="es-PE" sz="2000" b="1" dirty="0">
                <a:latin typeface="Arial" panose="020B0604020202020204" pitchFamily="34" charset="0"/>
                <a:cs typeface="Arial" panose="020B0604020202020204" pitchFamily="34" charset="0"/>
              </a:rPr>
              <a:t> (CART)</a:t>
            </a:r>
            <a:endParaRPr lang="es-ES" sz="2000" b="1" dirty="0">
              <a:latin typeface="Arial" panose="020B0604020202020204" pitchFamily="34" charset="0"/>
              <a:cs typeface="Arial" panose="020B0604020202020204" pitchFamily="34" charset="0"/>
            </a:endParaRPr>
          </a:p>
        </p:txBody>
      </p:sp>
      <p:pic>
        <p:nvPicPr>
          <p:cNvPr id="9218" name="Picture 2" descr="Classification and regression tree – Insight – Data Science Society, IMI,  New Delhi">
            <a:extLst>
              <a:ext uri="{FF2B5EF4-FFF2-40B4-BE49-F238E27FC236}">
                <a16:creationId xmlns:a16="http://schemas.microsoft.com/office/drawing/2014/main" id="{38E9B9E6-10DE-40DB-8F91-24D7D16B8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827" y="1914525"/>
            <a:ext cx="8324273" cy="457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07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930A4E-49FE-4353-97AC-56E8DF8D24D8}"/>
              </a:ext>
            </a:extLst>
          </p:cNvPr>
          <p:cNvSpPr>
            <a:spLocks noGrp="1"/>
          </p:cNvSpPr>
          <p:nvPr>
            <p:ph idx="1"/>
          </p:nvPr>
        </p:nvSpPr>
        <p:spPr/>
        <p:txBody>
          <a:bodyPr>
            <a:normAutofit/>
          </a:bodyPr>
          <a:lstStyle/>
          <a:p>
            <a:pPr algn="l"/>
            <a:r>
              <a:rPr lang="es-ES" sz="2000" b="0" i="0" u="none" strike="noStrike" baseline="0" dirty="0">
                <a:solidFill>
                  <a:srgbClr val="1D1D3C"/>
                </a:solidFill>
                <a:latin typeface="TeXGyreSchola-Regular"/>
              </a:rPr>
              <a:t>Como comparar la habilidad del modelo usando la tabla resumen.</a:t>
            </a:r>
          </a:p>
          <a:p>
            <a:pPr algn="l"/>
            <a:r>
              <a:rPr lang="es-ES" sz="2000" b="0" i="0" u="none" strike="noStrike" baseline="0" dirty="0">
                <a:solidFill>
                  <a:srgbClr val="1D1D3C"/>
                </a:solidFill>
                <a:latin typeface="TeXGyreSchola-Regular"/>
              </a:rPr>
              <a:t>Como revisar y comparar habilidades de modelos usando diferentes gráficos.</a:t>
            </a:r>
          </a:p>
          <a:p>
            <a:pPr algn="l"/>
            <a:r>
              <a:rPr lang="es-ES" sz="2000" b="0" i="0" u="none" strike="noStrike" baseline="0" dirty="0">
                <a:solidFill>
                  <a:srgbClr val="1D1D3C"/>
                </a:solidFill>
                <a:latin typeface="TeXGyreSchola-Regular"/>
              </a:rPr>
              <a:t>Como comparar la habilidad del modelo usando gráficos entre pares de ellos.</a:t>
            </a:r>
          </a:p>
          <a:p>
            <a:pPr algn="l"/>
            <a:r>
              <a:rPr lang="es-ES" sz="2000" b="0" i="0" u="none" strike="noStrike" baseline="0" dirty="0">
                <a:solidFill>
                  <a:srgbClr val="1D1D3C"/>
                </a:solidFill>
                <a:latin typeface="TeXGyreSchola-Regular"/>
              </a:rPr>
              <a:t>Como verificar si la diferencia en la habilidad del modelo es estadísticamente significativa.</a:t>
            </a:r>
            <a:endParaRPr lang="es-PE" sz="3200" dirty="0"/>
          </a:p>
        </p:txBody>
      </p:sp>
      <p:sp>
        <p:nvSpPr>
          <p:cNvPr id="4" name="Título 1">
            <a:extLst>
              <a:ext uri="{FF2B5EF4-FFF2-40B4-BE49-F238E27FC236}">
                <a16:creationId xmlns:a16="http://schemas.microsoft.com/office/drawing/2014/main" id="{FFD5AAAE-5A2C-4E34-B0C8-D2CA0DC7071A}"/>
              </a:ext>
            </a:extLst>
          </p:cNvPr>
          <p:cNvSpPr txBox="1">
            <a:spLocks/>
          </p:cNvSpPr>
          <p:nvPr/>
        </p:nvSpPr>
        <p:spPr>
          <a:xfrm>
            <a:off x="3288682" y="676656"/>
            <a:ext cx="7815146" cy="57157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s-PE" dirty="0"/>
              <a:t>EVALUAR EL RENDIMIENTO</a:t>
            </a:r>
          </a:p>
        </p:txBody>
      </p:sp>
      <p:sp>
        <p:nvSpPr>
          <p:cNvPr id="6" name="CuadroTexto 5">
            <a:extLst>
              <a:ext uri="{FF2B5EF4-FFF2-40B4-BE49-F238E27FC236}">
                <a16:creationId xmlns:a16="http://schemas.microsoft.com/office/drawing/2014/main" id="{E0E80F37-3114-43A7-BD4D-C1EC611C2995}"/>
              </a:ext>
            </a:extLst>
          </p:cNvPr>
          <p:cNvSpPr txBox="1"/>
          <p:nvPr/>
        </p:nvSpPr>
        <p:spPr>
          <a:xfrm>
            <a:off x="838200" y="4242352"/>
            <a:ext cx="10265628" cy="1938992"/>
          </a:xfrm>
          <a:prstGeom prst="rect">
            <a:avLst/>
          </a:prstGeom>
          <a:noFill/>
        </p:spPr>
        <p:txBody>
          <a:bodyPr wrap="square">
            <a:spAutoFit/>
          </a:bodyPr>
          <a:lstStyle/>
          <a:p>
            <a:pPr marL="285750" indent="-285750" algn="l">
              <a:buFont typeface="Arial" panose="020B0604020202020204" pitchFamily="34" charset="0"/>
              <a:buChar char="•"/>
            </a:pPr>
            <a:r>
              <a:rPr lang="es-ES" sz="2000" b="1" i="0" u="none" strike="noStrike" baseline="0" dirty="0">
                <a:solidFill>
                  <a:srgbClr val="1D1D3C"/>
                </a:solidFill>
                <a:latin typeface="TeXGyreSchola-Bold"/>
              </a:rPr>
              <a:t>Preparar el conjunto de datos</a:t>
            </a:r>
            <a:r>
              <a:rPr lang="es-ES" sz="2000" b="0" i="0" u="none" strike="noStrike" baseline="0" dirty="0">
                <a:solidFill>
                  <a:srgbClr val="1D1D3C"/>
                </a:solidFill>
                <a:latin typeface="TeXGyreSchola-Regular"/>
              </a:rPr>
              <a:t>.</a:t>
            </a:r>
          </a:p>
          <a:p>
            <a:pPr algn="l"/>
            <a:r>
              <a:rPr lang="es-ES" sz="2000" b="0" i="0" u="none" strike="noStrike" baseline="0" dirty="0">
                <a:solidFill>
                  <a:srgbClr val="000000"/>
                </a:solidFill>
                <a:latin typeface="OpenSymbol"/>
              </a:rPr>
              <a:t>– </a:t>
            </a:r>
            <a:r>
              <a:rPr lang="es-ES" sz="2000" b="0" i="0" u="none" strike="noStrike" baseline="0" dirty="0">
                <a:solidFill>
                  <a:srgbClr val="1D1D3C"/>
                </a:solidFill>
                <a:latin typeface="TeXGyreSchola-Regular"/>
              </a:rPr>
              <a:t>Proceso de carga de los paquetes y el conjunto de datos para entrenar a los modelos.</a:t>
            </a:r>
          </a:p>
          <a:p>
            <a:pPr marL="285750" indent="-285750" algn="l">
              <a:buFont typeface="Arial" panose="020B0604020202020204" pitchFamily="34" charset="0"/>
              <a:buChar char="•"/>
            </a:pPr>
            <a:r>
              <a:rPr lang="es-ES" sz="2000" b="1" i="0" u="none" strike="noStrike" baseline="0" dirty="0">
                <a:solidFill>
                  <a:srgbClr val="1D1D3C"/>
                </a:solidFill>
                <a:latin typeface="TeXGyreSchola-Bold"/>
              </a:rPr>
              <a:t>Entrenar el modelo</a:t>
            </a:r>
            <a:r>
              <a:rPr lang="es-ES" sz="2000" b="0" i="0" u="none" strike="noStrike" baseline="0" dirty="0">
                <a:solidFill>
                  <a:srgbClr val="1D1D3C"/>
                </a:solidFill>
                <a:latin typeface="TeXGyreSchola-Regular"/>
              </a:rPr>
              <a:t>.</a:t>
            </a:r>
          </a:p>
          <a:p>
            <a:pPr algn="l"/>
            <a:r>
              <a:rPr lang="es-ES" sz="2000" b="0" i="0" u="none" strike="noStrike" baseline="0" dirty="0">
                <a:solidFill>
                  <a:srgbClr val="000000"/>
                </a:solidFill>
                <a:latin typeface="OpenSymbol"/>
              </a:rPr>
              <a:t>– </a:t>
            </a:r>
            <a:r>
              <a:rPr lang="es-ES" sz="2000" b="0" i="0" u="none" strike="noStrike" baseline="0" dirty="0">
                <a:solidFill>
                  <a:srgbClr val="1D1D3C"/>
                </a:solidFill>
                <a:latin typeface="TeXGyreSchola-Regular"/>
              </a:rPr>
              <a:t>Entrenar modelos </a:t>
            </a:r>
            <a:r>
              <a:rPr lang="es-ES" sz="2000" b="0" i="0" u="none" strike="noStrike" baseline="0" dirty="0" err="1">
                <a:solidFill>
                  <a:srgbClr val="1D1D3C"/>
                </a:solidFill>
                <a:latin typeface="TeXGyreSchola-Regular"/>
              </a:rPr>
              <a:t>estandar</a:t>
            </a:r>
            <a:r>
              <a:rPr lang="es-ES" sz="2000" b="0" i="0" u="none" strike="noStrike" baseline="0" dirty="0">
                <a:solidFill>
                  <a:srgbClr val="1D1D3C"/>
                </a:solidFill>
                <a:latin typeface="TeXGyreSchola-Regular"/>
              </a:rPr>
              <a:t> de machine </a:t>
            </a:r>
            <a:r>
              <a:rPr lang="es-ES" sz="2000" b="0" i="0" u="none" strike="noStrike" baseline="0" dirty="0" err="1">
                <a:solidFill>
                  <a:srgbClr val="1D1D3C"/>
                </a:solidFill>
                <a:latin typeface="TeXGyreSchola-Regular"/>
              </a:rPr>
              <a:t>learning</a:t>
            </a:r>
            <a:r>
              <a:rPr lang="es-ES" sz="2000" b="0" i="0" u="none" strike="noStrike" baseline="0" dirty="0">
                <a:solidFill>
                  <a:srgbClr val="1D1D3C"/>
                </a:solidFill>
                <a:latin typeface="TeXGyreSchola-Regular"/>
              </a:rPr>
              <a:t> en el conjunto de datos para su </a:t>
            </a:r>
            <a:r>
              <a:rPr lang="es-ES" sz="2000" b="0" i="0" u="none" strike="noStrike" baseline="0" dirty="0" err="1">
                <a:solidFill>
                  <a:srgbClr val="1D1D3C"/>
                </a:solidFill>
                <a:latin typeface="TeXGyreSchola-Regular"/>
              </a:rPr>
              <a:t>evaluacion</a:t>
            </a:r>
            <a:r>
              <a:rPr lang="es-ES" sz="2000" b="0" i="0" u="none" strike="noStrike" baseline="0" dirty="0">
                <a:solidFill>
                  <a:srgbClr val="1D1D3C"/>
                </a:solidFill>
                <a:latin typeface="TeXGyreSchola-Regular"/>
              </a:rPr>
              <a:t>.</a:t>
            </a:r>
          </a:p>
          <a:p>
            <a:pPr marL="285750" indent="-285750" algn="l">
              <a:buFont typeface="Arial" panose="020B0604020202020204" pitchFamily="34" charset="0"/>
              <a:buChar char="•"/>
            </a:pPr>
            <a:r>
              <a:rPr lang="es-ES" sz="2000" b="1" i="0" u="none" strike="noStrike" baseline="0" dirty="0">
                <a:solidFill>
                  <a:srgbClr val="1D1D3C"/>
                </a:solidFill>
                <a:latin typeface="TeXGyreSchola-Bold"/>
              </a:rPr>
              <a:t>Comparar los modelos</a:t>
            </a:r>
            <a:r>
              <a:rPr lang="es-ES" sz="2000" b="0" i="0" u="none" strike="noStrike" baseline="0" dirty="0">
                <a:solidFill>
                  <a:srgbClr val="1D1D3C"/>
                </a:solidFill>
                <a:latin typeface="TeXGyreSchola-Regular"/>
              </a:rPr>
              <a:t>.</a:t>
            </a:r>
          </a:p>
          <a:p>
            <a:pPr algn="l"/>
            <a:r>
              <a:rPr lang="es-ES" sz="2000" b="0" i="0" u="none" strike="noStrike" baseline="0" dirty="0">
                <a:solidFill>
                  <a:srgbClr val="000000"/>
                </a:solidFill>
                <a:latin typeface="OpenSymbol"/>
              </a:rPr>
              <a:t>– </a:t>
            </a:r>
            <a:r>
              <a:rPr lang="es-ES" sz="2000" b="0" i="0" u="none" strike="noStrike" baseline="0" dirty="0">
                <a:solidFill>
                  <a:srgbClr val="1D1D3C"/>
                </a:solidFill>
                <a:latin typeface="TeXGyreSchola-Regular"/>
              </a:rPr>
              <a:t>Comparar los modelos entrenados usando 8 técnicas diferentes.</a:t>
            </a:r>
            <a:endParaRPr lang="es-ES" sz="2000" dirty="0"/>
          </a:p>
        </p:txBody>
      </p:sp>
    </p:spTree>
    <p:extLst>
      <p:ext uri="{BB962C8B-B14F-4D97-AF65-F5344CB8AC3E}">
        <p14:creationId xmlns:p14="http://schemas.microsoft.com/office/powerpoint/2010/main" val="370647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FD5AAAE-5A2C-4E34-B0C8-D2CA0DC7071A}"/>
              </a:ext>
            </a:extLst>
          </p:cNvPr>
          <p:cNvSpPr txBox="1">
            <a:spLocks/>
          </p:cNvSpPr>
          <p:nvPr/>
        </p:nvSpPr>
        <p:spPr>
          <a:xfrm>
            <a:off x="2095500" y="567181"/>
            <a:ext cx="7815146" cy="57157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s-PE" dirty="0"/>
              <a:t>FORECASTING</a:t>
            </a:r>
          </a:p>
        </p:txBody>
      </p:sp>
      <p:sp>
        <p:nvSpPr>
          <p:cNvPr id="6" name="CuadroTexto 5">
            <a:extLst>
              <a:ext uri="{FF2B5EF4-FFF2-40B4-BE49-F238E27FC236}">
                <a16:creationId xmlns:a16="http://schemas.microsoft.com/office/drawing/2014/main" id="{F71B4D12-1AFA-4692-B025-67C1DAF66246}"/>
              </a:ext>
            </a:extLst>
          </p:cNvPr>
          <p:cNvSpPr txBox="1"/>
          <p:nvPr/>
        </p:nvSpPr>
        <p:spPr>
          <a:xfrm>
            <a:off x="1092200" y="1916502"/>
            <a:ext cx="11099800" cy="2585323"/>
          </a:xfrm>
          <a:prstGeom prst="rect">
            <a:avLst/>
          </a:prstGeom>
          <a:noFill/>
        </p:spPr>
        <p:txBody>
          <a:bodyPr wrap="square">
            <a:spAutoFit/>
          </a:bodyPr>
          <a:lstStyle/>
          <a:p>
            <a:pPr algn="l"/>
            <a:r>
              <a:rPr lang="es-ES" sz="1800" b="0" i="0" u="none" strike="noStrike" baseline="0" dirty="0">
                <a:solidFill>
                  <a:srgbClr val="1D1D3C"/>
                </a:solidFill>
                <a:latin typeface="TeXGyreSchola-Regular"/>
              </a:rPr>
              <a:t>Mejorar la métrica de los algoritmos mediante la configuración de sus hiperparametros.</a:t>
            </a:r>
          </a:p>
          <a:p>
            <a:pPr algn="l"/>
            <a:r>
              <a:rPr lang="es-ES" sz="1000" b="0" i="0" u="none" strike="noStrike" baseline="0" dirty="0">
                <a:solidFill>
                  <a:srgbClr val="000000"/>
                </a:solidFill>
                <a:latin typeface="OpenSymbol"/>
              </a:rPr>
              <a:t>● </a:t>
            </a:r>
            <a:r>
              <a:rPr lang="es-ES" sz="1800" b="0" i="0" u="none" strike="noStrike" baseline="0" dirty="0">
                <a:solidFill>
                  <a:srgbClr val="1D1D3C"/>
                </a:solidFill>
                <a:latin typeface="TeXGyreSchola-Regular"/>
              </a:rPr>
              <a:t>Es importante en esta fase tener 3 o 4 algoritmos candidatos.</a:t>
            </a:r>
          </a:p>
          <a:p>
            <a:pPr algn="l"/>
            <a:r>
              <a:rPr lang="es-ES" sz="1000" b="0" i="0" u="none" strike="noStrike" baseline="0" dirty="0">
                <a:solidFill>
                  <a:srgbClr val="000000"/>
                </a:solidFill>
                <a:latin typeface="OpenSymbol"/>
              </a:rPr>
              <a:t>● </a:t>
            </a:r>
            <a:r>
              <a:rPr lang="es-ES" sz="1800" b="0" i="0" u="none" strike="noStrike" baseline="0" dirty="0" err="1">
                <a:solidFill>
                  <a:srgbClr val="1D1D3C"/>
                </a:solidFill>
                <a:latin typeface="TeXGyreSchola-Regular"/>
              </a:rPr>
              <a:t>FAQs</a:t>
            </a:r>
            <a:endParaRPr lang="es-ES" sz="1800" b="0" i="0" u="none" strike="noStrike" baseline="0" dirty="0">
              <a:solidFill>
                <a:srgbClr val="1D1D3C"/>
              </a:solidFill>
              <a:latin typeface="TeXGyreSchola-Regular"/>
            </a:endParaRPr>
          </a:p>
          <a:p>
            <a:pPr algn="l"/>
            <a:r>
              <a:rPr lang="es-ES" sz="1400" b="0" i="0" u="none" strike="noStrike" baseline="0" dirty="0">
                <a:solidFill>
                  <a:srgbClr val="000000"/>
                </a:solidFill>
                <a:latin typeface="OpenSymbol"/>
              </a:rPr>
              <a:t>– </a:t>
            </a:r>
            <a:r>
              <a:rPr lang="es-ES" sz="1800" b="0" i="0" u="none" strike="noStrike" baseline="0" dirty="0">
                <a:solidFill>
                  <a:srgbClr val="1D1D3C"/>
                </a:solidFill>
                <a:latin typeface="TeXGyreSchola-Regular"/>
              </a:rPr>
              <a:t>.Que hiperparametros afinar?</a:t>
            </a:r>
          </a:p>
          <a:p>
            <a:pPr algn="l"/>
            <a:r>
              <a:rPr lang="es-ES" sz="1000" b="0" i="0" u="none" strike="noStrike" baseline="0" dirty="0">
                <a:solidFill>
                  <a:srgbClr val="000000"/>
                </a:solidFill>
                <a:latin typeface="OpenSymbol"/>
              </a:rPr>
              <a:t>● </a:t>
            </a:r>
            <a:r>
              <a:rPr lang="es-ES" sz="1800" b="0" i="0" u="none" strike="noStrike" baseline="0" dirty="0">
                <a:solidFill>
                  <a:srgbClr val="1D1D3C"/>
                </a:solidFill>
                <a:latin typeface="TeXGyreSchola-Regular"/>
              </a:rPr>
              <a:t>Cada algoritmo tiene sus propios hiperparametros.</a:t>
            </a:r>
          </a:p>
          <a:p>
            <a:pPr algn="l"/>
            <a:r>
              <a:rPr lang="es-ES" sz="1400" b="0" i="0" u="none" strike="noStrike" baseline="0" dirty="0">
                <a:solidFill>
                  <a:srgbClr val="000000"/>
                </a:solidFill>
                <a:latin typeface="OpenSymbol"/>
              </a:rPr>
              <a:t>– </a:t>
            </a:r>
            <a:r>
              <a:rPr lang="es-ES" sz="1800" b="0" i="0" u="none" strike="noStrike" baseline="0" dirty="0">
                <a:solidFill>
                  <a:srgbClr val="1D1D3C"/>
                </a:solidFill>
                <a:latin typeface="TeXGyreSchola-Regular"/>
              </a:rPr>
              <a:t>.Que método de búsqueda utilizar para localizar buenos parámetros de algoritmo?</a:t>
            </a:r>
          </a:p>
          <a:p>
            <a:pPr algn="l"/>
            <a:r>
              <a:rPr lang="es-ES" sz="1000" b="0" i="0" u="none" strike="noStrike" baseline="0" dirty="0">
                <a:solidFill>
                  <a:srgbClr val="000000"/>
                </a:solidFill>
                <a:latin typeface="OpenSymbol"/>
              </a:rPr>
              <a:t>● </a:t>
            </a:r>
            <a:r>
              <a:rPr lang="es-ES" sz="1800" b="0" i="0" u="none" strike="noStrike" baseline="0" dirty="0">
                <a:solidFill>
                  <a:srgbClr val="1D1D3C"/>
                </a:solidFill>
                <a:latin typeface="TeXGyreSchola-Regular"/>
              </a:rPr>
              <a:t>Tenemos dos técnicas principales, </a:t>
            </a:r>
            <a:r>
              <a:rPr lang="es-ES" sz="1800" b="1" i="0" u="none" strike="noStrike" baseline="0" dirty="0" err="1">
                <a:solidFill>
                  <a:srgbClr val="1D1D3C"/>
                </a:solidFill>
                <a:latin typeface="TeXGyreSchola-Regular"/>
              </a:rPr>
              <a:t>grid</a:t>
            </a:r>
            <a:r>
              <a:rPr lang="es-ES" sz="1800" b="1" i="0" u="none" strike="noStrike" baseline="0" dirty="0">
                <a:solidFill>
                  <a:srgbClr val="1D1D3C"/>
                </a:solidFill>
                <a:latin typeface="TeXGyreSchola-Regular"/>
              </a:rPr>
              <a:t> </a:t>
            </a:r>
            <a:r>
              <a:rPr lang="es-ES" sz="1800" b="1" i="0" u="none" strike="noStrike" baseline="0" dirty="0" err="1">
                <a:solidFill>
                  <a:srgbClr val="1D1D3C"/>
                </a:solidFill>
                <a:latin typeface="TeXGyreSchola-Regular"/>
              </a:rPr>
              <a:t>search</a:t>
            </a:r>
            <a:r>
              <a:rPr lang="es-ES" sz="1800" b="1" i="0" u="none" strike="noStrike" baseline="0" dirty="0">
                <a:solidFill>
                  <a:srgbClr val="1D1D3C"/>
                </a:solidFill>
                <a:latin typeface="TeXGyreSchola-Regular"/>
              </a:rPr>
              <a:t> </a:t>
            </a:r>
            <a:r>
              <a:rPr lang="es-ES" sz="1800" b="0" i="0" u="none" strike="noStrike" baseline="0" dirty="0">
                <a:solidFill>
                  <a:srgbClr val="1D1D3C"/>
                </a:solidFill>
                <a:latin typeface="TeXGyreSchola-Regular"/>
              </a:rPr>
              <a:t>y </a:t>
            </a:r>
            <a:r>
              <a:rPr lang="es-ES" sz="1800" b="1" i="0" u="none" strike="noStrike" baseline="0" dirty="0" err="1">
                <a:solidFill>
                  <a:srgbClr val="1D1D3C"/>
                </a:solidFill>
                <a:latin typeface="TeXGyreSchola-Regular"/>
              </a:rPr>
              <a:t>random</a:t>
            </a:r>
            <a:r>
              <a:rPr lang="es-ES" sz="1800" b="1" i="0" u="none" strike="noStrike" baseline="0" dirty="0">
                <a:solidFill>
                  <a:srgbClr val="1D1D3C"/>
                </a:solidFill>
                <a:latin typeface="TeXGyreSchola-Regular"/>
              </a:rPr>
              <a:t> </a:t>
            </a:r>
            <a:r>
              <a:rPr lang="es-ES" sz="1800" b="1" i="0" u="none" strike="noStrike" baseline="0" dirty="0" err="1">
                <a:solidFill>
                  <a:srgbClr val="1D1D3C"/>
                </a:solidFill>
                <a:latin typeface="TeXGyreSchola-Regular"/>
              </a:rPr>
              <a:t>search</a:t>
            </a:r>
            <a:endParaRPr lang="es-ES" sz="1800" b="1" i="0" u="none" strike="noStrike" baseline="0" dirty="0">
              <a:solidFill>
                <a:srgbClr val="1D1D3C"/>
              </a:solidFill>
              <a:latin typeface="TeXGyreSchola-Regular"/>
            </a:endParaRPr>
          </a:p>
          <a:p>
            <a:pPr algn="l"/>
            <a:r>
              <a:rPr lang="es-ES" sz="1400" b="0" i="0" u="none" strike="noStrike" baseline="0" dirty="0">
                <a:solidFill>
                  <a:srgbClr val="000000"/>
                </a:solidFill>
                <a:latin typeface="OpenSymbol"/>
              </a:rPr>
              <a:t>– </a:t>
            </a:r>
            <a:r>
              <a:rPr lang="es-ES" sz="1800" b="0" i="0" u="none" strike="noStrike" baseline="0" dirty="0">
                <a:solidFill>
                  <a:srgbClr val="1D1D3C"/>
                </a:solidFill>
                <a:latin typeface="TeXGyreSchola-Regular"/>
              </a:rPr>
              <a:t>.Que opciones de prueba usar para limitar el ajuste excesivo de los datos de entrenamiento?</a:t>
            </a:r>
          </a:p>
          <a:p>
            <a:pPr algn="l"/>
            <a:r>
              <a:rPr lang="es-ES" sz="1000" b="0" i="0" u="none" strike="noStrike" baseline="0" dirty="0">
                <a:solidFill>
                  <a:srgbClr val="000000"/>
                </a:solidFill>
                <a:latin typeface="OpenSymbol"/>
              </a:rPr>
              <a:t>● </a:t>
            </a:r>
            <a:r>
              <a:rPr lang="es-ES" sz="1800" b="0" i="0" u="none" strike="noStrike" baseline="0" dirty="0">
                <a:solidFill>
                  <a:srgbClr val="1D1D3C"/>
                </a:solidFill>
                <a:latin typeface="TeXGyreSchola-Regular"/>
              </a:rPr>
              <a:t>Tenemos que cuidarnos en no caer en </a:t>
            </a:r>
            <a:r>
              <a:rPr lang="es-ES" sz="1800" b="0" i="0" u="none" strike="noStrike" baseline="0" dirty="0" err="1">
                <a:solidFill>
                  <a:srgbClr val="1D1D3C"/>
                </a:solidFill>
                <a:latin typeface="TeXGyreSchola-Regular"/>
              </a:rPr>
              <a:t>overfitting</a:t>
            </a:r>
            <a:r>
              <a:rPr lang="es-ES" sz="1800" b="0" i="0" u="none" strike="noStrike" baseline="0" dirty="0">
                <a:solidFill>
                  <a:srgbClr val="1D1D3C"/>
                </a:solidFill>
                <a:latin typeface="TeXGyreSchola-Regular"/>
              </a:rPr>
              <a:t>.</a:t>
            </a:r>
            <a:endParaRPr lang="es-ES" dirty="0"/>
          </a:p>
        </p:txBody>
      </p:sp>
    </p:spTree>
    <p:extLst>
      <p:ext uri="{BB962C8B-B14F-4D97-AF65-F5344CB8AC3E}">
        <p14:creationId xmlns:p14="http://schemas.microsoft.com/office/powerpoint/2010/main" val="462121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FD5AAAE-5A2C-4E34-B0C8-D2CA0DC7071A}"/>
              </a:ext>
            </a:extLst>
          </p:cNvPr>
          <p:cNvSpPr txBox="1">
            <a:spLocks/>
          </p:cNvSpPr>
          <p:nvPr/>
        </p:nvSpPr>
        <p:spPr>
          <a:xfrm>
            <a:off x="2095500" y="567181"/>
            <a:ext cx="7815146" cy="57157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s-PE" dirty="0"/>
              <a:t>ALGORITMOS DE CONJUNTO</a:t>
            </a:r>
          </a:p>
        </p:txBody>
      </p:sp>
      <p:pic>
        <p:nvPicPr>
          <p:cNvPr id="3" name="Imagen 2">
            <a:extLst>
              <a:ext uri="{FF2B5EF4-FFF2-40B4-BE49-F238E27FC236}">
                <a16:creationId xmlns:a16="http://schemas.microsoft.com/office/drawing/2014/main" id="{E31517F8-6ABA-4FEF-9574-C8A7C9AC5794}"/>
              </a:ext>
            </a:extLst>
          </p:cNvPr>
          <p:cNvPicPr>
            <a:picLocks noChangeAspect="1"/>
          </p:cNvPicPr>
          <p:nvPr/>
        </p:nvPicPr>
        <p:blipFill>
          <a:blip r:embed="rId2"/>
          <a:stretch>
            <a:fillRect/>
          </a:stretch>
        </p:blipFill>
        <p:spPr>
          <a:xfrm>
            <a:off x="441203" y="1817042"/>
            <a:ext cx="5823196" cy="3057525"/>
          </a:xfrm>
          <a:prstGeom prst="rect">
            <a:avLst/>
          </a:prstGeom>
        </p:spPr>
      </p:pic>
      <p:pic>
        <p:nvPicPr>
          <p:cNvPr id="7" name="Imagen 6">
            <a:extLst>
              <a:ext uri="{FF2B5EF4-FFF2-40B4-BE49-F238E27FC236}">
                <a16:creationId xmlns:a16="http://schemas.microsoft.com/office/drawing/2014/main" id="{47790A51-794B-4744-84A9-C723A41BAD3F}"/>
              </a:ext>
            </a:extLst>
          </p:cNvPr>
          <p:cNvPicPr>
            <a:picLocks noChangeAspect="1"/>
          </p:cNvPicPr>
          <p:nvPr/>
        </p:nvPicPr>
        <p:blipFill>
          <a:blip r:embed="rId3"/>
          <a:stretch>
            <a:fillRect/>
          </a:stretch>
        </p:blipFill>
        <p:spPr>
          <a:xfrm>
            <a:off x="6726444" y="2372868"/>
            <a:ext cx="5465556" cy="4129531"/>
          </a:xfrm>
          <a:prstGeom prst="rect">
            <a:avLst/>
          </a:prstGeom>
        </p:spPr>
      </p:pic>
      <p:sp>
        <p:nvSpPr>
          <p:cNvPr id="9" name="CuadroTexto 8">
            <a:extLst>
              <a:ext uri="{FF2B5EF4-FFF2-40B4-BE49-F238E27FC236}">
                <a16:creationId xmlns:a16="http://schemas.microsoft.com/office/drawing/2014/main" id="{6119D30A-1D54-4323-9DA1-9D56EC73C9F5}"/>
              </a:ext>
            </a:extLst>
          </p:cNvPr>
          <p:cNvSpPr txBox="1"/>
          <p:nvPr/>
        </p:nvSpPr>
        <p:spPr>
          <a:xfrm>
            <a:off x="728663" y="5367489"/>
            <a:ext cx="5997781" cy="923330"/>
          </a:xfrm>
          <a:prstGeom prst="rect">
            <a:avLst/>
          </a:prstGeom>
          <a:noFill/>
        </p:spPr>
        <p:txBody>
          <a:bodyPr wrap="square">
            <a:spAutoFit/>
          </a:bodyPr>
          <a:lstStyle/>
          <a:p>
            <a:pPr algn="l"/>
            <a:r>
              <a:rPr lang="es-ES" sz="1800" b="0" i="0" u="none" strike="noStrike" baseline="0" dirty="0">
                <a:solidFill>
                  <a:srgbClr val="1D1D3C"/>
                </a:solidFill>
                <a:latin typeface="TeXGyreSchola-Regular"/>
              </a:rPr>
              <a:t>Construye múltiples modelos (típicamente modelos del mismo</a:t>
            </a:r>
          </a:p>
          <a:p>
            <a:pPr algn="l"/>
            <a:r>
              <a:rPr lang="es-ES" sz="1800" b="0" i="0" u="none" strike="noStrike" baseline="0" dirty="0">
                <a:solidFill>
                  <a:srgbClr val="1D1D3C"/>
                </a:solidFill>
                <a:latin typeface="TeXGyreSchola-Regular"/>
              </a:rPr>
              <a:t>tipo) a partir de diferentes submuestras del conjunto de datos de entrenamiento.</a:t>
            </a:r>
            <a:endParaRPr lang="es-ES" dirty="0"/>
          </a:p>
        </p:txBody>
      </p:sp>
      <p:sp>
        <p:nvSpPr>
          <p:cNvPr id="11" name="CuadroTexto 10">
            <a:extLst>
              <a:ext uri="{FF2B5EF4-FFF2-40B4-BE49-F238E27FC236}">
                <a16:creationId xmlns:a16="http://schemas.microsoft.com/office/drawing/2014/main" id="{27170C0B-EF6D-46AA-9319-75044C4E08D1}"/>
              </a:ext>
            </a:extLst>
          </p:cNvPr>
          <p:cNvSpPr txBox="1"/>
          <p:nvPr/>
        </p:nvSpPr>
        <p:spPr>
          <a:xfrm>
            <a:off x="8839200" y="1817042"/>
            <a:ext cx="1295400" cy="461665"/>
          </a:xfrm>
          <a:prstGeom prst="rect">
            <a:avLst/>
          </a:prstGeom>
          <a:noFill/>
        </p:spPr>
        <p:txBody>
          <a:bodyPr wrap="square">
            <a:spAutoFit/>
          </a:bodyPr>
          <a:lstStyle/>
          <a:p>
            <a:r>
              <a:rPr lang="es-ES" sz="2400" b="1" i="0" u="none" strike="noStrike" baseline="0" dirty="0" err="1">
                <a:solidFill>
                  <a:srgbClr val="3C4A9B"/>
                </a:solidFill>
                <a:latin typeface="TeXGyreSchola-Bold"/>
              </a:rPr>
              <a:t>Bagging</a:t>
            </a:r>
            <a:endParaRPr lang="es-ES" sz="2400" dirty="0"/>
          </a:p>
        </p:txBody>
      </p:sp>
      <p:sp>
        <p:nvSpPr>
          <p:cNvPr id="12" name="CuadroTexto 11">
            <a:extLst>
              <a:ext uri="{FF2B5EF4-FFF2-40B4-BE49-F238E27FC236}">
                <a16:creationId xmlns:a16="http://schemas.microsoft.com/office/drawing/2014/main" id="{0514A4EC-532C-45D4-801C-68F38B4C7E21}"/>
              </a:ext>
            </a:extLst>
          </p:cNvPr>
          <p:cNvSpPr txBox="1"/>
          <p:nvPr/>
        </p:nvSpPr>
        <p:spPr>
          <a:xfrm>
            <a:off x="441203" y="4905824"/>
            <a:ext cx="1295400" cy="461665"/>
          </a:xfrm>
          <a:prstGeom prst="rect">
            <a:avLst/>
          </a:prstGeom>
          <a:noFill/>
        </p:spPr>
        <p:txBody>
          <a:bodyPr wrap="square">
            <a:spAutoFit/>
          </a:bodyPr>
          <a:lstStyle/>
          <a:p>
            <a:r>
              <a:rPr lang="es-ES" sz="2400" b="1" i="0" u="none" strike="noStrike" baseline="0" dirty="0" err="1">
                <a:solidFill>
                  <a:srgbClr val="3C4A9B"/>
                </a:solidFill>
                <a:latin typeface="TeXGyreSchola-Bold"/>
              </a:rPr>
              <a:t>Bagging</a:t>
            </a:r>
            <a:endParaRPr lang="es-ES" sz="2400" dirty="0"/>
          </a:p>
        </p:txBody>
      </p:sp>
    </p:spTree>
    <p:extLst>
      <p:ext uri="{BB962C8B-B14F-4D97-AF65-F5344CB8AC3E}">
        <p14:creationId xmlns:p14="http://schemas.microsoft.com/office/powerpoint/2010/main" val="605561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0514A4EC-532C-45D4-801C-68F38B4C7E21}"/>
              </a:ext>
            </a:extLst>
          </p:cNvPr>
          <p:cNvSpPr txBox="1"/>
          <p:nvPr/>
        </p:nvSpPr>
        <p:spPr>
          <a:xfrm>
            <a:off x="726281" y="350158"/>
            <a:ext cx="1295400" cy="461665"/>
          </a:xfrm>
          <a:prstGeom prst="rect">
            <a:avLst/>
          </a:prstGeom>
          <a:noFill/>
        </p:spPr>
        <p:txBody>
          <a:bodyPr wrap="square">
            <a:spAutoFit/>
          </a:bodyPr>
          <a:lstStyle/>
          <a:p>
            <a:r>
              <a:rPr lang="es-ES" sz="2400" b="1" i="0" u="none" strike="noStrike" baseline="0" dirty="0" err="1">
                <a:solidFill>
                  <a:srgbClr val="3C4A9B"/>
                </a:solidFill>
                <a:latin typeface="TeXGyreSchola-Bold"/>
              </a:rPr>
              <a:t>Boosting</a:t>
            </a:r>
            <a:endParaRPr lang="es-ES" sz="2400" dirty="0"/>
          </a:p>
        </p:txBody>
      </p:sp>
      <p:sp>
        <p:nvSpPr>
          <p:cNvPr id="14" name="CuadroTexto 13">
            <a:extLst>
              <a:ext uri="{FF2B5EF4-FFF2-40B4-BE49-F238E27FC236}">
                <a16:creationId xmlns:a16="http://schemas.microsoft.com/office/drawing/2014/main" id="{D5732544-A57A-42D3-9306-D9645D9E5E81}"/>
              </a:ext>
            </a:extLst>
          </p:cNvPr>
          <p:cNvSpPr txBox="1"/>
          <p:nvPr/>
        </p:nvSpPr>
        <p:spPr>
          <a:xfrm>
            <a:off x="726281" y="963164"/>
            <a:ext cx="10739437" cy="646331"/>
          </a:xfrm>
          <a:prstGeom prst="rect">
            <a:avLst/>
          </a:prstGeom>
          <a:noFill/>
        </p:spPr>
        <p:txBody>
          <a:bodyPr wrap="square">
            <a:spAutoFit/>
          </a:bodyPr>
          <a:lstStyle/>
          <a:p>
            <a:pPr algn="l"/>
            <a:r>
              <a:rPr lang="es-ES" sz="1800" b="0" i="0" u="none" strike="noStrike" baseline="0" dirty="0">
                <a:solidFill>
                  <a:srgbClr val="1D1D3C"/>
                </a:solidFill>
                <a:latin typeface="TeXGyreSchola-Regular"/>
              </a:rPr>
              <a:t>Construye múltiples modelos (típicamente modelos del mismo tipo), cada uno de los cuales aprende a corregir los errores de predicción de un modelo anterior en la cadena</a:t>
            </a:r>
            <a:endParaRPr lang="es-ES" dirty="0"/>
          </a:p>
        </p:txBody>
      </p:sp>
      <p:pic>
        <p:nvPicPr>
          <p:cNvPr id="16" name="Imagen 15">
            <a:extLst>
              <a:ext uri="{FF2B5EF4-FFF2-40B4-BE49-F238E27FC236}">
                <a16:creationId xmlns:a16="http://schemas.microsoft.com/office/drawing/2014/main" id="{CDB4929A-964B-423A-9D07-F5495A1B3554}"/>
              </a:ext>
            </a:extLst>
          </p:cNvPr>
          <p:cNvPicPr>
            <a:picLocks noChangeAspect="1"/>
          </p:cNvPicPr>
          <p:nvPr/>
        </p:nvPicPr>
        <p:blipFill>
          <a:blip r:embed="rId2"/>
          <a:stretch>
            <a:fillRect/>
          </a:stretch>
        </p:blipFill>
        <p:spPr>
          <a:xfrm>
            <a:off x="819148" y="2050876"/>
            <a:ext cx="10646569" cy="3340400"/>
          </a:xfrm>
          <a:prstGeom prst="rect">
            <a:avLst/>
          </a:prstGeom>
        </p:spPr>
      </p:pic>
    </p:spTree>
    <p:extLst>
      <p:ext uri="{BB962C8B-B14F-4D97-AF65-F5344CB8AC3E}">
        <p14:creationId xmlns:p14="http://schemas.microsoft.com/office/powerpoint/2010/main" val="4161879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A4008E-0339-4D8A-8163-0CFABEBD570F}"/>
              </a:ext>
            </a:extLst>
          </p:cNvPr>
          <p:cNvPicPr>
            <a:picLocks noChangeAspect="1"/>
          </p:cNvPicPr>
          <p:nvPr/>
        </p:nvPicPr>
        <p:blipFill rotWithShape="1">
          <a:blip r:embed="rId2"/>
          <a:srcRect t="13457"/>
          <a:stretch/>
        </p:blipFill>
        <p:spPr>
          <a:xfrm>
            <a:off x="1488281" y="1943100"/>
            <a:ext cx="9050179" cy="4358198"/>
          </a:xfrm>
          <a:prstGeom prst="rect">
            <a:avLst/>
          </a:prstGeom>
        </p:spPr>
      </p:pic>
      <p:sp>
        <p:nvSpPr>
          <p:cNvPr id="6" name="CuadroTexto 5">
            <a:extLst>
              <a:ext uri="{FF2B5EF4-FFF2-40B4-BE49-F238E27FC236}">
                <a16:creationId xmlns:a16="http://schemas.microsoft.com/office/drawing/2014/main" id="{D6075CBA-32D0-40B2-B19D-5A878AEAC3C0}"/>
              </a:ext>
            </a:extLst>
          </p:cNvPr>
          <p:cNvSpPr txBox="1"/>
          <p:nvPr/>
        </p:nvSpPr>
        <p:spPr>
          <a:xfrm>
            <a:off x="726281" y="350158"/>
            <a:ext cx="1295400" cy="461665"/>
          </a:xfrm>
          <a:prstGeom prst="rect">
            <a:avLst/>
          </a:prstGeom>
          <a:noFill/>
        </p:spPr>
        <p:txBody>
          <a:bodyPr wrap="square">
            <a:spAutoFit/>
          </a:bodyPr>
          <a:lstStyle/>
          <a:p>
            <a:r>
              <a:rPr lang="es-ES" sz="2400" b="1" i="0" u="none" strike="noStrike" baseline="0" dirty="0" err="1">
                <a:solidFill>
                  <a:srgbClr val="3C4A9B"/>
                </a:solidFill>
                <a:latin typeface="TeXGyreSchola-Bold"/>
              </a:rPr>
              <a:t>Boosting</a:t>
            </a:r>
            <a:endParaRPr lang="es-ES" sz="2400" dirty="0"/>
          </a:p>
        </p:txBody>
      </p:sp>
    </p:spTree>
    <p:extLst>
      <p:ext uri="{BB962C8B-B14F-4D97-AF65-F5344CB8AC3E}">
        <p14:creationId xmlns:p14="http://schemas.microsoft.com/office/powerpoint/2010/main" val="247821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3099D-3729-4D76-8BE0-EAC4904890C0}"/>
              </a:ext>
            </a:extLst>
          </p:cNvPr>
          <p:cNvSpPr>
            <a:spLocks noGrp="1"/>
          </p:cNvSpPr>
          <p:nvPr>
            <p:ph type="title"/>
          </p:nvPr>
        </p:nvSpPr>
        <p:spPr/>
        <p:txBody>
          <a:bodyPr/>
          <a:lstStyle/>
          <a:p>
            <a:r>
              <a:rPr lang="es-PE" dirty="0"/>
              <a:t>PASOS GENERALES</a:t>
            </a:r>
          </a:p>
        </p:txBody>
      </p:sp>
      <p:sp>
        <p:nvSpPr>
          <p:cNvPr id="3" name="Marcador de contenido 2">
            <a:extLst>
              <a:ext uri="{FF2B5EF4-FFF2-40B4-BE49-F238E27FC236}">
                <a16:creationId xmlns:a16="http://schemas.microsoft.com/office/drawing/2014/main" id="{9EA60D06-F52A-41E3-9F28-68E367223275}"/>
              </a:ext>
            </a:extLst>
          </p:cNvPr>
          <p:cNvSpPr>
            <a:spLocks noGrp="1"/>
          </p:cNvSpPr>
          <p:nvPr>
            <p:ph idx="1"/>
          </p:nvPr>
        </p:nvSpPr>
        <p:spPr>
          <a:xfrm>
            <a:off x="838200" y="1929384"/>
            <a:ext cx="2986668" cy="4251960"/>
          </a:xfrm>
        </p:spPr>
        <p:txBody>
          <a:bodyPr/>
          <a:lstStyle/>
          <a:p>
            <a:r>
              <a:rPr lang="es-PE" dirty="0"/>
              <a:t>Análisis de Datos:</a:t>
            </a:r>
          </a:p>
          <a:p>
            <a:pPr lvl="1"/>
            <a:r>
              <a:rPr lang="es-PE" dirty="0"/>
              <a:t>Cargar un conjunto de datos.</a:t>
            </a:r>
          </a:p>
          <a:p>
            <a:pPr lvl="1"/>
            <a:r>
              <a:rPr lang="es-PE" dirty="0"/>
              <a:t>Estadísticas Descriptivas.</a:t>
            </a:r>
          </a:p>
          <a:p>
            <a:pPr lvl="1"/>
            <a:r>
              <a:rPr lang="es-PE" dirty="0"/>
              <a:t>Visualización de Datos</a:t>
            </a:r>
          </a:p>
          <a:p>
            <a:r>
              <a:rPr lang="es-PE" dirty="0"/>
              <a:t>Tratamiento de datos</a:t>
            </a:r>
          </a:p>
          <a:p>
            <a:pPr lvl="1"/>
            <a:r>
              <a:rPr lang="es-PE" dirty="0"/>
              <a:t>Preprocesamiento de datos</a:t>
            </a:r>
          </a:p>
          <a:p>
            <a:pPr lvl="1"/>
            <a:r>
              <a:rPr lang="es-PE" dirty="0"/>
              <a:t>Métodos de </a:t>
            </a:r>
            <a:r>
              <a:rPr lang="es-PE" dirty="0" err="1"/>
              <a:t>Remuestreo</a:t>
            </a:r>
            <a:endParaRPr lang="es-PE" dirty="0"/>
          </a:p>
          <a:p>
            <a:pPr lvl="1"/>
            <a:r>
              <a:rPr lang="es-PE" dirty="0"/>
              <a:t>Evaluación de las métricas</a:t>
            </a:r>
          </a:p>
          <a:p>
            <a:pPr lvl="1"/>
            <a:endParaRPr lang="es-PE" dirty="0"/>
          </a:p>
          <a:p>
            <a:pPr marL="457200" lvl="1" indent="0">
              <a:buNone/>
            </a:pPr>
            <a:endParaRPr lang="es-PE" dirty="0"/>
          </a:p>
        </p:txBody>
      </p:sp>
      <p:sp>
        <p:nvSpPr>
          <p:cNvPr id="4" name="Marcador de contenido 2">
            <a:extLst>
              <a:ext uri="{FF2B5EF4-FFF2-40B4-BE49-F238E27FC236}">
                <a16:creationId xmlns:a16="http://schemas.microsoft.com/office/drawing/2014/main" id="{F5C1BBA7-7098-4721-B38E-913B5CD7494C}"/>
              </a:ext>
            </a:extLst>
          </p:cNvPr>
          <p:cNvSpPr txBox="1">
            <a:spLocks/>
          </p:cNvSpPr>
          <p:nvPr/>
        </p:nvSpPr>
        <p:spPr>
          <a:xfrm>
            <a:off x="4135244" y="1929384"/>
            <a:ext cx="3235712" cy="42519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dirty="0"/>
              <a:t>Fase Modelado</a:t>
            </a:r>
          </a:p>
          <a:p>
            <a:pPr lvl="1"/>
            <a:r>
              <a:rPr lang="es-PE" dirty="0" err="1"/>
              <a:t>Feature</a:t>
            </a:r>
            <a:r>
              <a:rPr lang="es-PE" dirty="0"/>
              <a:t> </a:t>
            </a:r>
            <a:r>
              <a:rPr lang="es-PE" dirty="0" err="1"/>
              <a:t>Selection</a:t>
            </a:r>
            <a:endParaRPr lang="es-PE" dirty="0"/>
          </a:p>
          <a:p>
            <a:pPr lvl="1"/>
            <a:r>
              <a:rPr lang="es-PE" dirty="0"/>
              <a:t>Algoritmos de Machine Learning</a:t>
            </a:r>
          </a:p>
          <a:p>
            <a:pPr lvl="1"/>
            <a:r>
              <a:rPr lang="es-PE" dirty="0"/>
              <a:t>Rendimiento de algoritmos</a:t>
            </a:r>
          </a:p>
          <a:p>
            <a:r>
              <a:rPr lang="es-PE" dirty="0"/>
              <a:t>Fase Optimización y </a:t>
            </a:r>
            <a:r>
              <a:rPr lang="es-PE" dirty="0" err="1"/>
              <a:t>Forecasting</a:t>
            </a:r>
            <a:endParaRPr lang="es-PE" dirty="0"/>
          </a:p>
          <a:p>
            <a:pPr lvl="1"/>
            <a:r>
              <a:rPr lang="es-PE" dirty="0"/>
              <a:t>Configuración de </a:t>
            </a:r>
            <a:r>
              <a:rPr lang="es-PE" dirty="0" err="1"/>
              <a:t>Hiperparámetros</a:t>
            </a:r>
            <a:endParaRPr lang="es-PE" dirty="0"/>
          </a:p>
          <a:p>
            <a:pPr lvl="1"/>
            <a:r>
              <a:rPr lang="es-PE" dirty="0"/>
              <a:t>Algoritmos en conjunto</a:t>
            </a:r>
          </a:p>
          <a:p>
            <a:pPr lvl="1"/>
            <a:r>
              <a:rPr lang="es-PE" dirty="0"/>
              <a:t>Guarda y realiza predicciones</a:t>
            </a:r>
          </a:p>
          <a:p>
            <a:pPr lvl="1"/>
            <a:r>
              <a:rPr lang="es-PE" dirty="0"/>
              <a:t>Plantilla de modelado predictivo.</a:t>
            </a:r>
          </a:p>
          <a:p>
            <a:pPr lvl="1"/>
            <a:endParaRPr lang="es-PE" dirty="0"/>
          </a:p>
          <a:p>
            <a:pPr marL="457200" lvl="1" indent="0">
              <a:buFont typeface="Arial" panose="020B0604020202020204" pitchFamily="34" charset="0"/>
              <a:buNone/>
            </a:pPr>
            <a:endParaRPr lang="es-PE" dirty="0"/>
          </a:p>
        </p:txBody>
      </p:sp>
      <p:sp>
        <p:nvSpPr>
          <p:cNvPr id="5" name="CuadroTexto 4">
            <a:extLst>
              <a:ext uri="{FF2B5EF4-FFF2-40B4-BE49-F238E27FC236}">
                <a16:creationId xmlns:a16="http://schemas.microsoft.com/office/drawing/2014/main" id="{22137622-CAF6-42BD-AD72-6B526F38860E}"/>
              </a:ext>
            </a:extLst>
          </p:cNvPr>
          <p:cNvSpPr txBox="1"/>
          <p:nvPr/>
        </p:nvSpPr>
        <p:spPr>
          <a:xfrm>
            <a:off x="7973122" y="2901202"/>
            <a:ext cx="3525644" cy="2308324"/>
          </a:xfrm>
          <a:prstGeom prst="rect">
            <a:avLst/>
          </a:prstGeom>
          <a:noFill/>
        </p:spPr>
        <p:txBody>
          <a:bodyPr wrap="square" rtlCol="0">
            <a:spAutoFit/>
          </a:bodyPr>
          <a:lstStyle/>
          <a:p>
            <a:r>
              <a:rPr lang="es-PE" dirty="0"/>
              <a:t>Proceso de Aprendizaje del ML:</a:t>
            </a:r>
          </a:p>
          <a:p>
            <a:pPr marL="342900" indent="-342900">
              <a:buFont typeface="+mj-lt"/>
              <a:buAutoNum type="arabicPeriod"/>
            </a:pPr>
            <a:r>
              <a:rPr lang="es-PE" dirty="0"/>
              <a:t>Definición del problema</a:t>
            </a:r>
          </a:p>
          <a:p>
            <a:pPr marL="342900" indent="-342900">
              <a:buFont typeface="+mj-lt"/>
              <a:buAutoNum type="arabicPeriod"/>
            </a:pPr>
            <a:r>
              <a:rPr lang="es-PE" dirty="0" err="1"/>
              <a:t>Preparaciónde</a:t>
            </a:r>
            <a:r>
              <a:rPr lang="es-PE" dirty="0"/>
              <a:t> los datos</a:t>
            </a:r>
          </a:p>
          <a:p>
            <a:pPr marL="342900" indent="-342900">
              <a:buFont typeface="+mj-lt"/>
              <a:buAutoNum type="arabicPeriod"/>
            </a:pPr>
            <a:r>
              <a:rPr lang="es-PE" dirty="0"/>
              <a:t>Evaluación de un </a:t>
            </a:r>
            <a:r>
              <a:rPr lang="es-PE" dirty="0" err="1"/>
              <a:t>conjutno</a:t>
            </a:r>
            <a:r>
              <a:rPr lang="es-PE" dirty="0"/>
              <a:t> de algoritmos (diversa taxonomía)</a:t>
            </a:r>
          </a:p>
          <a:p>
            <a:pPr marL="342900" indent="-342900">
              <a:buFont typeface="+mj-lt"/>
              <a:buAutoNum type="arabicPeriod"/>
            </a:pPr>
            <a:r>
              <a:rPr lang="es-PE" dirty="0"/>
              <a:t>Mejoras de los resultados en la fase de optimización (</a:t>
            </a:r>
            <a:r>
              <a:rPr lang="es-PE" dirty="0" err="1"/>
              <a:t>tunning</a:t>
            </a:r>
            <a:r>
              <a:rPr lang="es-PE" dirty="0"/>
              <a:t>).</a:t>
            </a:r>
          </a:p>
          <a:p>
            <a:pPr marL="342900" indent="-342900">
              <a:buFont typeface="+mj-lt"/>
              <a:buAutoNum type="arabicPeriod"/>
            </a:pPr>
            <a:r>
              <a:rPr lang="es-PE" dirty="0"/>
              <a:t>Finalizar el modelo y presentar los </a:t>
            </a:r>
            <a:r>
              <a:rPr lang="es-PE" dirty="0" err="1"/>
              <a:t>resutlados</a:t>
            </a:r>
            <a:r>
              <a:rPr lang="es-PE" dirty="0"/>
              <a:t>.</a:t>
            </a:r>
          </a:p>
        </p:txBody>
      </p:sp>
    </p:spTree>
    <p:extLst>
      <p:ext uri="{BB962C8B-B14F-4D97-AF65-F5344CB8AC3E}">
        <p14:creationId xmlns:p14="http://schemas.microsoft.com/office/powerpoint/2010/main" val="407179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0514A4EC-532C-45D4-801C-68F38B4C7E21}"/>
              </a:ext>
            </a:extLst>
          </p:cNvPr>
          <p:cNvSpPr txBox="1"/>
          <p:nvPr/>
        </p:nvSpPr>
        <p:spPr>
          <a:xfrm>
            <a:off x="726281" y="350158"/>
            <a:ext cx="1295400" cy="461665"/>
          </a:xfrm>
          <a:prstGeom prst="rect">
            <a:avLst/>
          </a:prstGeom>
          <a:noFill/>
        </p:spPr>
        <p:txBody>
          <a:bodyPr wrap="square">
            <a:spAutoFit/>
          </a:bodyPr>
          <a:lstStyle/>
          <a:p>
            <a:r>
              <a:rPr lang="es-ES" sz="2400" b="1" i="0" u="none" strike="noStrike" baseline="0" dirty="0" err="1">
                <a:solidFill>
                  <a:srgbClr val="3C4A9B"/>
                </a:solidFill>
                <a:latin typeface="TeXGyreSchola-Bold"/>
              </a:rPr>
              <a:t>Stacking</a:t>
            </a:r>
            <a:endParaRPr lang="es-ES" sz="2400" dirty="0"/>
          </a:p>
        </p:txBody>
      </p:sp>
      <p:sp>
        <p:nvSpPr>
          <p:cNvPr id="14" name="CuadroTexto 13">
            <a:extLst>
              <a:ext uri="{FF2B5EF4-FFF2-40B4-BE49-F238E27FC236}">
                <a16:creationId xmlns:a16="http://schemas.microsoft.com/office/drawing/2014/main" id="{D5732544-A57A-42D3-9306-D9645D9E5E81}"/>
              </a:ext>
            </a:extLst>
          </p:cNvPr>
          <p:cNvSpPr txBox="1"/>
          <p:nvPr/>
        </p:nvSpPr>
        <p:spPr>
          <a:xfrm>
            <a:off x="726281" y="963164"/>
            <a:ext cx="10739437" cy="646331"/>
          </a:xfrm>
          <a:prstGeom prst="rect">
            <a:avLst/>
          </a:prstGeom>
          <a:noFill/>
        </p:spPr>
        <p:txBody>
          <a:bodyPr wrap="square">
            <a:spAutoFit/>
          </a:bodyPr>
          <a:lstStyle/>
          <a:p>
            <a:pPr algn="l"/>
            <a:r>
              <a:rPr lang="es-ES" sz="1800" b="0" i="0" u="none" strike="noStrike" baseline="0" dirty="0">
                <a:solidFill>
                  <a:srgbClr val="1D1D3C"/>
                </a:solidFill>
                <a:latin typeface="TeXGyreSchola-Regular"/>
              </a:rPr>
              <a:t>Construye múltiples modelos (típicamente modelos de diferentes tipos) y un modelo supervisado que aprende como combinar mejor las predicciones de los modelos primarios.</a:t>
            </a:r>
            <a:endParaRPr lang="es-ES" dirty="0"/>
          </a:p>
        </p:txBody>
      </p:sp>
      <p:pic>
        <p:nvPicPr>
          <p:cNvPr id="3" name="Imagen 2">
            <a:extLst>
              <a:ext uri="{FF2B5EF4-FFF2-40B4-BE49-F238E27FC236}">
                <a16:creationId xmlns:a16="http://schemas.microsoft.com/office/drawing/2014/main" id="{041AEB06-5CFF-4274-87BB-132044CED9A7}"/>
              </a:ext>
            </a:extLst>
          </p:cNvPr>
          <p:cNvPicPr>
            <a:picLocks noChangeAspect="1"/>
          </p:cNvPicPr>
          <p:nvPr/>
        </p:nvPicPr>
        <p:blipFill>
          <a:blip r:embed="rId2"/>
          <a:stretch>
            <a:fillRect/>
          </a:stretch>
        </p:blipFill>
        <p:spPr>
          <a:xfrm>
            <a:off x="300037" y="1911574"/>
            <a:ext cx="5262563" cy="4394982"/>
          </a:xfrm>
          <a:prstGeom prst="rect">
            <a:avLst/>
          </a:prstGeom>
        </p:spPr>
      </p:pic>
      <p:pic>
        <p:nvPicPr>
          <p:cNvPr id="17410" name="Picture 2" descr="Stacking (Ensemble Method)">
            <a:extLst>
              <a:ext uri="{FF2B5EF4-FFF2-40B4-BE49-F238E27FC236}">
                <a16:creationId xmlns:a16="http://schemas.microsoft.com/office/drawing/2014/main" id="{96EA696D-20AF-47ED-870D-BE005D3DB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323294"/>
            <a:ext cx="6454594" cy="357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086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mparing 13 Algorithms on 165 Datasets (hint: use Gradient Boosting)">
            <a:extLst>
              <a:ext uri="{FF2B5EF4-FFF2-40B4-BE49-F238E27FC236}">
                <a16:creationId xmlns:a16="http://schemas.microsoft.com/office/drawing/2014/main" id="{EC8C466D-0848-40C4-ACA9-89D248CB8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134345"/>
            <a:ext cx="6540500" cy="658931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E05E408F-6821-4E21-A45C-7BE12D92A875}"/>
              </a:ext>
            </a:extLst>
          </p:cNvPr>
          <p:cNvSpPr txBox="1"/>
          <p:nvPr/>
        </p:nvSpPr>
        <p:spPr>
          <a:xfrm>
            <a:off x="726281" y="2963180"/>
            <a:ext cx="3686969" cy="1200329"/>
          </a:xfrm>
          <a:prstGeom prst="rect">
            <a:avLst/>
          </a:prstGeom>
          <a:noFill/>
        </p:spPr>
        <p:txBody>
          <a:bodyPr wrap="square">
            <a:spAutoFit/>
          </a:bodyPr>
          <a:lstStyle/>
          <a:p>
            <a:r>
              <a:rPr lang="es-ES" sz="2400" b="1" i="0" u="none" strike="noStrike" baseline="0" dirty="0">
                <a:solidFill>
                  <a:srgbClr val="3C4A9B"/>
                </a:solidFill>
                <a:latin typeface="TeXGyreSchola-Bold"/>
              </a:rPr>
              <a:t>EVALUACIÓN DE LOS MODELOS MEDIANTE GRÁFICOS</a:t>
            </a:r>
            <a:endParaRPr lang="es-ES" sz="2400" dirty="0"/>
          </a:p>
        </p:txBody>
      </p:sp>
    </p:spTree>
    <p:extLst>
      <p:ext uri="{BB962C8B-B14F-4D97-AF65-F5344CB8AC3E}">
        <p14:creationId xmlns:p14="http://schemas.microsoft.com/office/powerpoint/2010/main" val="257170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0514A4EC-532C-45D4-801C-68F38B4C7E21}"/>
              </a:ext>
            </a:extLst>
          </p:cNvPr>
          <p:cNvSpPr txBox="1"/>
          <p:nvPr/>
        </p:nvSpPr>
        <p:spPr>
          <a:xfrm>
            <a:off x="230981" y="-319"/>
            <a:ext cx="6255544" cy="461665"/>
          </a:xfrm>
          <a:prstGeom prst="rect">
            <a:avLst/>
          </a:prstGeom>
          <a:noFill/>
        </p:spPr>
        <p:txBody>
          <a:bodyPr wrap="square">
            <a:spAutoFit/>
          </a:bodyPr>
          <a:lstStyle/>
          <a:p>
            <a:r>
              <a:rPr lang="es-ES" sz="2400" b="1" dirty="0">
                <a:solidFill>
                  <a:srgbClr val="3C4A9B"/>
                </a:solidFill>
                <a:latin typeface="TeXGyreSchola-Bold"/>
              </a:rPr>
              <a:t>APRENDIZAJE NO SUPERVISADO</a:t>
            </a:r>
            <a:endParaRPr lang="es-ES" sz="2400" dirty="0"/>
          </a:p>
        </p:txBody>
      </p:sp>
      <p:sp>
        <p:nvSpPr>
          <p:cNvPr id="8" name="CuadroTexto 7">
            <a:extLst>
              <a:ext uri="{FF2B5EF4-FFF2-40B4-BE49-F238E27FC236}">
                <a16:creationId xmlns:a16="http://schemas.microsoft.com/office/drawing/2014/main" id="{4C64480F-D842-42E4-A65E-D51C5C016813}"/>
              </a:ext>
            </a:extLst>
          </p:cNvPr>
          <p:cNvSpPr txBox="1"/>
          <p:nvPr/>
        </p:nvSpPr>
        <p:spPr>
          <a:xfrm>
            <a:off x="548878" y="461346"/>
            <a:ext cx="11094244" cy="1200329"/>
          </a:xfrm>
          <a:prstGeom prst="rect">
            <a:avLst/>
          </a:prstGeom>
          <a:noFill/>
        </p:spPr>
        <p:txBody>
          <a:bodyPr wrap="square">
            <a:spAutoFit/>
          </a:bodyPr>
          <a:lstStyle/>
          <a:p>
            <a:pPr algn="l"/>
            <a:r>
              <a:rPr lang="es-ES" sz="1800" b="0" i="0" u="none" strike="noStrike" baseline="0" dirty="0">
                <a:latin typeface="URWPalladioL-Roma"/>
              </a:rPr>
              <a:t>El </a:t>
            </a:r>
            <a:r>
              <a:rPr lang="es-ES" sz="1800" b="0" i="0" u="none" strike="noStrike" baseline="0" dirty="0" err="1">
                <a:latin typeface="URWPalladioL-Roma"/>
              </a:rPr>
              <a:t>clustering</a:t>
            </a:r>
            <a:r>
              <a:rPr lang="es-ES" sz="1800" b="0" i="0" u="none" strike="noStrike" baseline="0" dirty="0">
                <a:latin typeface="URWPalladioL-Roma"/>
              </a:rPr>
              <a:t> (agrupamiento) consiste en dividir un conjunto de elementos heterogéneos en </a:t>
            </a:r>
            <a:r>
              <a:rPr lang="es-ES" sz="1800" b="0" i="0" u="none" strike="noStrike" baseline="0" dirty="0" err="1">
                <a:latin typeface="URWPalladioL-Roma"/>
              </a:rPr>
              <a:t>clústers</a:t>
            </a:r>
            <a:r>
              <a:rPr lang="es-ES" sz="1800" b="0" i="0" u="none" strike="noStrike" baseline="0" dirty="0">
                <a:latin typeface="URWPalladioL-Roma"/>
              </a:rPr>
              <a:t> o grupos homogéneos.</a:t>
            </a:r>
          </a:p>
          <a:p>
            <a:pPr algn="l"/>
            <a:r>
              <a:rPr lang="es-ES" sz="1800" b="0" i="0" u="none" strike="noStrike" baseline="0" dirty="0">
                <a:latin typeface="URWPalladioL-Roma"/>
              </a:rPr>
              <a:t>Se considera un paradigma de clasificación no supervisada, ya que asigna una clase a cada elemento (clúster al que pertenece), pero dichas clases no son conocidas durante el proceso de aprendizaje de el modelo.</a:t>
            </a:r>
            <a:endParaRPr lang="es-ES" dirty="0"/>
          </a:p>
        </p:txBody>
      </p:sp>
      <p:pic>
        <p:nvPicPr>
          <p:cNvPr id="9" name="Imagen 8">
            <a:extLst>
              <a:ext uri="{FF2B5EF4-FFF2-40B4-BE49-F238E27FC236}">
                <a16:creationId xmlns:a16="http://schemas.microsoft.com/office/drawing/2014/main" id="{442ECD45-5C1A-4CAB-92A3-DC42A7989F9D}"/>
              </a:ext>
            </a:extLst>
          </p:cNvPr>
          <p:cNvPicPr>
            <a:picLocks noChangeAspect="1"/>
          </p:cNvPicPr>
          <p:nvPr/>
        </p:nvPicPr>
        <p:blipFill rotWithShape="1">
          <a:blip r:embed="rId2"/>
          <a:srcRect l="1002" r="3725" b="3789"/>
          <a:stretch/>
        </p:blipFill>
        <p:spPr>
          <a:xfrm>
            <a:off x="230981" y="1890345"/>
            <a:ext cx="6334125" cy="3077310"/>
          </a:xfrm>
          <a:prstGeom prst="rect">
            <a:avLst/>
          </a:prstGeom>
        </p:spPr>
      </p:pic>
      <p:sp>
        <p:nvSpPr>
          <p:cNvPr id="15" name="CuadroTexto 14">
            <a:extLst>
              <a:ext uri="{FF2B5EF4-FFF2-40B4-BE49-F238E27FC236}">
                <a16:creationId xmlns:a16="http://schemas.microsoft.com/office/drawing/2014/main" id="{9D29FD58-7DD7-454C-AD66-7B5545AFAE86}"/>
              </a:ext>
            </a:extLst>
          </p:cNvPr>
          <p:cNvSpPr txBox="1"/>
          <p:nvPr/>
        </p:nvSpPr>
        <p:spPr>
          <a:xfrm>
            <a:off x="6565106" y="2719298"/>
            <a:ext cx="5153026" cy="1200329"/>
          </a:xfrm>
          <a:prstGeom prst="rect">
            <a:avLst/>
          </a:prstGeom>
          <a:noFill/>
        </p:spPr>
        <p:txBody>
          <a:bodyPr wrap="square">
            <a:spAutoFit/>
          </a:bodyPr>
          <a:lstStyle/>
          <a:p>
            <a:pPr algn="l"/>
            <a:r>
              <a:rPr lang="es-ES" sz="1800" b="1" i="0" u="none" strike="noStrike" baseline="0" dirty="0">
                <a:latin typeface="URWPalladioL-Bold"/>
              </a:rPr>
              <a:t>Alta </a:t>
            </a:r>
            <a:r>
              <a:rPr lang="es-ES" sz="1800" b="1" i="0" u="none" strike="noStrike" baseline="0" dirty="0" err="1">
                <a:latin typeface="URWPalladioL-Bold"/>
              </a:rPr>
              <a:t>similaridad</a:t>
            </a:r>
            <a:r>
              <a:rPr lang="es-ES" sz="1800" b="1" i="0" u="none" strike="noStrike" baseline="0" dirty="0">
                <a:latin typeface="URWPalladioL-Bold"/>
              </a:rPr>
              <a:t> </a:t>
            </a:r>
            <a:r>
              <a:rPr lang="es-ES" sz="1800" b="1" i="0" u="none" strike="noStrike" baseline="0" dirty="0" err="1">
                <a:latin typeface="URWPalladioL-Bold"/>
              </a:rPr>
              <a:t>intra-cluster</a:t>
            </a:r>
            <a:r>
              <a:rPr lang="es-ES" sz="1800" b="1" i="0" u="none" strike="noStrike" baseline="0" dirty="0">
                <a:latin typeface="URWPalladioL-Bold"/>
              </a:rPr>
              <a:t> </a:t>
            </a:r>
            <a:r>
              <a:rPr lang="es-ES" sz="1800" b="0" i="0" u="none" strike="noStrike" baseline="0" dirty="0">
                <a:latin typeface="URWPalladioL-Roma"/>
              </a:rPr>
              <a:t>(entre los elementos de un mismo clúster).</a:t>
            </a:r>
          </a:p>
          <a:p>
            <a:pPr algn="l"/>
            <a:r>
              <a:rPr lang="es-ES" sz="1800" b="1" i="0" u="none" strike="noStrike" baseline="0" dirty="0">
                <a:latin typeface="URWPalladioL-Bold"/>
              </a:rPr>
              <a:t>Baja </a:t>
            </a:r>
            <a:r>
              <a:rPr lang="es-ES" sz="1800" b="1" i="0" u="none" strike="noStrike" baseline="0" dirty="0" err="1">
                <a:latin typeface="URWPalladioL-Bold"/>
              </a:rPr>
              <a:t>similaridad</a:t>
            </a:r>
            <a:r>
              <a:rPr lang="es-ES" sz="1800" b="1" i="0" u="none" strike="noStrike" baseline="0" dirty="0">
                <a:latin typeface="URWPalladioL-Bold"/>
              </a:rPr>
              <a:t> </a:t>
            </a:r>
            <a:r>
              <a:rPr lang="es-ES" sz="1800" b="1" i="0" u="none" strike="noStrike" baseline="0" dirty="0" err="1">
                <a:latin typeface="URWPalladioL-Bold"/>
              </a:rPr>
              <a:t>inter-cluster</a:t>
            </a:r>
            <a:r>
              <a:rPr lang="es-ES" sz="1800" b="1" i="0" u="none" strike="noStrike" baseline="0" dirty="0">
                <a:latin typeface="URWPalladioL-Bold"/>
              </a:rPr>
              <a:t> </a:t>
            </a:r>
            <a:r>
              <a:rPr lang="es-ES" sz="1800" b="0" i="0" u="none" strike="noStrike" baseline="0" dirty="0">
                <a:latin typeface="URWPalladioL-Roma"/>
              </a:rPr>
              <a:t>(entre los elementos de distinto </a:t>
            </a:r>
            <a:r>
              <a:rPr lang="es-ES" sz="1800" b="0" i="0" u="none" strike="noStrike" baseline="0" dirty="0" err="1">
                <a:latin typeface="URWPalladioL-Roma"/>
              </a:rPr>
              <a:t>clústers</a:t>
            </a:r>
            <a:r>
              <a:rPr lang="es-ES" sz="1800" b="0" i="0" u="none" strike="noStrike" baseline="0" dirty="0">
                <a:latin typeface="URWPalladioL-Roma"/>
              </a:rPr>
              <a:t>).</a:t>
            </a:r>
            <a:endParaRPr lang="es-ES" dirty="0"/>
          </a:p>
        </p:txBody>
      </p:sp>
    </p:spTree>
    <p:extLst>
      <p:ext uri="{BB962C8B-B14F-4D97-AF65-F5344CB8AC3E}">
        <p14:creationId xmlns:p14="http://schemas.microsoft.com/office/powerpoint/2010/main" val="469443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7A364-F936-4F0B-9C93-D546C4804D12}"/>
              </a:ext>
            </a:extLst>
          </p:cNvPr>
          <p:cNvSpPr>
            <a:spLocks noGrp="1"/>
          </p:cNvSpPr>
          <p:nvPr>
            <p:ph type="title"/>
          </p:nvPr>
        </p:nvSpPr>
        <p:spPr/>
        <p:txBody>
          <a:bodyPr>
            <a:normAutofit fontScale="90000"/>
          </a:bodyPr>
          <a:lstStyle/>
          <a:p>
            <a:r>
              <a:rPr lang="es-ES" dirty="0"/>
              <a:t>Algoritmos de Aprendizaje No Supervisado</a:t>
            </a:r>
          </a:p>
        </p:txBody>
      </p:sp>
      <p:sp>
        <p:nvSpPr>
          <p:cNvPr id="8" name="CuadroTexto 7">
            <a:extLst>
              <a:ext uri="{FF2B5EF4-FFF2-40B4-BE49-F238E27FC236}">
                <a16:creationId xmlns:a16="http://schemas.microsoft.com/office/drawing/2014/main" id="{C85C76B9-C753-40FA-B479-4415B1E18BFE}"/>
              </a:ext>
            </a:extLst>
          </p:cNvPr>
          <p:cNvSpPr txBox="1"/>
          <p:nvPr/>
        </p:nvSpPr>
        <p:spPr>
          <a:xfrm>
            <a:off x="838200" y="2061686"/>
            <a:ext cx="10858500" cy="646331"/>
          </a:xfrm>
          <a:prstGeom prst="rect">
            <a:avLst/>
          </a:prstGeom>
          <a:noFill/>
        </p:spPr>
        <p:txBody>
          <a:bodyPr wrap="square">
            <a:spAutoFit/>
          </a:bodyPr>
          <a:lstStyle/>
          <a:p>
            <a:pPr algn="l"/>
            <a:r>
              <a:rPr lang="es-ES" sz="1800" b="1" i="0" u="none" strike="noStrike" baseline="0" dirty="0">
                <a:latin typeface="URWPalladioL-Bold"/>
              </a:rPr>
              <a:t>Basados en centroides</a:t>
            </a:r>
            <a:r>
              <a:rPr lang="es-ES" sz="1800" b="0" i="0" u="none" strike="noStrike" baseline="0" dirty="0">
                <a:latin typeface="URWPalladioL-Roma"/>
              </a:rPr>
              <a:t>: Construyen distintas particiones y las evalúan en función de algún criterio (generalmente basados en distancia). Ejemplos de algoritmos son: k-</a:t>
            </a:r>
            <a:r>
              <a:rPr lang="es-ES" sz="1800" b="0" i="0" u="none" strike="noStrike" baseline="0" dirty="0" err="1">
                <a:latin typeface="URWPalladioL-Roma"/>
              </a:rPr>
              <a:t>means</a:t>
            </a:r>
            <a:r>
              <a:rPr lang="es-ES" sz="1800" b="0" i="0" u="none" strike="noStrike" baseline="0" dirty="0">
                <a:latin typeface="URWPalladioL-Roma"/>
              </a:rPr>
              <a:t>, k-</a:t>
            </a:r>
            <a:r>
              <a:rPr lang="es-ES" sz="1800" b="0" i="0" u="none" strike="noStrike" baseline="0" dirty="0" err="1">
                <a:latin typeface="URWPalladioL-Roma"/>
              </a:rPr>
              <a:t>medoids</a:t>
            </a:r>
            <a:r>
              <a:rPr lang="es-ES" sz="1800" b="0" i="0" u="none" strike="noStrike" baseline="0" dirty="0">
                <a:latin typeface="URWPalladioL-Roma"/>
              </a:rPr>
              <a:t>, etc.</a:t>
            </a:r>
            <a:endParaRPr lang="es-ES" dirty="0"/>
          </a:p>
        </p:txBody>
      </p:sp>
      <p:sp>
        <p:nvSpPr>
          <p:cNvPr id="10" name="CuadroTexto 9">
            <a:extLst>
              <a:ext uri="{FF2B5EF4-FFF2-40B4-BE49-F238E27FC236}">
                <a16:creationId xmlns:a16="http://schemas.microsoft.com/office/drawing/2014/main" id="{CE41719C-4D43-4C23-BA9A-ACB831D4A270}"/>
              </a:ext>
            </a:extLst>
          </p:cNvPr>
          <p:cNvSpPr txBox="1"/>
          <p:nvPr/>
        </p:nvSpPr>
        <p:spPr>
          <a:xfrm>
            <a:off x="838200" y="3134321"/>
            <a:ext cx="10668000" cy="646331"/>
          </a:xfrm>
          <a:prstGeom prst="rect">
            <a:avLst/>
          </a:prstGeom>
          <a:noFill/>
        </p:spPr>
        <p:txBody>
          <a:bodyPr wrap="square">
            <a:spAutoFit/>
          </a:bodyPr>
          <a:lstStyle/>
          <a:p>
            <a:pPr algn="l"/>
            <a:r>
              <a:rPr lang="es-ES" sz="1800" b="1" i="0" u="none" strike="noStrike" baseline="0" dirty="0">
                <a:latin typeface="URWPalladioL-Bold"/>
              </a:rPr>
              <a:t>Jerárquicos</a:t>
            </a:r>
            <a:r>
              <a:rPr lang="es-ES" sz="1800" b="0" i="0" u="none" strike="noStrike" baseline="0" dirty="0">
                <a:latin typeface="URWPalladioL-Roma"/>
              </a:rPr>
              <a:t>: Crean una descomposición jerárquica del conjunto de datos (objetos) usando algún criterio. Ejemplos de algoritmos son: Diana, Agnes, BIRCH, ROCK, etc.</a:t>
            </a:r>
            <a:endParaRPr lang="es-ES" dirty="0"/>
          </a:p>
        </p:txBody>
      </p:sp>
      <p:sp>
        <p:nvSpPr>
          <p:cNvPr id="12" name="CuadroTexto 11">
            <a:extLst>
              <a:ext uri="{FF2B5EF4-FFF2-40B4-BE49-F238E27FC236}">
                <a16:creationId xmlns:a16="http://schemas.microsoft.com/office/drawing/2014/main" id="{71DB1056-0AB8-4C05-9D78-CFA6B48E5192}"/>
              </a:ext>
            </a:extLst>
          </p:cNvPr>
          <p:cNvSpPr txBox="1"/>
          <p:nvPr/>
        </p:nvSpPr>
        <p:spPr>
          <a:xfrm>
            <a:off x="838199" y="4206956"/>
            <a:ext cx="10667999" cy="646331"/>
          </a:xfrm>
          <a:prstGeom prst="rect">
            <a:avLst/>
          </a:prstGeom>
          <a:noFill/>
        </p:spPr>
        <p:txBody>
          <a:bodyPr wrap="square">
            <a:spAutoFit/>
          </a:bodyPr>
          <a:lstStyle/>
          <a:p>
            <a:pPr algn="l"/>
            <a:r>
              <a:rPr lang="es-ES" sz="1800" b="1" i="0" u="none" strike="noStrike" baseline="0" dirty="0">
                <a:latin typeface="URWPalladioL-Bold"/>
              </a:rPr>
              <a:t>Métodos basados en densidad</a:t>
            </a:r>
            <a:r>
              <a:rPr lang="es-ES" sz="1800" b="0" i="0" u="none" strike="noStrike" baseline="0" dirty="0">
                <a:latin typeface="URWPalladioL-Roma"/>
              </a:rPr>
              <a:t>: Se basan en conectividad y en funciones de densidad de puntos en el espacio. Ejemplos de algoritmos son: DBSCAN, OPTICS, </a:t>
            </a:r>
            <a:r>
              <a:rPr lang="es-ES" sz="1800" b="0" i="0" u="none" strike="noStrike" baseline="0" dirty="0" err="1">
                <a:latin typeface="URWPalladioL-Roma"/>
              </a:rPr>
              <a:t>DenClue</a:t>
            </a:r>
            <a:r>
              <a:rPr lang="es-ES" sz="1800" b="0" i="0" u="none" strike="noStrike" baseline="0" dirty="0">
                <a:latin typeface="URWPalladioL-Roma"/>
              </a:rPr>
              <a:t>, etc.</a:t>
            </a:r>
            <a:endParaRPr lang="es-ES" dirty="0"/>
          </a:p>
        </p:txBody>
      </p:sp>
      <p:sp>
        <p:nvSpPr>
          <p:cNvPr id="14" name="CuadroTexto 13">
            <a:extLst>
              <a:ext uri="{FF2B5EF4-FFF2-40B4-BE49-F238E27FC236}">
                <a16:creationId xmlns:a16="http://schemas.microsoft.com/office/drawing/2014/main" id="{AB668E51-0A57-4EF4-BC76-59E2846D5F26}"/>
              </a:ext>
            </a:extLst>
          </p:cNvPr>
          <p:cNvSpPr txBox="1"/>
          <p:nvPr/>
        </p:nvSpPr>
        <p:spPr>
          <a:xfrm>
            <a:off x="838198" y="5174817"/>
            <a:ext cx="10667999" cy="646331"/>
          </a:xfrm>
          <a:prstGeom prst="rect">
            <a:avLst/>
          </a:prstGeom>
          <a:noFill/>
        </p:spPr>
        <p:txBody>
          <a:bodyPr wrap="square">
            <a:spAutoFit/>
          </a:bodyPr>
          <a:lstStyle/>
          <a:p>
            <a:pPr algn="l"/>
            <a:r>
              <a:rPr lang="es-ES" sz="1800" b="1" i="0" u="none" strike="noStrike" baseline="0" dirty="0">
                <a:latin typeface="URWPalladioL-Bold"/>
              </a:rPr>
              <a:t>Basados en modelos</a:t>
            </a:r>
            <a:r>
              <a:rPr lang="es-ES" sz="1800" b="0" i="0" u="none" strike="noStrike" baseline="0" dirty="0">
                <a:latin typeface="URWPalladioL-Roma"/>
              </a:rPr>
              <a:t>: Se propone un modelo hipótesis para cada uno de los </a:t>
            </a:r>
            <a:r>
              <a:rPr lang="es-ES" sz="1800" b="0" i="0" u="none" strike="noStrike" baseline="0" dirty="0" err="1">
                <a:latin typeface="URWPalladioL-Roma"/>
              </a:rPr>
              <a:t>clústers</a:t>
            </a:r>
            <a:r>
              <a:rPr lang="es-ES" sz="1800" b="0" i="0" u="none" strike="noStrike" baseline="0" dirty="0">
                <a:latin typeface="URWPalladioL-Roma"/>
              </a:rPr>
              <a:t> y se trata de encontrar el mejor ajuste de ese modelo a otros. EM, COBWEB, etc.</a:t>
            </a:r>
            <a:endParaRPr lang="es-ES" dirty="0"/>
          </a:p>
        </p:txBody>
      </p:sp>
    </p:spTree>
    <p:extLst>
      <p:ext uri="{BB962C8B-B14F-4D97-AF65-F5344CB8AC3E}">
        <p14:creationId xmlns:p14="http://schemas.microsoft.com/office/powerpoint/2010/main" val="286204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7A364-F936-4F0B-9C93-D546C4804D12}"/>
              </a:ext>
            </a:extLst>
          </p:cNvPr>
          <p:cNvSpPr>
            <a:spLocks noGrp="1"/>
          </p:cNvSpPr>
          <p:nvPr>
            <p:ph type="title"/>
          </p:nvPr>
        </p:nvSpPr>
        <p:spPr/>
        <p:txBody>
          <a:bodyPr>
            <a:normAutofit fontScale="90000"/>
          </a:bodyPr>
          <a:lstStyle/>
          <a:p>
            <a:r>
              <a:rPr lang="es-ES" dirty="0"/>
              <a:t>Algoritmos de Aprendizaje No Supervisado</a:t>
            </a:r>
          </a:p>
        </p:txBody>
      </p:sp>
      <p:pic>
        <p:nvPicPr>
          <p:cNvPr id="4" name="Imagen 3">
            <a:extLst>
              <a:ext uri="{FF2B5EF4-FFF2-40B4-BE49-F238E27FC236}">
                <a16:creationId xmlns:a16="http://schemas.microsoft.com/office/drawing/2014/main" id="{1410603B-0B68-456B-BF1D-D628B36166B4}"/>
              </a:ext>
            </a:extLst>
          </p:cNvPr>
          <p:cNvPicPr>
            <a:picLocks noChangeAspect="1"/>
          </p:cNvPicPr>
          <p:nvPr/>
        </p:nvPicPr>
        <p:blipFill>
          <a:blip r:embed="rId2"/>
          <a:stretch>
            <a:fillRect/>
          </a:stretch>
        </p:blipFill>
        <p:spPr>
          <a:xfrm>
            <a:off x="2053187" y="1859206"/>
            <a:ext cx="7960519" cy="4877474"/>
          </a:xfrm>
          <a:prstGeom prst="rect">
            <a:avLst/>
          </a:prstGeom>
        </p:spPr>
      </p:pic>
    </p:spTree>
    <p:extLst>
      <p:ext uri="{BB962C8B-B14F-4D97-AF65-F5344CB8AC3E}">
        <p14:creationId xmlns:p14="http://schemas.microsoft.com/office/powerpoint/2010/main" val="39975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5A3E4-E24C-4CA5-89E0-7B47FCE6E90C}"/>
              </a:ext>
            </a:extLst>
          </p:cNvPr>
          <p:cNvSpPr>
            <a:spLocks noGrp="1"/>
          </p:cNvSpPr>
          <p:nvPr>
            <p:ph type="title"/>
          </p:nvPr>
        </p:nvSpPr>
        <p:spPr/>
        <p:txBody>
          <a:bodyPr/>
          <a:lstStyle/>
          <a:p>
            <a:r>
              <a:rPr lang="es-PE" dirty="0"/>
              <a:t>Análisis de Datos</a:t>
            </a:r>
          </a:p>
        </p:txBody>
      </p:sp>
      <p:sp>
        <p:nvSpPr>
          <p:cNvPr id="3" name="Marcador de contenido 2">
            <a:extLst>
              <a:ext uri="{FF2B5EF4-FFF2-40B4-BE49-F238E27FC236}">
                <a16:creationId xmlns:a16="http://schemas.microsoft.com/office/drawing/2014/main" id="{694C598B-15ED-421B-890C-3EE75E2BFB38}"/>
              </a:ext>
            </a:extLst>
          </p:cNvPr>
          <p:cNvSpPr>
            <a:spLocks noGrp="1"/>
          </p:cNvSpPr>
          <p:nvPr>
            <p:ph idx="1"/>
          </p:nvPr>
        </p:nvSpPr>
        <p:spPr>
          <a:xfrm>
            <a:off x="838200" y="1929384"/>
            <a:ext cx="10515600" cy="3129796"/>
          </a:xfrm>
        </p:spPr>
        <p:txBody>
          <a:bodyPr/>
          <a:lstStyle/>
          <a:p>
            <a:r>
              <a:rPr lang="es-PE" dirty="0"/>
              <a:t>El análisis de datos se realizó a través de todo el curso con las funciones básicas de la estructura de la data, los tipos de data estructurada, semiestructurada y no estructurada.</a:t>
            </a:r>
          </a:p>
          <a:p>
            <a:r>
              <a:rPr lang="es-PE" dirty="0"/>
              <a:t>Se vio la manipulación de datos de manera detallada, la estadística descriptiva (sumario de datos, medidas de tendencia central, de dispersión, correlaciones, entre otros), visualización (univariante – histograma, densidad, </a:t>
            </a:r>
            <a:r>
              <a:rPr lang="es-PE" dirty="0" err="1"/>
              <a:t>boxplots</a:t>
            </a:r>
            <a:r>
              <a:rPr lang="es-PE" dirty="0"/>
              <a:t>, </a:t>
            </a:r>
            <a:r>
              <a:rPr lang="es-PE" dirty="0" err="1"/>
              <a:t>barplots</a:t>
            </a:r>
            <a:r>
              <a:rPr lang="es-PE" dirty="0"/>
              <a:t>, datos nulos, etc. Multivariante – correlación, matriz de dispersión, matriz de dispersión por clases, matriz de densidad por clase, </a:t>
            </a:r>
            <a:r>
              <a:rPr lang="es-PE" dirty="0" err="1"/>
              <a:t>boxplot</a:t>
            </a:r>
            <a:r>
              <a:rPr lang="es-PE" dirty="0"/>
              <a:t> por clase, entre otros)</a:t>
            </a:r>
          </a:p>
        </p:txBody>
      </p:sp>
    </p:spTree>
    <p:extLst>
      <p:ext uri="{BB962C8B-B14F-4D97-AF65-F5344CB8AC3E}">
        <p14:creationId xmlns:p14="http://schemas.microsoft.com/office/powerpoint/2010/main" val="355214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0E983-3A34-4728-8AD3-6D9928B0BC13}"/>
              </a:ext>
            </a:extLst>
          </p:cNvPr>
          <p:cNvSpPr>
            <a:spLocks noGrp="1"/>
          </p:cNvSpPr>
          <p:nvPr>
            <p:ph type="title"/>
          </p:nvPr>
        </p:nvSpPr>
        <p:spPr/>
        <p:txBody>
          <a:bodyPr/>
          <a:lstStyle/>
          <a:p>
            <a:r>
              <a:rPr lang="es-PE" dirty="0"/>
              <a:t>Tratamiento de Datos</a:t>
            </a:r>
          </a:p>
        </p:txBody>
      </p:sp>
      <p:sp>
        <p:nvSpPr>
          <p:cNvPr id="3" name="Marcador de contenido 2">
            <a:extLst>
              <a:ext uri="{FF2B5EF4-FFF2-40B4-BE49-F238E27FC236}">
                <a16:creationId xmlns:a16="http://schemas.microsoft.com/office/drawing/2014/main" id="{EAD51614-BF49-44F8-A361-F5D7948CE0CD}"/>
              </a:ext>
            </a:extLst>
          </p:cNvPr>
          <p:cNvSpPr>
            <a:spLocks noGrp="1"/>
          </p:cNvSpPr>
          <p:nvPr>
            <p:ph idx="1"/>
          </p:nvPr>
        </p:nvSpPr>
        <p:spPr/>
        <p:txBody>
          <a:bodyPr/>
          <a:lstStyle/>
          <a:p>
            <a:r>
              <a:rPr lang="es-PE" dirty="0"/>
              <a:t>El tema tratamiento de datos fue visto anteriormente y desarrollado a detalle siguiendo este proceso: </a:t>
            </a:r>
          </a:p>
          <a:p>
            <a:endParaRPr lang="es-PE" dirty="0"/>
          </a:p>
          <a:p>
            <a:r>
              <a:rPr lang="es-PE" dirty="0"/>
              <a:t>Se tomo en consideración:</a:t>
            </a:r>
          </a:p>
        </p:txBody>
      </p:sp>
      <p:pic>
        <p:nvPicPr>
          <p:cNvPr id="14" name="Imagen 13">
            <a:extLst>
              <a:ext uri="{FF2B5EF4-FFF2-40B4-BE49-F238E27FC236}">
                <a16:creationId xmlns:a16="http://schemas.microsoft.com/office/drawing/2014/main" id="{4096A99B-6B9D-472F-B0A2-16450442B277}"/>
              </a:ext>
            </a:extLst>
          </p:cNvPr>
          <p:cNvPicPr>
            <a:picLocks noChangeAspect="1"/>
          </p:cNvPicPr>
          <p:nvPr/>
        </p:nvPicPr>
        <p:blipFill>
          <a:blip r:embed="rId2"/>
          <a:stretch>
            <a:fillRect/>
          </a:stretch>
        </p:blipFill>
        <p:spPr>
          <a:xfrm>
            <a:off x="1033683" y="2556580"/>
            <a:ext cx="9388654" cy="518205"/>
          </a:xfrm>
          <a:prstGeom prst="rect">
            <a:avLst/>
          </a:prstGeom>
        </p:spPr>
      </p:pic>
      <p:pic>
        <p:nvPicPr>
          <p:cNvPr id="15" name="Imagen 14">
            <a:extLst>
              <a:ext uri="{FF2B5EF4-FFF2-40B4-BE49-F238E27FC236}">
                <a16:creationId xmlns:a16="http://schemas.microsoft.com/office/drawing/2014/main" id="{9BBC1ACF-75D0-4587-80B3-910A4EDBDA39}"/>
              </a:ext>
            </a:extLst>
          </p:cNvPr>
          <p:cNvPicPr>
            <a:picLocks noChangeAspect="1"/>
          </p:cNvPicPr>
          <p:nvPr/>
        </p:nvPicPr>
        <p:blipFill>
          <a:blip r:embed="rId3"/>
          <a:stretch>
            <a:fillRect/>
          </a:stretch>
        </p:blipFill>
        <p:spPr>
          <a:xfrm>
            <a:off x="1285320" y="3701981"/>
            <a:ext cx="3630820" cy="1232065"/>
          </a:xfrm>
          <a:prstGeom prst="rect">
            <a:avLst/>
          </a:prstGeom>
        </p:spPr>
      </p:pic>
      <p:pic>
        <p:nvPicPr>
          <p:cNvPr id="17" name="Imagen 16">
            <a:extLst>
              <a:ext uri="{FF2B5EF4-FFF2-40B4-BE49-F238E27FC236}">
                <a16:creationId xmlns:a16="http://schemas.microsoft.com/office/drawing/2014/main" id="{D7873BFC-D82F-4896-80E1-DCCF2D07A543}"/>
              </a:ext>
            </a:extLst>
          </p:cNvPr>
          <p:cNvPicPr>
            <a:picLocks noChangeAspect="1"/>
          </p:cNvPicPr>
          <p:nvPr/>
        </p:nvPicPr>
        <p:blipFill>
          <a:blip r:embed="rId4"/>
          <a:stretch>
            <a:fillRect/>
          </a:stretch>
        </p:blipFill>
        <p:spPr>
          <a:xfrm>
            <a:off x="5422434" y="3320100"/>
            <a:ext cx="4999903" cy="3099940"/>
          </a:xfrm>
          <a:prstGeom prst="rect">
            <a:avLst/>
          </a:prstGeom>
        </p:spPr>
      </p:pic>
    </p:spTree>
    <p:extLst>
      <p:ext uri="{BB962C8B-B14F-4D97-AF65-F5344CB8AC3E}">
        <p14:creationId xmlns:p14="http://schemas.microsoft.com/office/powerpoint/2010/main" val="96677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F24610-82B7-40F1-AAB4-0252AEF6C599}"/>
              </a:ext>
            </a:extLst>
          </p:cNvPr>
          <p:cNvSpPr>
            <a:spLocks noGrp="1"/>
          </p:cNvSpPr>
          <p:nvPr>
            <p:ph type="title"/>
          </p:nvPr>
        </p:nvSpPr>
        <p:spPr/>
        <p:txBody>
          <a:bodyPr/>
          <a:lstStyle/>
          <a:p>
            <a:r>
              <a:rPr lang="es-PE" dirty="0"/>
              <a:t>Tratamiento de Datos</a:t>
            </a:r>
          </a:p>
        </p:txBody>
      </p:sp>
      <p:sp>
        <p:nvSpPr>
          <p:cNvPr id="3" name="Marcador de contenido 2">
            <a:extLst>
              <a:ext uri="{FF2B5EF4-FFF2-40B4-BE49-F238E27FC236}">
                <a16:creationId xmlns:a16="http://schemas.microsoft.com/office/drawing/2014/main" id="{3796CAE0-7B29-471D-9957-6914FDC79094}"/>
              </a:ext>
            </a:extLst>
          </p:cNvPr>
          <p:cNvSpPr>
            <a:spLocks noGrp="1"/>
          </p:cNvSpPr>
          <p:nvPr>
            <p:ph idx="1"/>
          </p:nvPr>
        </p:nvSpPr>
        <p:spPr/>
        <p:txBody>
          <a:bodyPr/>
          <a:lstStyle/>
          <a:p>
            <a:r>
              <a:rPr lang="es-PE" dirty="0"/>
              <a:t>Se explico que es el Aprendizaje Supervisado con problemas de Clasificación y Regresión y el Aprendizaje No Supervisado.</a:t>
            </a:r>
          </a:p>
          <a:p>
            <a:r>
              <a:rPr lang="es-PE" dirty="0"/>
              <a:t>La necesidad del tratamiento de datos y todo lo que implica el proceso de Machine Learning y porque el procesamiento ayuda a generar precisiones robustas a la hora de realizar los modelos de Machine Learning, además de las consideraciones para realizarlo, la transformaciones autónomas y entrenamiento de </a:t>
            </a:r>
            <a:r>
              <a:rPr lang="es-PE" dirty="0" err="1"/>
              <a:t>caret</a:t>
            </a:r>
            <a:r>
              <a:rPr lang="es-PE" dirty="0"/>
              <a:t> y los métodos </a:t>
            </a:r>
            <a:r>
              <a:rPr lang="es-PE" dirty="0" err="1"/>
              <a:t>BoxCox</a:t>
            </a:r>
            <a:r>
              <a:rPr lang="es-PE" dirty="0"/>
              <a:t>, </a:t>
            </a:r>
            <a:r>
              <a:rPr lang="es-PE" dirty="0" err="1"/>
              <a:t>YeoJohnson</a:t>
            </a:r>
            <a:r>
              <a:rPr lang="es-PE" dirty="0"/>
              <a:t>, </a:t>
            </a:r>
            <a:r>
              <a:rPr lang="es-PE" dirty="0" err="1"/>
              <a:t>expoTrans</a:t>
            </a:r>
            <a:r>
              <a:rPr lang="es-PE" dirty="0"/>
              <a:t>, </a:t>
            </a:r>
            <a:r>
              <a:rPr lang="es-PE" dirty="0" err="1"/>
              <a:t>zv</a:t>
            </a:r>
            <a:r>
              <a:rPr lang="es-PE" dirty="0"/>
              <a:t>, </a:t>
            </a:r>
            <a:r>
              <a:rPr lang="es-PE" dirty="0" err="1"/>
              <a:t>nzv</a:t>
            </a:r>
            <a:r>
              <a:rPr lang="es-PE" dirty="0"/>
              <a:t>, center, </a:t>
            </a:r>
            <a:r>
              <a:rPr lang="es-PE" dirty="0" err="1"/>
              <a:t>scale</a:t>
            </a:r>
            <a:r>
              <a:rPr lang="es-PE" dirty="0"/>
              <a:t>, </a:t>
            </a:r>
            <a:r>
              <a:rPr lang="es-PE" dirty="0" err="1"/>
              <a:t>range</a:t>
            </a:r>
            <a:r>
              <a:rPr lang="es-PE" dirty="0"/>
              <a:t>, </a:t>
            </a:r>
            <a:r>
              <a:rPr lang="es-PE" dirty="0" err="1"/>
              <a:t>pca</a:t>
            </a:r>
            <a:r>
              <a:rPr lang="es-PE" dirty="0"/>
              <a:t>, </a:t>
            </a:r>
            <a:r>
              <a:rPr lang="es-PE" dirty="0" err="1"/>
              <a:t>ica</a:t>
            </a:r>
            <a:r>
              <a:rPr lang="es-PE" dirty="0"/>
              <a:t>, </a:t>
            </a:r>
            <a:r>
              <a:rPr lang="es-PE" dirty="0" err="1"/>
              <a:t>spatialSign</a:t>
            </a:r>
            <a:r>
              <a:rPr lang="es-PE" dirty="0"/>
              <a:t> entre otros.</a:t>
            </a:r>
          </a:p>
          <a:p>
            <a:r>
              <a:rPr lang="es-PE" dirty="0"/>
              <a:t>Finalmente se recomendó que debemos usarla y en variedad, además de revisar que pasa con los datos gráfica y numéricamente antes y después de la transformación.</a:t>
            </a:r>
          </a:p>
        </p:txBody>
      </p:sp>
    </p:spTree>
    <p:extLst>
      <p:ext uri="{BB962C8B-B14F-4D97-AF65-F5344CB8AC3E}">
        <p14:creationId xmlns:p14="http://schemas.microsoft.com/office/powerpoint/2010/main" val="4967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CD1AB-A9AF-4D6C-96AF-D9E45169A7FD}"/>
              </a:ext>
            </a:extLst>
          </p:cNvPr>
          <p:cNvSpPr>
            <a:spLocks noGrp="1"/>
          </p:cNvSpPr>
          <p:nvPr>
            <p:ph type="title"/>
          </p:nvPr>
        </p:nvSpPr>
        <p:spPr/>
        <p:txBody>
          <a:bodyPr>
            <a:normAutofit fontScale="90000"/>
          </a:bodyPr>
          <a:lstStyle/>
          <a:p>
            <a:r>
              <a:rPr lang="es-PE" dirty="0"/>
              <a:t>Fase de Modelado – </a:t>
            </a:r>
            <a:r>
              <a:rPr lang="es-PE" dirty="0" err="1"/>
              <a:t>Feature</a:t>
            </a:r>
            <a:r>
              <a:rPr lang="es-PE" dirty="0"/>
              <a:t> </a:t>
            </a:r>
            <a:r>
              <a:rPr lang="es-PE" dirty="0" err="1"/>
              <a:t>Selection</a:t>
            </a:r>
            <a:endParaRPr lang="es-PE" dirty="0"/>
          </a:p>
        </p:txBody>
      </p:sp>
      <p:sp>
        <p:nvSpPr>
          <p:cNvPr id="3" name="Marcador de contenido 2">
            <a:extLst>
              <a:ext uri="{FF2B5EF4-FFF2-40B4-BE49-F238E27FC236}">
                <a16:creationId xmlns:a16="http://schemas.microsoft.com/office/drawing/2014/main" id="{F9C58E22-67DA-4252-8F71-BB39BFEE1251}"/>
              </a:ext>
            </a:extLst>
          </p:cNvPr>
          <p:cNvSpPr>
            <a:spLocks noGrp="1"/>
          </p:cNvSpPr>
          <p:nvPr>
            <p:ph idx="1"/>
          </p:nvPr>
        </p:nvSpPr>
        <p:spPr/>
        <p:txBody>
          <a:bodyPr>
            <a:normAutofit fontScale="92500" lnSpcReduction="10000"/>
          </a:bodyPr>
          <a:lstStyle/>
          <a:p>
            <a:r>
              <a:rPr lang="es-PE" dirty="0"/>
              <a:t>Esta parte será tratada a detalle primero veremos lo que corresponde a </a:t>
            </a:r>
            <a:r>
              <a:rPr lang="es-PE" i="1" dirty="0" err="1"/>
              <a:t>feature</a:t>
            </a:r>
            <a:r>
              <a:rPr lang="es-PE" i="1" dirty="0"/>
              <a:t> </a:t>
            </a:r>
            <a:r>
              <a:rPr lang="es-PE" i="1" dirty="0" err="1"/>
              <a:t>selection</a:t>
            </a:r>
            <a:r>
              <a:rPr lang="es-PE" dirty="0"/>
              <a:t> aunque no es parte de los modelos es importante la selección de características que son importantes dentro de la data para el modelo, siguiendo el principio los modelos más simples son los mejores, el </a:t>
            </a:r>
            <a:r>
              <a:rPr lang="es-PE" i="1" dirty="0" err="1"/>
              <a:t>feature</a:t>
            </a:r>
            <a:r>
              <a:rPr lang="es-PE" i="1" dirty="0"/>
              <a:t> </a:t>
            </a:r>
            <a:r>
              <a:rPr lang="es-PE" i="1" dirty="0" err="1"/>
              <a:t>selection</a:t>
            </a:r>
            <a:r>
              <a:rPr lang="es-PE" dirty="0"/>
              <a:t> nos permiten selección las mejores características, es decir los atributos más relevantes para el modelo.</a:t>
            </a:r>
          </a:p>
          <a:p>
            <a:r>
              <a:rPr lang="es-PE" dirty="0"/>
              <a:t>Existen 4 razones fundamentales para usar el </a:t>
            </a:r>
            <a:r>
              <a:rPr lang="es-PE" i="1" dirty="0" err="1"/>
              <a:t>feature</a:t>
            </a:r>
            <a:r>
              <a:rPr lang="es-PE" i="1" dirty="0"/>
              <a:t> </a:t>
            </a:r>
            <a:r>
              <a:rPr lang="es-PE" i="1" dirty="0" err="1"/>
              <a:t>selection</a:t>
            </a:r>
            <a:r>
              <a:rPr lang="es-PE" i="1" dirty="0"/>
              <a:t>:</a:t>
            </a:r>
          </a:p>
          <a:p>
            <a:pPr lvl="1"/>
            <a:r>
              <a:rPr lang="es-PE" dirty="0"/>
              <a:t>Simplificación de los modelos</a:t>
            </a:r>
          </a:p>
          <a:p>
            <a:pPr lvl="1"/>
            <a:r>
              <a:rPr lang="es-PE" dirty="0"/>
              <a:t>Menor tiempo de entrenamiento</a:t>
            </a:r>
          </a:p>
          <a:p>
            <a:pPr lvl="1"/>
            <a:r>
              <a:rPr lang="es-PE" dirty="0"/>
              <a:t>Evitar maldición de la dimensionalidad (</a:t>
            </a:r>
            <a:r>
              <a:rPr lang="es-PE" dirty="0" err="1"/>
              <a:t>course</a:t>
            </a:r>
            <a:r>
              <a:rPr lang="es-PE" dirty="0"/>
              <a:t> </a:t>
            </a:r>
            <a:r>
              <a:rPr lang="es-PE" dirty="0" err="1"/>
              <a:t>of</a:t>
            </a:r>
            <a:r>
              <a:rPr lang="es-PE" dirty="0"/>
              <a:t> </a:t>
            </a:r>
            <a:r>
              <a:rPr lang="es-PE" dirty="0" err="1"/>
              <a:t>dimensionality</a:t>
            </a:r>
            <a:r>
              <a:rPr lang="es-PE" dirty="0"/>
              <a:t>) ¿Cuánto más datos mejor?</a:t>
            </a:r>
          </a:p>
          <a:p>
            <a:pPr lvl="1"/>
            <a:r>
              <a:rPr lang="es-PE" dirty="0"/>
              <a:t>Generalización realzada por reducir el “</a:t>
            </a:r>
            <a:r>
              <a:rPr lang="es-PE" dirty="0" err="1"/>
              <a:t>overfitting</a:t>
            </a:r>
            <a:r>
              <a:rPr lang="es-PE" dirty="0"/>
              <a:t>” (reducción de la varianza). “</a:t>
            </a:r>
            <a:r>
              <a:rPr lang="es-PE" dirty="0" err="1"/>
              <a:t>Overfitting</a:t>
            </a:r>
            <a:r>
              <a:rPr lang="es-PE" dirty="0"/>
              <a:t>” es el efecto de sobreentrenar un algoritmo de </a:t>
            </a:r>
            <a:r>
              <a:rPr lang="es-PE" dirty="0" err="1"/>
              <a:t>aprendijaze</a:t>
            </a:r>
            <a:r>
              <a:rPr lang="es-PE" dirty="0"/>
              <a:t> con unos ciertos datos para los que se conoce el resultado deseado.</a:t>
            </a:r>
          </a:p>
          <a:p>
            <a:endParaRPr lang="es-PE" dirty="0"/>
          </a:p>
        </p:txBody>
      </p:sp>
    </p:spTree>
    <p:extLst>
      <p:ext uri="{BB962C8B-B14F-4D97-AF65-F5344CB8AC3E}">
        <p14:creationId xmlns:p14="http://schemas.microsoft.com/office/powerpoint/2010/main" val="317812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D206A58-80D8-4623-8A79-E1D5543D475D}"/>
              </a:ext>
            </a:extLst>
          </p:cNvPr>
          <p:cNvPicPr>
            <a:picLocks noChangeAspect="1"/>
          </p:cNvPicPr>
          <p:nvPr/>
        </p:nvPicPr>
        <p:blipFill>
          <a:blip r:embed="rId2"/>
          <a:stretch>
            <a:fillRect/>
          </a:stretch>
        </p:blipFill>
        <p:spPr>
          <a:xfrm>
            <a:off x="3427412" y="35302"/>
            <a:ext cx="4735513" cy="1509786"/>
          </a:xfrm>
          <a:prstGeom prst="rect">
            <a:avLst/>
          </a:prstGeom>
        </p:spPr>
      </p:pic>
      <p:pic>
        <p:nvPicPr>
          <p:cNvPr id="3" name="Imagen 2">
            <a:extLst>
              <a:ext uri="{FF2B5EF4-FFF2-40B4-BE49-F238E27FC236}">
                <a16:creationId xmlns:a16="http://schemas.microsoft.com/office/drawing/2014/main" id="{1CD0AC64-1BAE-477B-93CF-52C88A8F9DCB}"/>
              </a:ext>
            </a:extLst>
          </p:cNvPr>
          <p:cNvPicPr>
            <a:picLocks noChangeAspect="1"/>
          </p:cNvPicPr>
          <p:nvPr/>
        </p:nvPicPr>
        <p:blipFill>
          <a:blip r:embed="rId3"/>
          <a:stretch>
            <a:fillRect/>
          </a:stretch>
        </p:blipFill>
        <p:spPr>
          <a:xfrm>
            <a:off x="3248025" y="1778144"/>
            <a:ext cx="5337175" cy="1650856"/>
          </a:xfrm>
          <a:prstGeom prst="rect">
            <a:avLst/>
          </a:prstGeom>
        </p:spPr>
      </p:pic>
      <p:pic>
        <p:nvPicPr>
          <p:cNvPr id="4" name="Imagen 3">
            <a:extLst>
              <a:ext uri="{FF2B5EF4-FFF2-40B4-BE49-F238E27FC236}">
                <a16:creationId xmlns:a16="http://schemas.microsoft.com/office/drawing/2014/main" id="{71CFFA2C-3F52-4AB3-8DBC-8CF7757E93DA}"/>
              </a:ext>
            </a:extLst>
          </p:cNvPr>
          <p:cNvPicPr>
            <a:picLocks noChangeAspect="1"/>
          </p:cNvPicPr>
          <p:nvPr/>
        </p:nvPicPr>
        <p:blipFill>
          <a:blip r:embed="rId4"/>
          <a:stretch>
            <a:fillRect/>
          </a:stretch>
        </p:blipFill>
        <p:spPr>
          <a:xfrm>
            <a:off x="495819" y="3372987"/>
            <a:ext cx="4971011" cy="3012174"/>
          </a:xfrm>
          <a:prstGeom prst="rect">
            <a:avLst/>
          </a:prstGeom>
        </p:spPr>
      </p:pic>
      <p:sp>
        <p:nvSpPr>
          <p:cNvPr id="5" name="CuadroTexto 4">
            <a:extLst>
              <a:ext uri="{FF2B5EF4-FFF2-40B4-BE49-F238E27FC236}">
                <a16:creationId xmlns:a16="http://schemas.microsoft.com/office/drawing/2014/main" id="{4BB13915-A5C1-42BA-ACAD-D40F2D1D530E}"/>
              </a:ext>
            </a:extLst>
          </p:cNvPr>
          <p:cNvSpPr txBox="1"/>
          <p:nvPr/>
        </p:nvSpPr>
        <p:spPr>
          <a:xfrm>
            <a:off x="885825" y="559362"/>
            <a:ext cx="2095500" cy="461665"/>
          </a:xfrm>
          <a:prstGeom prst="rect">
            <a:avLst/>
          </a:prstGeom>
          <a:noFill/>
        </p:spPr>
        <p:txBody>
          <a:bodyPr wrap="square" rtlCol="0">
            <a:spAutoFit/>
          </a:bodyPr>
          <a:lstStyle/>
          <a:p>
            <a:r>
              <a:rPr lang="es-PE" sz="2400" b="1" i="1" dirty="0" err="1"/>
              <a:t>Overfitting</a:t>
            </a:r>
            <a:r>
              <a:rPr lang="es-PE" sz="2400" b="1" i="1" dirty="0"/>
              <a:t> Vs. </a:t>
            </a:r>
            <a:r>
              <a:rPr lang="es-PE" sz="2400" b="1" i="1" dirty="0" err="1"/>
              <a:t>Underfitting</a:t>
            </a:r>
            <a:endParaRPr lang="es-PE" sz="2400" b="1" i="1" dirty="0"/>
          </a:p>
        </p:txBody>
      </p:sp>
      <p:sp>
        <p:nvSpPr>
          <p:cNvPr id="6" name="CuadroTexto 5">
            <a:extLst>
              <a:ext uri="{FF2B5EF4-FFF2-40B4-BE49-F238E27FC236}">
                <a16:creationId xmlns:a16="http://schemas.microsoft.com/office/drawing/2014/main" id="{41C0CB48-D65C-4392-B352-CF1B42C294CC}"/>
              </a:ext>
            </a:extLst>
          </p:cNvPr>
          <p:cNvSpPr txBox="1"/>
          <p:nvPr/>
        </p:nvSpPr>
        <p:spPr>
          <a:xfrm>
            <a:off x="885825" y="2069905"/>
            <a:ext cx="2095500" cy="461665"/>
          </a:xfrm>
          <a:prstGeom prst="rect">
            <a:avLst/>
          </a:prstGeom>
          <a:noFill/>
        </p:spPr>
        <p:txBody>
          <a:bodyPr wrap="square" rtlCol="0">
            <a:spAutoFit/>
          </a:bodyPr>
          <a:lstStyle/>
          <a:p>
            <a:r>
              <a:rPr lang="es-PE" sz="2400" b="1" i="1" dirty="0" err="1"/>
              <a:t>Course</a:t>
            </a:r>
            <a:r>
              <a:rPr lang="es-PE" sz="2400" b="1" i="1" dirty="0"/>
              <a:t> </a:t>
            </a:r>
            <a:r>
              <a:rPr lang="es-PE" sz="2400" b="1" i="1" dirty="0" err="1"/>
              <a:t>of</a:t>
            </a:r>
            <a:r>
              <a:rPr lang="es-PE" sz="2400" b="1" i="1" dirty="0"/>
              <a:t> </a:t>
            </a:r>
            <a:r>
              <a:rPr lang="es-PE" sz="2400" b="1" i="1" dirty="0" err="1"/>
              <a:t>Dimensionality</a:t>
            </a:r>
            <a:endParaRPr lang="es-PE" sz="2400" b="1" i="1" dirty="0"/>
          </a:p>
        </p:txBody>
      </p:sp>
      <p:sp>
        <p:nvSpPr>
          <p:cNvPr id="7" name="CuadroTexto 6">
            <a:extLst>
              <a:ext uri="{FF2B5EF4-FFF2-40B4-BE49-F238E27FC236}">
                <a16:creationId xmlns:a16="http://schemas.microsoft.com/office/drawing/2014/main" id="{89587059-5187-49C6-80FF-1ED1DD3ECA23}"/>
              </a:ext>
            </a:extLst>
          </p:cNvPr>
          <p:cNvSpPr txBox="1"/>
          <p:nvPr/>
        </p:nvSpPr>
        <p:spPr>
          <a:xfrm>
            <a:off x="5978265" y="3678402"/>
            <a:ext cx="3368936" cy="1569660"/>
          </a:xfrm>
          <a:prstGeom prst="rect">
            <a:avLst/>
          </a:prstGeom>
          <a:noFill/>
        </p:spPr>
        <p:txBody>
          <a:bodyPr wrap="square" rtlCol="0">
            <a:spAutoFit/>
          </a:bodyPr>
          <a:lstStyle/>
          <a:p>
            <a:r>
              <a:rPr lang="es-PE" sz="2400" b="1" i="1" dirty="0"/>
              <a:t>Funcionamiento del </a:t>
            </a:r>
            <a:r>
              <a:rPr lang="es-PE" sz="2400" b="1" i="1" dirty="0" err="1"/>
              <a:t>Feature</a:t>
            </a:r>
            <a:r>
              <a:rPr lang="es-PE" sz="2400" b="1" i="1" dirty="0"/>
              <a:t> </a:t>
            </a:r>
            <a:r>
              <a:rPr lang="es-PE" sz="2400" b="1" i="1" dirty="0" err="1"/>
              <a:t>Selection</a:t>
            </a:r>
            <a:r>
              <a:rPr lang="es-PE" sz="2400" b="1" i="1" dirty="0"/>
              <a:t>:</a:t>
            </a:r>
          </a:p>
          <a:p>
            <a:endParaRPr lang="es-PE" sz="2400" b="1" i="1" dirty="0"/>
          </a:p>
          <a:p>
            <a:r>
              <a:rPr lang="es-PE" sz="2400" i="1" dirty="0"/>
              <a:t>Algoritmo de Búsqueda (</a:t>
            </a:r>
            <a:r>
              <a:rPr lang="es-PE" sz="2400" i="1" dirty="0" err="1"/>
              <a:t>Seach</a:t>
            </a:r>
            <a:r>
              <a:rPr lang="es-PE" sz="2400" i="1" dirty="0"/>
              <a:t> </a:t>
            </a:r>
            <a:r>
              <a:rPr lang="es-PE" sz="2400" i="1" dirty="0" err="1"/>
              <a:t>technique</a:t>
            </a:r>
            <a:r>
              <a:rPr lang="es-PE" sz="2400" i="1" dirty="0"/>
              <a:t>) y la Función de Evaluación (</a:t>
            </a:r>
            <a:r>
              <a:rPr lang="es-PE" sz="2400" i="1" dirty="0" err="1"/>
              <a:t>Criterion</a:t>
            </a:r>
            <a:r>
              <a:rPr lang="es-PE" sz="2400" i="1" dirty="0"/>
              <a:t> </a:t>
            </a:r>
            <a:r>
              <a:rPr lang="es-PE" sz="2400" i="1" dirty="0" err="1"/>
              <a:t>function</a:t>
            </a:r>
            <a:r>
              <a:rPr lang="es-PE" sz="2400" i="1" dirty="0"/>
              <a:t>)</a:t>
            </a:r>
          </a:p>
        </p:txBody>
      </p:sp>
    </p:spTree>
    <p:extLst>
      <p:ext uri="{BB962C8B-B14F-4D97-AF65-F5344CB8AC3E}">
        <p14:creationId xmlns:p14="http://schemas.microsoft.com/office/powerpoint/2010/main" val="277426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F1D4F-A9EA-4724-9EA2-DB15FDE14B73}"/>
              </a:ext>
            </a:extLst>
          </p:cNvPr>
          <p:cNvSpPr txBox="1">
            <a:spLocks/>
          </p:cNvSpPr>
          <p:nvPr/>
        </p:nvSpPr>
        <p:spPr>
          <a:xfrm>
            <a:off x="431800" y="390525"/>
            <a:ext cx="10312400" cy="714375"/>
          </a:xfrm>
          <a:prstGeom prst="rect">
            <a:avLst/>
          </a:prstGeom>
        </p:spPr>
        <p:txBody>
          <a:bodyPr>
            <a:normAutofit fontScale="75000" lnSpcReduction="20000"/>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s-PE" dirty="0"/>
              <a:t>Técnicas del </a:t>
            </a:r>
            <a:r>
              <a:rPr lang="es-PE" dirty="0" err="1"/>
              <a:t>Feature</a:t>
            </a:r>
            <a:r>
              <a:rPr lang="es-PE" dirty="0"/>
              <a:t> </a:t>
            </a:r>
            <a:r>
              <a:rPr lang="es-PE" dirty="0" err="1"/>
              <a:t>Selection-Importance</a:t>
            </a:r>
            <a:r>
              <a:rPr lang="es-PE" dirty="0"/>
              <a:t>:</a:t>
            </a:r>
          </a:p>
        </p:txBody>
      </p:sp>
      <p:sp>
        <p:nvSpPr>
          <p:cNvPr id="4" name="CuadroTexto 3">
            <a:extLst>
              <a:ext uri="{FF2B5EF4-FFF2-40B4-BE49-F238E27FC236}">
                <a16:creationId xmlns:a16="http://schemas.microsoft.com/office/drawing/2014/main" id="{6EAF9A05-4BFC-4E08-B5BC-BE29CD409D6A}"/>
              </a:ext>
            </a:extLst>
          </p:cNvPr>
          <p:cNvSpPr txBox="1"/>
          <p:nvPr/>
        </p:nvSpPr>
        <p:spPr>
          <a:xfrm>
            <a:off x="203200" y="1204496"/>
            <a:ext cx="11099800" cy="5262979"/>
          </a:xfrm>
          <a:prstGeom prst="rect">
            <a:avLst/>
          </a:prstGeom>
          <a:noFill/>
        </p:spPr>
        <p:txBody>
          <a:bodyPr wrap="square">
            <a:spAutoFit/>
          </a:bodyPr>
          <a:lstStyle/>
          <a:p>
            <a:pPr marL="285750" indent="-285750">
              <a:buFont typeface="Arial" panose="020B0604020202020204" pitchFamily="34" charset="0"/>
              <a:buChar char="•"/>
            </a:pPr>
            <a:r>
              <a:rPr lang="es-PE" sz="2400" b="1" dirty="0"/>
              <a:t>Coeficiente de Correlación: </a:t>
            </a:r>
            <a:r>
              <a:rPr lang="es-PE" sz="2400" dirty="0"/>
              <a:t>La idea es que aquellas características que tiene una alta correlación con la variable dependiente son predictores fuertes cuando se usan en un modelo. Funciona muy bien como una lista inicial para regresiones lineales y una idea para regresiones no lineales.</a:t>
            </a:r>
          </a:p>
          <a:p>
            <a:pPr marL="285750" indent="-285750">
              <a:buFont typeface="Arial" panose="020B0604020202020204" pitchFamily="34" charset="0"/>
              <a:buChar char="•"/>
            </a:pPr>
            <a:r>
              <a:rPr lang="es-PE" sz="2400" b="1" dirty="0"/>
              <a:t>Eliminación de características redundantes: </a:t>
            </a:r>
            <a:r>
              <a:rPr lang="es-PE" sz="2400" dirty="0"/>
              <a:t>Eliminar atributos altamente correlacionados es útil (&gt;0.75, en general).</a:t>
            </a:r>
          </a:p>
          <a:p>
            <a:pPr marL="285750" indent="-285750">
              <a:buFont typeface="Arial" panose="020B0604020202020204" pitchFamily="34" charset="0"/>
              <a:buChar char="•"/>
            </a:pPr>
            <a:r>
              <a:rPr lang="es-PE" sz="2400" b="1" dirty="0"/>
              <a:t>Basadas en modelo de regresión: </a:t>
            </a:r>
            <a:r>
              <a:rPr lang="es-PE" sz="2400" dirty="0"/>
              <a:t>A través de la varianza se mara que características son importantes las que marcan mayor que 0.05 en el p-valor nos dan idea de importancia con confiabilidad mayor a 95%.</a:t>
            </a:r>
          </a:p>
          <a:p>
            <a:pPr marL="285750" indent="-285750">
              <a:buFont typeface="Arial" panose="020B0604020202020204" pitchFamily="34" charset="0"/>
              <a:buChar char="•"/>
            </a:pPr>
            <a:r>
              <a:rPr lang="es-PE" sz="2400" b="1" dirty="0"/>
              <a:t>Basadas en conocimiento: </a:t>
            </a:r>
            <a:r>
              <a:rPr lang="es-PE" sz="2400" dirty="0"/>
              <a:t>La importancia de los datos se puede estimar a partir de datos mediante la construcción de un modelo. Algunos métodos como los árboles de decisión tienen un mecanismo incorporado para informar sobre la importancia de la variable. Para otros algoritmos, la importancia se puede estimar utilizando un análisis de curva ROC realizado para cada atributo.</a:t>
            </a:r>
          </a:p>
          <a:p>
            <a:pPr marL="285750" indent="-285750">
              <a:buFont typeface="Arial" panose="020B0604020202020204" pitchFamily="34" charset="0"/>
              <a:buChar char="•"/>
            </a:pPr>
            <a:r>
              <a:rPr lang="es-PE" sz="2400" b="1" dirty="0"/>
              <a:t>Basadas en aprendizaje con </a:t>
            </a:r>
            <a:r>
              <a:rPr lang="es-PE" sz="2400" b="1" dirty="0" err="1"/>
              <a:t>Random</a:t>
            </a:r>
            <a:r>
              <a:rPr lang="es-PE" sz="2400" b="1" dirty="0"/>
              <a:t> Forest: </a:t>
            </a:r>
            <a:r>
              <a:rPr lang="es-PE" sz="2400" dirty="0"/>
              <a:t>El algoritmo </a:t>
            </a:r>
            <a:r>
              <a:rPr lang="es-PE" sz="2400" dirty="0" err="1"/>
              <a:t>Random</a:t>
            </a:r>
            <a:r>
              <a:rPr lang="es-PE" sz="2400" dirty="0"/>
              <a:t> Forest se basa en árboles de decisión y utilizan el empaquetamiento para crear un modelo sobre los datos. RF también tiene una metodología de </a:t>
            </a:r>
            <a:r>
              <a:rPr lang="es-PE" sz="2400" i="1" dirty="0" err="1"/>
              <a:t>feature</a:t>
            </a:r>
            <a:r>
              <a:rPr lang="es-PE" sz="2400" i="1" dirty="0"/>
              <a:t> </a:t>
            </a:r>
            <a:r>
              <a:rPr lang="es-PE" sz="2400" i="1" dirty="0" err="1"/>
              <a:t>selection</a:t>
            </a:r>
            <a:r>
              <a:rPr lang="es-PE" sz="2400" i="1" dirty="0"/>
              <a:t> </a:t>
            </a:r>
            <a:r>
              <a:rPr lang="es-PE" sz="2400" dirty="0"/>
              <a:t> que utiliza el “Índice de Gini” para asignar una puntuación y clasificar las características. Considerar que la disminución media en el índice de Gini es más alta para la característica más importante.</a:t>
            </a:r>
          </a:p>
          <a:p>
            <a:pPr marL="285750" indent="-285750">
              <a:buFont typeface="Arial" panose="020B0604020202020204" pitchFamily="34" charset="0"/>
              <a:buChar char="•"/>
            </a:pPr>
            <a:r>
              <a:rPr lang="es-PE" sz="2400" b="1" dirty="0"/>
              <a:t>Eliminación de características recursivas: </a:t>
            </a:r>
            <a:r>
              <a:rPr lang="es-PE" sz="2400" dirty="0"/>
              <a:t>Los métodos </a:t>
            </a:r>
            <a:r>
              <a:rPr lang="es-PE" sz="2400" dirty="0" err="1"/>
              <a:t>feature</a:t>
            </a:r>
            <a:r>
              <a:rPr lang="es-PE" sz="2400" dirty="0"/>
              <a:t> </a:t>
            </a:r>
            <a:r>
              <a:rPr lang="es-PE" sz="2400" dirty="0" err="1"/>
              <a:t>selection</a:t>
            </a:r>
            <a:r>
              <a:rPr lang="es-PE" sz="2400" dirty="0"/>
              <a:t> automáticos se pueden usar para crear muchos modelos con </a:t>
            </a:r>
            <a:r>
              <a:rPr lang="es-PE" sz="2400" dirty="0" err="1"/>
              <a:t>difertenes</a:t>
            </a:r>
            <a:r>
              <a:rPr lang="es-PE" sz="2400" dirty="0"/>
              <a:t> subconjuntos de datos e identificar aquellos atributos que son y no se requieren para construir un modelo preciso uno de ellos es la eliminación recursiva de atributos usando RF.</a:t>
            </a:r>
          </a:p>
        </p:txBody>
      </p:sp>
      <p:pic>
        <p:nvPicPr>
          <p:cNvPr id="5" name="Gráfico 4" descr="Correr">
            <a:extLst>
              <a:ext uri="{FF2B5EF4-FFF2-40B4-BE49-F238E27FC236}">
                <a16:creationId xmlns:a16="http://schemas.microsoft.com/office/drawing/2014/main" id="{A80FF657-AC2F-48B1-85C7-B5AC9201C3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45800" y="5808226"/>
            <a:ext cx="914400" cy="914400"/>
          </a:xfrm>
          <a:prstGeom prst="rect">
            <a:avLst/>
          </a:prstGeom>
        </p:spPr>
      </p:pic>
      <p:sp>
        <p:nvSpPr>
          <p:cNvPr id="6" name="CuadroTexto 5">
            <a:extLst>
              <a:ext uri="{FF2B5EF4-FFF2-40B4-BE49-F238E27FC236}">
                <a16:creationId xmlns:a16="http://schemas.microsoft.com/office/drawing/2014/main" id="{B9E84669-E93A-464A-9F8F-2BD776668B59}"/>
              </a:ext>
            </a:extLst>
          </p:cNvPr>
          <p:cNvSpPr txBox="1"/>
          <p:nvPr/>
        </p:nvSpPr>
        <p:spPr>
          <a:xfrm>
            <a:off x="6096001" y="6189905"/>
            <a:ext cx="4113264" cy="461665"/>
          </a:xfrm>
          <a:prstGeom prst="rect">
            <a:avLst/>
          </a:prstGeom>
          <a:noFill/>
        </p:spPr>
        <p:txBody>
          <a:bodyPr wrap="square" rtlCol="0">
            <a:spAutoFit/>
          </a:bodyPr>
          <a:lstStyle/>
          <a:p>
            <a:pPr algn="ctr"/>
            <a:r>
              <a:rPr lang="es-ES" sz="2400" b="1" dirty="0"/>
              <a:t>VAMOS AL R A PRACTICAR FEATURE SELECTION :D</a:t>
            </a:r>
            <a:endParaRPr lang="es-PE" sz="2400" b="1" dirty="0"/>
          </a:p>
        </p:txBody>
      </p:sp>
      <p:sp>
        <p:nvSpPr>
          <p:cNvPr id="7" name="Forma libre: forma 6">
            <a:extLst>
              <a:ext uri="{FF2B5EF4-FFF2-40B4-BE49-F238E27FC236}">
                <a16:creationId xmlns:a16="http://schemas.microsoft.com/office/drawing/2014/main" id="{3A7B92A1-CA53-4599-B3DD-61A538B80CC0}"/>
              </a:ext>
            </a:extLst>
          </p:cNvPr>
          <p:cNvSpPr/>
          <p:nvPr/>
        </p:nvSpPr>
        <p:spPr>
          <a:xfrm>
            <a:off x="10031464" y="6181389"/>
            <a:ext cx="992137" cy="478696"/>
          </a:xfrm>
          <a:custGeom>
            <a:avLst/>
            <a:gdLst>
              <a:gd name="connsiteX0" fmla="*/ 730880 w 992137"/>
              <a:gd name="connsiteY0" fmla="*/ 0 h 470618"/>
              <a:gd name="connsiteX1" fmla="*/ 266422 w 992137"/>
              <a:gd name="connsiteY1" fmla="*/ 43543 h 470618"/>
              <a:gd name="connsiteX2" fmla="*/ 658308 w 992137"/>
              <a:gd name="connsiteY2" fmla="*/ 58058 h 470618"/>
              <a:gd name="connsiteX3" fmla="*/ 600251 w 992137"/>
              <a:gd name="connsiteY3" fmla="*/ 72572 h 470618"/>
              <a:gd name="connsiteX4" fmla="*/ 542194 w 992137"/>
              <a:gd name="connsiteY4" fmla="*/ 101600 h 470618"/>
              <a:gd name="connsiteX5" fmla="*/ 397051 w 992137"/>
              <a:gd name="connsiteY5" fmla="*/ 145143 h 470618"/>
              <a:gd name="connsiteX6" fmla="*/ 353508 w 992137"/>
              <a:gd name="connsiteY6" fmla="*/ 159658 h 470618"/>
              <a:gd name="connsiteX7" fmla="*/ 687337 w 992137"/>
              <a:gd name="connsiteY7" fmla="*/ 188686 h 470618"/>
              <a:gd name="connsiteX8" fmla="*/ 614765 w 992137"/>
              <a:gd name="connsiteY8" fmla="*/ 203200 h 470618"/>
              <a:gd name="connsiteX9" fmla="*/ 527680 w 992137"/>
              <a:gd name="connsiteY9" fmla="*/ 217715 h 470618"/>
              <a:gd name="connsiteX10" fmla="*/ 469622 w 992137"/>
              <a:gd name="connsiteY10" fmla="*/ 232229 h 470618"/>
              <a:gd name="connsiteX11" fmla="*/ 397051 w 992137"/>
              <a:gd name="connsiteY11" fmla="*/ 246743 h 470618"/>
              <a:gd name="connsiteX12" fmla="*/ 542194 w 992137"/>
              <a:gd name="connsiteY12" fmla="*/ 261258 h 470618"/>
              <a:gd name="connsiteX13" fmla="*/ 353508 w 992137"/>
              <a:gd name="connsiteY13" fmla="*/ 304800 h 470618"/>
              <a:gd name="connsiteX14" fmla="*/ 266422 w 992137"/>
              <a:gd name="connsiteY14" fmla="*/ 333829 h 470618"/>
              <a:gd name="connsiteX15" fmla="*/ 251908 w 992137"/>
              <a:gd name="connsiteY15" fmla="*/ 377372 h 470618"/>
              <a:gd name="connsiteX16" fmla="*/ 338994 w 992137"/>
              <a:gd name="connsiteY16" fmla="*/ 391886 h 470618"/>
              <a:gd name="connsiteX17" fmla="*/ 295451 w 992137"/>
              <a:gd name="connsiteY17" fmla="*/ 406400 h 470618"/>
              <a:gd name="connsiteX18" fmla="*/ 5165 w 992137"/>
              <a:gd name="connsiteY18" fmla="*/ 420915 h 470618"/>
              <a:gd name="connsiteX19" fmla="*/ 48708 w 992137"/>
              <a:gd name="connsiteY19" fmla="*/ 464458 h 470618"/>
              <a:gd name="connsiteX20" fmla="*/ 992137 w 992137"/>
              <a:gd name="connsiteY20" fmla="*/ 464458 h 47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2137" h="470618">
                <a:moveTo>
                  <a:pt x="730880" y="0"/>
                </a:moveTo>
                <a:cubicBezTo>
                  <a:pt x="314392" y="30851"/>
                  <a:pt x="467437" y="3341"/>
                  <a:pt x="266422" y="43543"/>
                </a:cubicBezTo>
                <a:cubicBezTo>
                  <a:pt x="397051" y="48381"/>
                  <a:pt x="528081" y="46734"/>
                  <a:pt x="658308" y="58058"/>
                </a:cubicBezTo>
                <a:cubicBezTo>
                  <a:pt x="678181" y="59786"/>
                  <a:pt x="618929" y="65568"/>
                  <a:pt x="600251" y="72572"/>
                </a:cubicBezTo>
                <a:cubicBezTo>
                  <a:pt x="579992" y="80169"/>
                  <a:pt x="562283" y="93564"/>
                  <a:pt x="542194" y="101600"/>
                </a:cubicBezTo>
                <a:cubicBezTo>
                  <a:pt x="455949" y="136098"/>
                  <a:pt x="471908" y="123755"/>
                  <a:pt x="397051" y="145143"/>
                </a:cubicBezTo>
                <a:cubicBezTo>
                  <a:pt x="382340" y="149346"/>
                  <a:pt x="368022" y="154820"/>
                  <a:pt x="353508" y="159658"/>
                </a:cubicBezTo>
                <a:cubicBezTo>
                  <a:pt x="509068" y="211510"/>
                  <a:pt x="254450" y="130969"/>
                  <a:pt x="687337" y="188686"/>
                </a:cubicBezTo>
                <a:cubicBezTo>
                  <a:pt x="711790" y="191946"/>
                  <a:pt x="639037" y="198787"/>
                  <a:pt x="614765" y="203200"/>
                </a:cubicBezTo>
                <a:cubicBezTo>
                  <a:pt x="585811" y="208464"/>
                  <a:pt x="556537" y="211943"/>
                  <a:pt x="527680" y="217715"/>
                </a:cubicBezTo>
                <a:cubicBezTo>
                  <a:pt x="508119" y="221627"/>
                  <a:pt x="489095" y="227902"/>
                  <a:pt x="469622" y="232229"/>
                </a:cubicBezTo>
                <a:cubicBezTo>
                  <a:pt x="445540" y="237580"/>
                  <a:pt x="421241" y="241905"/>
                  <a:pt x="397051" y="246743"/>
                </a:cubicBezTo>
                <a:cubicBezTo>
                  <a:pt x="445432" y="251581"/>
                  <a:pt x="507813" y="226877"/>
                  <a:pt x="542194" y="261258"/>
                </a:cubicBezTo>
                <a:cubicBezTo>
                  <a:pt x="555449" y="274513"/>
                  <a:pt x="355729" y="304430"/>
                  <a:pt x="353508" y="304800"/>
                </a:cubicBezTo>
                <a:cubicBezTo>
                  <a:pt x="324479" y="314476"/>
                  <a:pt x="291321" y="316044"/>
                  <a:pt x="266422" y="333829"/>
                </a:cubicBezTo>
                <a:cubicBezTo>
                  <a:pt x="253972" y="342722"/>
                  <a:pt x="239961" y="367815"/>
                  <a:pt x="251908" y="377372"/>
                </a:cubicBezTo>
                <a:cubicBezTo>
                  <a:pt x="274888" y="395756"/>
                  <a:pt x="309965" y="387048"/>
                  <a:pt x="338994" y="391886"/>
                </a:cubicBezTo>
                <a:cubicBezTo>
                  <a:pt x="324480" y="396724"/>
                  <a:pt x="310693" y="405075"/>
                  <a:pt x="295451" y="406400"/>
                </a:cubicBezTo>
                <a:cubicBezTo>
                  <a:pt x="198932" y="414793"/>
                  <a:pt x="99472" y="398725"/>
                  <a:pt x="5165" y="420915"/>
                </a:cubicBezTo>
                <a:cubicBezTo>
                  <a:pt x="-14816" y="425616"/>
                  <a:pt x="28202" y="463553"/>
                  <a:pt x="48708" y="464458"/>
                </a:cubicBezTo>
                <a:cubicBezTo>
                  <a:pt x="362879" y="478319"/>
                  <a:pt x="677661" y="464458"/>
                  <a:pt x="992137" y="4644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205044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775</TotalTime>
  <Words>2376</Words>
  <Application>Microsoft Office PowerPoint</Application>
  <PresentationFormat>Widescreen</PresentationFormat>
  <Paragraphs>163</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Modern Love</vt:lpstr>
      <vt:lpstr>OpenSymbol</vt:lpstr>
      <vt:lpstr>TeXGyreSchola-Bold</vt:lpstr>
      <vt:lpstr>TeXGyreSchola-Italic</vt:lpstr>
      <vt:lpstr>TeXGyreSchola-Regular</vt:lpstr>
      <vt:lpstr>The Hand</vt:lpstr>
      <vt:lpstr>URWPalladioL-Bold</vt:lpstr>
      <vt:lpstr>URWPalladioL-Roma</vt:lpstr>
      <vt:lpstr>SketchyVTI</vt:lpstr>
      <vt:lpstr>MACHINE LEARNING</vt:lpstr>
      <vt:lpstr>Definiciones</vt:lpstr>
      <vt:lpstr>PASOS GENERALES</vt:lpstr>
      <vt:lpstr>Análisis de Datos</vt:lpstr>
      <vt:lpstr>Tratamiento de Datos</vt:lpstr>
      <vt:lpstr>Tratamiento de Datos</vt:lpstr>
      <vt:lpstr>Fase de Modelado – Feature Selection</vt:lpstr>
      <vt:lpstr>PowerPoint Presentation</vt:lpstr>
      <vt:lpstr>PowerPoint Presentation</vt:lpstr>
      <vt:lpstr>MODELADO  MACHINE LEARNING</vt:lpstr>
      <vt:lpstr>PowerPoint Presentation</vt:lpstr>
      <vt:lpstr>PowerPoint Presentation</vt:lpstr>
      <vt:lpstr>CUALES ALGORITMOS REVISAR</vt:lpstr>
      <vt:lpstr>PowerPoint Presentation</vt:lpstr>
      <vt:lpstr>PowerPoint Presentation</vt:lpstr>
      <vt:lpstr>ALGORITMOS LINEALES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Algoritmos de Aprendizaje No Supervisado</vt:lpstr>
      <vt:lpstr>Algoritmos de Aprendizaje No Supervisado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aotiniano@ingemmet.gob.pe</dc:creator>
  <cp:lastModifiedBy>Alonso Otiniano</cp:lastModifiedBy>
  <cp:revision>43</cp:revision>
  <dcterms:created xsi:type="dcterms:W3CDTF">2021-03-13T18:30:48Z</dcterms:created>
  <dcterms:modified xsi:type="dcterms:W3CDTF">2021-10-31T20:18:57Z</dcterms:modified>
</cp:coreProperties>
</file>