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FBB9-6A13-483F-94D0-DE3672B1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AEA65-1547-4A22-AC22-BA15D6A56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839B-756D-46E3-8234-9C0D091B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FCF5-40F3-450E-8052-1B3EFC56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4B14-6EE7-49CC-A354-F1D2A4E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919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5BC3-23C5-4948-9DD9-176A4A3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66777-2F4F-4584-919D-38D7FE43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8BE1-F92B-45C0-8DE8-2A383A86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0A35-8BB3-4165-8805-E9AADB0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CF34-D1FC-4C5E-8B95-F916C063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7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F7F55-7441-4BF9-B14E-571188770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59DE6-55D0-42F7-B976-FF526AE2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BACA-CC8B-4E8E-AED4-4C80EF56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6DDE-B22C-4CD5-8654-95C2D10C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D7D2-2571-4372-A0F6-6F5E920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03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F387-1D47-44DA-B64F-2A8ACA8C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91A9-4525-44D2-B461-F8053737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D20C-537D-4E27-87A9-2A8353E2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1F3E-4544-46E2-A0B9-55871B76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26DB-3A70-4AD3-9CC4-985BA6D5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2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BF35-BBA2-4248-94B6-A963A3D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5598-B0BD-4B25-B3F5-5FE86F9A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251B-C6F2-4B67-96AF-25C6F912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04E4-FA51-47EA-85AA-8E2FFAE7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6F7B-0BC1-4C84-91CD-19737FF9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84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FEF-3237-4DE2-B743-6319986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5659-A54B-4FFD-AD3B-3C70DC5A2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64F29-FCA1-4F27-9958-0D562E9B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1AF7D-C3A6-480C-8400-79B6B16E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E63EB-A1C7-4095-A372-5318CE0D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794F-F783-442D-B1D0-C1DE14A6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2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A2F7-4160-4A33-A5B5-9EB99D19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AEBB-EBA7-4104-9332-A6A118A5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8817-45AE-4804-A4ED-BAAC5F84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04B6E-7788-47F3-8067-D6C4FCAB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B4475-3F91-4FFF-AE85-D8DD7D712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01D54-4969-44F3-B116-E9F0A102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DEE86-2216-4BC1-ACC3-BD321F51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6D970-3D42-4E4C-B9CE-EA036BC1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86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68F-EB13-4B65-9DDE-77482D8C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6D9C-361A-4716-875B-6199A9B7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626E-A692-41A6-919E-46288B22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84E6C-6A5B-44B5-8AC3-ED85ACE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3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688B3-79AE-4E13-B0DC-14A0C30D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48CE4-00BB-4850-895A-A581858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3849-DA45-4C5D-94F1-334B969F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09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82AA-A9E0-4B15-B166-DC78FAE4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0678-2DB8-42AA-9810-D85BBAD2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93D04-DD2B-4C12-9654-D5464AD7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375D-672A-4387-9D57-30CE2123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5708-B63E-44F8-9B76-A8B8F541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6DFA-B301-4337-8C16-C2805B09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78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672-261F-4454-995B-94EB9D84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D9BFC-18D1-4FC4-9B70-0946ED22D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A9E3F-33BD-48D3-B4F9-F79AFADA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AE32-5718-47EA-A8F2-232DFA12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A602-61F1-4893-953C-F2F323D8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8C34-E052-4E38-A5BE-F0F47FC3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46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243DE-818E-4409-ADE1-5F3353D7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F67A-E4FA-4603-90D5-2B6CFAD8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B507-4D4C-4138-966A-BB9434B70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B345-EAC5-4C80-96AF-2F3361DC2118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73BB-CBE7-4955-9517-EBDB6B95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C76B-D58B-4A47-937F-06FB71E9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8D5-A239-4AFC-8FB3-3AD043AC61B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3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r4ds.had.co.nz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gplot2.tidyverse.org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95F45-C331-4EAE-ACCD-30F3047768EA}"/>
              </a:ext>
            </a:extLst>
          </p:cNvPr>
          <p:cNvSpPr txBox="1"/>
          <p:nvPr/>
        </p:nvSpPr>
        <p:spPr>
          <a:xfrm>
            <a:off x="4574498" y="164891"/>
            <a:ext cx="304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Tidyverse</a:t>
            </a:r>
            <a:endParaRPr lang="es-PE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C3CC9-E4C7-41FC-BBF5-AAF88CA7BB73}"/>
              </a:ext>
            </a:extLst>
          </p:cNvPr>
          <p:cNvSpPr txBox="1"/>
          <p:nvPr/>
        </p:nvSpPr>
        <p:spPr>
          <a:xfrm>
            <a:off x="359765" y="749666"/>
            <a:ext cx="1047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dirty="0"/>
              <a:t>Primero argumento : </a:t>
            </a:r>
            <a:r>
              <a:rPr lang="es-PE" dirty="0" err="1"/>
              <a:t>dataframe</a:t>
            </a:r>
            <a:endParaRPr lang="es-PE" dirty="0"/>
          </a:p>
          <a:p>
            <a:pPr marL="342900" indent="-342900">
              <a:buAutoNum type="arabicPeriod"/>
            </a:pPr>
            <a:r>
              <a:rPr lang="es-PE" dirty="0"/>
              <a:t>¿Qué haré con el </a:t>
            </a:r>
            <a:r>
              <a:rPr lang="es-PE" dirty="0" err="1"/>
              <a:t>dataframe</a:t>
            </a:r>
            <a:r>
              <a:rPr lang="es-PE" dirty="0"/>
              <a:t>?</a:t>
            </a:r>
          </a:p>
          <a:p>
            <a:pPr marL="342900" indent="-342900">
              <a:buAutoNum type="arabicPeriod"/>
            </a:pPr>
            <a:r>
              <a:rPr lang="es-PE" dirty="0"/>
              <a:t>Nuevo </a:t>
            </a:r>
            <a:r>
              <a:rPr lang="es-PE" dirty="0" err="1"/>
              <a:t>dataframe</a:t>
            </a:r>
            <a:endParaRPr lang="es-PE" dirty="0"/>
          </a:p>
          <a:p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9B4A0-0EDD-4248-B0A4-AAFF966E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12" y="1441440"/>
            <a:ext cx="5943623" cy="4357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E97BA-C387-4D3C-A11C-481A5A1A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3" y="2664495"/>
            <a:ext cx="5156616" cy="191157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D84128-8764-496B-8D35-308C971432EE}"/>
              </a:ext>
            </a:extLst>
          </p:cNvPr>
          <p:cNvSpPr/>
          <p:nvPr/>
        </p:nvSpPr>
        <p:spPr>
          <a:xfrm>
            <a:off x="5291529" y="3429000"/>
            <a:ext cx="509664" cy="3934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BB210-F2AF-4CDE-9338-B777DC43B75F}"/>
              </a:ext>
            </a:extLst>
          </p:cNvPr>
          <p:cNvSpPr txBox="1"/>
          <p:nvPr/>
        </p:nvSpPr>
        <p:spPr>
          <a:xfrm>
            <a:off x="7154056" y="632137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https://r4ds.had.co.nz/index.html</a:t>
            </a:r>
            <a:endParaRPr lang="es-PE" dirty="0"/>
          </a:p>
          <a:p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A19A8-9E38-4E29-A015-3EF113918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5A923-1871-4A13-AB11-08F08F72524E}"/>
              </a:ext>
            </a:extLst>
          </p:cNvPr>
          <p:cNvSpPr txBox="1"/>
          <p:nvPr/>
        </p:nvSpPr>
        <p:spPr>
          <a:xfrm>
            <a:off x="472190" y="973564"/>
            <a:ext cx="11534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i="1" dirty="0" err="1"/>
              <a:t>Datatype</a:t>
            </a:r>
            <a:r>
              <a:rPr lang="es-PE" dirty="0"/>
              <a:t>: </a:t>
            </a:r>
          </a:p>
          <a:p>
            <a:r>
              <a:rPr lang="es-PE" dirty="0"/>
              <a:t>		</a:t>
            </a:r>
            <a:r>
              <a:rPr lang="es-PE" dirty="0" err="1"/>
              <a:t>int</a:t>
            </a:r>
            <a:r>
              <a:rPr lang="es-PE" dirty="0"/>
              <a:t>, </a:t>
            </a:r>
            <a:r>
              <a:rPr lang="es-PE" dirty="0" err="1"/>
              <a:t>dbl</a:t>
            </a:r>
            <a:r>
              <a:rPr lang="es-PE" dirty="0"/>
              <a:t>, </a:t>
            </a:r>
            <a:r>
              <a:rPr lang="es-PE" dirty="0" err="1"/>
              <a:t>chr</a:t>
            </a:r>
            <a:r>
              <a:rPr lang="es-PE" dirty="0"/>
              <a:t>, </a:t>
            </a:r>
            <a:r>
              <a:rPr lang="es-PE" dirty="0" err="1"/>
              <a:t>dttm</a:t>
            </a:r>
            <a:r>
              <a:rPr lang="es-PE" dirty="0"/>
              <a:t> (data time), </a:t>
            </a:r>
            <a:r>
              <a:rPr lang="es-PE" dirty="0" err="1"/>
              <a:t>fctr</a:t>
            </a:r>
            <a:r>
              <a:rPr lang="es-PE" dirty="0"/>
              <a:t>, date (time).</a:t>
            </a:r>
          </a:p>
          <a:p>
            <a:endParaRPr lang="es-PE" dirty="0"/>
          </a:p>
          <a:p>
            <a:r>
              <a:rPr lang="es-PE" b="1" i="1" dirty="0" err="1"/>
              <a:t>Keydplyr</a:t>
            </a:r>
            <a:r>
              <a:rPr lang="es-PE" b="1" i="1" dirty="0"/>
              <a:t> </a:t>
            </a:r>
            <a:r>
              <a:rPr lang="es-PE" b="1" i="1" dirty="0" err="1"/>
              <a:t>functions</a:t>
            </a:r>
            <a:r>
              <a:rPr lang="es-PE" b="1" i="1" dirty="0"/>
              <a:t>: </a:t>
            </a:r>
          </a:p>
          <a:p>
            <a:endParaRPr lang="es-PE" b="1" i="1" dirty="0"/>
          </a:p>
          <a:p>
            <a:r>
              <a:rPr lang="es-PE" dirty="0" err="1"/>
              <a:t>filter</a:t>
            </a:r>
            <a:r>
              <a:rPr lang="es-PE" dirty="0"/>
              <a:t>(), </a:t>
            </a:r>
            <a:r>
              <a:rPr lang="es-PE" dirty="0" err="1"/>
              <a:t>select</a:t>
            </a:r>
            <a:r>
              <a:rPr lang="es-PE" dirty="0"/>
              <a:t>(), </a:t>
            </a:r>
            <a:r>
              <a:rPr lang="es-PE" dirty="0" err="1"/>
              <a:t>mutate</a:t>
            </a:r>
            <a:r>
              <a:rPr lang="es-PE" dirty="0"/>
              <a:t>() –  crea nueva variable, </a:t>
            </a:r>
            <a:r>
              <a:rPr lang="es-PE" dirty="0" err="1"/>
              <a:t>group_by</a:t>
            </a:r>
            <a:r>
              <a:rPr lang="es-PE" dirty="0"/>
              <a:t>() – agrupación por factores y </a:t>
            </a:r>
            <a:r>
              <a:rPr lang="es-PE" dirty="0" err="1"/>
              <a:t>summarise</a:t>
            </a:r>
            <a:r>
              <a:rPr lang="es-PE" dirty="0"/>
              <a:t> () – sintetiza un resumen de los datos.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D6B20-793C-4E34-84EF-4E7BF6F51F52}"/>
              </a:ext>
            </a:extLst>
          </p:cNvPr>
          <p:cNvSpPr txBox="1"/>
          <p:nvPr/>
        </p:nvSpPr>
        <p:spPr>
          <a:xfrm>
            <a:off x="472190" y="3734375"/>
            <a:ext cx="10478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/>
              <a:t>Otras funciones auxiliares</a:t>
            </a:r>
          </a:p>
          <a:p>
            <a:endParaRPr lang="es-PE" dirty="0"/>
          </a:p>
          <a:p>
            <a:r>
              <a:rPr lang="es-PE" b="1" dirty="0"/>
              <a:t>()</a:t>
            </a:r>
            <a:r>
              <a:rPr lang="es-PE" dirty="0"/>
              <a:t> : imprimir el cálculo</a:t>
            </a:r>
          </a:p>
          <a:p>
            <a:r>
              <a:rPr lang="es-PE" b="1" dirty="0" err="1"/>
              <a:t>near</a:t>
            </a:r>
            <a:r>
              <a:rPr lang="es-PE" b="1" dirty="0"/>
              <a:t>()</a:t>
            </a:r>
            <a:r>
              <a:rPr lang="es-PE" dirty="0"/>
              <a:t>:  aproximación a un valor</a:t>
            </a:r>
          </a:p>
          <a:p>
            <a:r>
              <a:rPr lang="es-PE" b="1" dirty="0"/>
              <a:t>is.na()</a:t>
            </a:r>
            <a:r>
              <a:rPr lang="es-PE" dirty="0"/>
              <a:t> : nulos (NA)</a:t>
            </a:r>
          </a:p>
          <a:p>
            <a:r>
              <a:rPr lang="es-PE" b="1" dirty="0" err="1"/>
              <a:t>digits</a:t>
            </a:r>
            <a:r>
              <a:rPr lang="es-PE" dirty="0"/>
              <a:t>(x, n)</a:t>
            </a:r>
          </a:p>
          <a:p>
            <a:endParaRPr lang="es-PE" dirty="0"/>
          </a:p>
          <a:p>
            <a:r>
              <a:rPr lang="es-PE" dirty="0"/>
              <a:t>X </a:t>
            </a:r>
            <a:r>
              <a:rPr lang="es-PE" b="1" dirty="0"/>
              <a:t>%in% </a:t>
            </a:r>
            <a:r>
              <a:rPr lang="es-PE" dirty="0"/>
              <a:t>Y -&gt; selecciona cada fila donde x es uno de los valores de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47249-B2A6-4E1C-B3EF-386155EEBC15}"/>
              </a:ext>
            </a:extLst>
          </p:cNvPr>
          <p:cNvSpPr txBox="1"/>
          <p:nvPr/>
        </p:nvSpPr>
        <p:spPr>
          <a:xfrm>
            <a:off x="4574498" y="164891"/>
            <a:ext cx="304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i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Tidyverse</a:t>
            </a:r>
            <a:endParaRPr lang="es-PE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C188-5762-4D5C-8F72-BB053D9B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046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7B5CF-AA10-4B45-8142-F6D760E7F4CB}"/>
              </a:ext>
            </a:extLst>
          </p:cNvPr>
          <p:cNvSpPr txBox="1"/>
          <p:nvPr/>
        </p:nvSpPr>
        <p:spPr>
          <a:xfrm>
            <a:off x="149901" y="1543987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filter</a:t>
            </a:r>
            <a:r>
              <a:rPr lang="es-PE" dirty="0"/>
              <a:t>()    -&gt;  </a:t>
            </a:r>
            <a:r>
              <a:rPr lang="es-PE" dirty="0" err="1"/>
              <a:t>between</a:t>
            </a:r>
            <a:r>
              <a:rPr lang="es-PE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158C8-09F3-4031-8659-A1014B9E853F}"/>
              </a:ext>
            </a:extLst>
          </p:cNvPr>
          <p:cNvSpPr txBox="1"/>
          <p:nvPr/>
        </p:nvSpPr>
        <p:spPr>
          <a:xfrm>
            <a:off x="149901" y="2266013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arrange</a:t>
            </a:r>
            <a:r>
              <a:rPr lang="es-PE" dirty="0"/>
              <a:t>()    -&gt;  </a:t>
            </a:r>
            <a:r>
              <a:rPr lang="es-PE" dirty="0" err="1"/>
              <a:t>desc</a:t>
            </a:r>
            <a:r>
              <a:rPr lang="es-PE" dirty="0"/>
              <a:t>()   usar primero !is.na()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42D4E-4A4E-435C-9322-575DCB16B1EB}"/>
              </a:ext>
            </a:extLst>
          </p:cNvPr>
          <p:cNvSpPr txBox="1"/>
          <p:nvPr/>
        </p:nvSpPr>
        <p:spPr>
          <a:xfrm>
            <a:off x="149901" y="3167922"/>
            <a:ext cx="7165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select</a:t>
            </a:r>
            <a:r>
              <a:rPr lang="es-PE" dirty="0"/>
              <a:t>()    -&gt;  </a:t>
            </a:r>
            <a:r>
              <a:rPr lang="es-PE" dirty="0" err="1"/>
              <a:t>start_with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ends_with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contains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matches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num_range</a:t>
            </a:r>
            <a:r>
              <a:rPr lang="es-PE" dirty="0"/>
              <a:t>(“_”, 1:4) -&gt; </a:t>
            </a:r>
            <a:r>
              <a:rPr lang="es-PE" dirty="0" err="1"/>
              <a:t>matches</a:t>
            </a:r>
            <a:r>
              <a:rPr lang="es-PE" dirty="0"/>
              <a:t> -1, &lt;2, -3, -4 </a:t>
            </a:r>
          </a:p>
          <a:p>
            <a:r>
              <a:rPr lang="es-PE" dirty="0"/>
              <a:t>	     </a:t>
            </a:r>
            <a:r>
              <a:rPr lang="es-PE" dirty="0" err="1"/>
              <a:t>any_of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any_all</a:t>
            </a:r>
            <a:r>
              <a:rPr lang="es-PE" dirty="0"/>
              <a:t>(“_”)</a:t>
            </a:r>
          </a:p>
          <a:p>
            <a:r>
              <a:rPr lang="es-PE" dirty="0"/>
              <a:t>	     </a:t>
            </a:r>
            <a:r>
              <a:rPr lang="es-PE" dirty="0" err="1"/>
              <a:t>everything</a:t>
            </a:r>
            <a:r>
              <a:rPr lang="es-PE" dirty="0"/>
              <a:t>(“_”) – seleccionar pero mantiene los demás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B8B5-65ED-41B2-AC5B-EE2746E83920}"/>
              </a:ext>
            </a:extLst>
          </p:cNvPr>
          <p:cNvSpPr txBox="1"/>
          <p:nvPr/>
        </p:nvSpPr>
        <p:spPr>
          <a:xfrm>
            <a:off x="5948598" y="154398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 err="1"/>
              <a:t>rename</a:t>
            </a:r>
            <a:r>
              <a:rPr lang="es-PE" dirty="0"/>
              <a:t>()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7929A-3DA3-424F-9544-287962B9AAA1}"/>
              </a:ext>
            </a:extLst>
          </p:cNvPr>
          <p:cNvSpPr txBox="1"/>
          <p:nvPr/>
        </p:nvSpPr>
        <p:spPr>
          <a:xfrm>
            <a:off x="3085477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Funciones </a:t>
            </a:r>
            <a:r>
              <a:rPr lang="es-PE" sz="2400" b="1" i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tidyverse</a:t>
            </a:r>
            <a:r>
              <a:rPr lang="es-PE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y operadores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0885F-5857-4E5B-B5CB-DAEAE60342EA}"/>
              </a:ext>
            </a:extLst>
          </p:cNvPr>
          <p:cNvSpPr txBox="1"/>
          <p:nvPr/>
        </p:nvSpPr>
        <p:spPr>
          <a:xfrm>
            <a:off x="7315200" y="3185835"/>
            <a:ext cx="3972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&gt;,   &gt;=,   &lt;,   &lt;=,   !=,   ==,   &amp;,  |,   !</a:t>
            </a:r>
          </a:p>
          <a:p>
            <a:endParaRPr lang="es-PE" dirty="0"/>
          </a:p>
          <a:p>
            <a:r>
              <a:rPr lang="es-PE" dirty="0"/>
              <a:t>! (X&amp;Y) &lt;-&gt; !X | !Y    </a:t>
            </a:r>
          </a:p>
          <a:p>
            <a:endParaRPr lang="es-PE" dirty="0"/>
          </a:p>
          <a:p>
            <a:r>
              <a:rPr lang="es-PE" dirty="0"/>
              <a:t>! (X|Y) &lt;-&gt; !X &amp; ! 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8AD58-F5A6-44EE-9FDF-E208686A7A39}"/>
              </a:ext>
            </a:extLst>
          </p:cNvPr>
          <p:cNvSpPr txBox="1"/>
          <p:nvPr/>
        </p:nvSpPr>
        <p:spPr>
          <a:xfrm>
            <a:off x="8285189" y="2541258"/>
            <a:ext cx="142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i="1" dirty="0"/>
              <a:t>operadores</a:t>
            </a:r>
            <a:endParaRPr lang="es-P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9268C-9004-4BFC-A3A6-131AA5E45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7B5CF-AA10-4B45-8142-F6D760E7F4CB}"/>
              </a:ext>
            </a:extLst>
          </p:cNvPr>
          <p:cNvSpPr txBox="1"/>
          <p:nvPr/>
        </p:nvSpPr>
        <p:spPr>
          <a:xfrm>
            <a:off x="254833" y="1268849"/>
            <a:ext cx="71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mutate</a:t>
            </a:r>
            <a:r>
              <a:rPr lang="es-PE" dirty="0"/>
              <a:t>()    -&gt;  </a:t>
            </a:r>
            <a:r>
              <a:rPr lang="es-PE" dirty="0" err="1"/>
              <a:t>transmutate</a:t>
            </a:r>
            <a:r>
              <a:rPr lang="es-PE" dirty="0"/>
              <a:t>() – mantiene variables creadas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7929A-3DA3-424F-9544-287962B9AAA1}"/>
              </a:ext>
            </a:extLst>
          </p:cNvPr>
          <p:cNvSpPr txBox="1"/>
          <p:nvPr/>
        </p:nvSpPr>
        <p:spPr>
          <a:xfrm>
            <a:off x="3049250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Funciones </a:t>
            </a:r>
            <a:r>
              <a:rPr lang="es-PE" sz="2400" b="1" i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tidyverse</a:t>
            </a:r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 operadores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BDBBC-8767-46FC-AE02-983F95CE94A4}"/>
              </a:ext>
            </a:extLst>
          </p:cNvPr>
          <p:cNvSpPr txBox="1"/>
          <p:nvPr/>
        </p:nvSpPr>
        <p:spPr>
          <a:xfrm>
            <a:off x="254833" y="836419"/>
            <a:ext cx="1131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Mutate</a:t>
            </a:r>
            <a:r>
              <a:rPr lang="es-PE" dirty="0"/>
              <a:t> agrega una variable en la parte final.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13836-FFE9-49DC-B495-C980C5E348EB}"/>
              </a:ext>
            </a:extLst>
          </p:cNvPr>
          <p:cNvSpPr txBox="1"/>
          <p:nvPr/>
        </p:nvSpPr>
        <p:spPr>
          <a:xfrm>
            <a:off x="1276742" y="2206695"/>
            <a:ext cx="9710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00B050"/>
                </a:solidFill>
              </a:rPr>
              <a:t>Operadores aritméticos: </a:t>
            </a:r>
            <a:r>
              <a:rPr lang="es-PE" dirty="0"/>
              <a:t>+, -, *, /, ^, +, funciones agregadas -&gt; sum(), mean(), </a:t>
            </a:r>
            <a:r>
              <a:rPr lang="es-PE" dirty="0" err="1"/>
              <a:t>sd</a:t>
            </a:r>
            <a:r>
              <a:rPr lang="es-PE" dirty="0"/>
              <a:t>()</a:t>
            </a:r>
          </a:p>
          <a:p>
            <a:r>
              <a:rPr lang="es-PE" b="1" dirty="0">
                <a:solidFill>
                  <a:srgbClr val="00B050"/>
                </a:solidFill>
              </a:rPr>
              <a:t>Aritméticos modulares: </a:t>
            </a:r>
            <a:r>
              <a:rPr lang="es-PE" dirty="0"/>
              <a:t>%/% (división entera = cociente)</a:t>
            </a:r>
          </a:p>
          <a:p>
            <a:r>
              <a:rPr lang="es-PE" dirty="0"/>
              <a:t>		        %% (remanente), donde: X ==Y * (X%%Y) + (X%%Y)</a:t>
            </a:r>
          </a:p>
          <a:p>
            <a:r>
              <a:rPr lang="es-PE" b="1" dirty="0">
                <a:solidFill>
                  <a:srgbClr val="00B050"/>
                </a:solidFill>
              </a:rPr>
              <a:t>Offset:</a:t>
            </a:r>
            <a:r>
              <a:rPr lang="es-PE" dirty="0"/>
              <a:t> lead(), </a:t>
            </a:r>
            <a:r>
              <a:rPr lang="es-PE" dirty="0" err="1"/>
              <a:t>lag</a:t>
            </a:r>
            <a:r>
              <a:rPr lang="es-PE" dirty="0"/>
              <a:t>()</a:t>
            </a:r>
          </a:p>
          <a:p>
            <a:r>
              <a:rPr lang="es-PE" b="1" dirty="0">
                <a:solidFill>
                  <a:srgbClr val="00B050"/>
                </a:solidFill>
              </a:rPr>
              <a:t>Logs: </a:t>
            </a:r>
            <a:r>
              <a:rPr lang="es-PE" dirty="0"/>
              <a:t>log(), log2(), log10()</a:t>
            </a:r>
          </a:p>
          <a:p>
            <a:r>
              <a:rPr lang="es-PE" b="1" dirty="0" err="1">
                <a:solidFill>
                  <a:srgbClr val="00B050"/>
                </a:solidFill>
              </a:rPr>
              <a:t>Cummulative</a:t>
            </a:r>
            <a:r>
              <a:rPr lang="es-PE" b="1" dirty="0">
                <a:solidFill>
                  <a:srgbClr val="00B050"/>
                </a:solidFill>
              </a:rPr>
              <a:t>: </a:t>
            </a:r>
            <a:r>
              <a:rPr lang="es-PE" dirty="0" err="1"/>
              <a:t>cumsum</a:t>
            </a:r>
            <a:r>
              <a:rPr lang="es-PE" dirty="0"/>
              <a:t>(), </a:t>
            </a:r>
            <a:r>
              <a:rPr lang="es-PE" dirty="0" err="1"/>
              <a:t>cumprod</a:t>
            </a:r>
            <a:r>
              <a:rPr lang="es-PE" dirty="0"/>
              <a:t>(), </a:t>
            </a:r>
            <a:r>
              <a:rPr lang="es-PE" dirty="0" err="1"/>
              <a:t>cummin</a:t>
            </a:r>
            <a:r>
              <a:rPr lang="es-PE" dirty="0"/>
              <a:t>(), </a:t>
            </a:r>
            <a:r>
              <a:rPr lang="es-PE" dirty="0" err="1"/>
              <a:t>cummax</a:t>
            </a:r>
            <a:r>
              <a:rPr lang="es-PE" dirty="0"/>
              <a:t>(), </a:t>
            </a:r>
            <a:r>
              <a:rPr lang="es-PE" dirty="0" err="1"/>
              <a:t>cummean</a:t>
            </a:r>
            <a:r>
              <a:rPr lang="es-PE" dirty="0"/>
              <a:t>() en caso se desee implementar más usar RCPP paquete</a:t>
            </a:r>
          </a:p>
          <a:p>
            <a:endParaRPr lang="es-PE" dirty="0"/>
          </a:p>
          <a:p>
            <a:r>
              <a:rPr lang="es-PE" b="1" dirty="0">
                <a:solidFill>
                  <a:srgbClr val="00B050"/>
                </a:solidFill>
              </a:rPr>
              <a:t>Ranking: </a:t>
            </a:r>
            <a:r>
              <a:rPr lang="es-PE" dirty="0" err="1"/>
              <a:t>min_rank</a:t>
            </a:r>
            <a:r>
              <a:rPr lang="es-PE" dirty="0"/>
              <a:t>() , </a:t>
            </a:r>
            <a:r>
              <a:rPr lang="es-PE" dirty="0" err="1"/>
              <a:t>percent_rank</a:t>
            </a:r>
            <a:r>
              <a:rPr lang="es-PE" dirty="0"/>
              <a:t>(), cume-</a:t>
            </a:r>
            <a:r>
              <a:rPr lang="es-PE" dirty="0" err="1"/>
              <a:t>dist</a:t>
            </a:r>
            <a:r>
              <a:rPr lang="es-PE" dirty="0"/>
              <a:t>(), </a:t>
            </a:r>
            <a:r>
              <a:rPr lang="es-PE" dirty="0" err="1"/>
              <a:t>ntile</a:t>
            </a:r>
            <a:r>
              <a:rPr lang="es-PE" dirty="0"/>
              <a:t>()</a:t>
            </a:r>
          </a:p>
          <a:p>
            <a:endParaRPr lang="es-PE" dirty="0"/>
          </a:p>
          <a:p>
            <a:r>
              <a:rPr lang="es-PE" dirty="0" err="1"/>
              <a:t>mutate</a:t>
            </a:r>
            <a:r>
              <a:rPr lang="es-PE" dirty="0"/>
              <a:t> (v = </a:t>
            </a:r>
            <a:r>
              <a:rPr lang="es-PE" dirty="0" err="1"/>
              <a:t>replace</a:t>
            </a:r>
            <a:r>
              <a:rPr lang="es-PE" dirty="0"/>
              <a:t>(v, is.na(v), 0)</a:t>
            </a:r>
          </a:p>
          <a:p>
            <a:r>
              <a:rPr lang="es-PE" dirty="0" err="1"/>
              <a:t>mutate</a:t>
            </a:r>
            <a:r>
              <a:rPr lang="es-PE" dirty="0"/>
              <a:t>(v = </a:t>
            </a:r>
            <a:r>
              <a:rPr lang="es-PE" dirty="0" err="1"/>
              <a:t>replace</a:t>
            </a:r>
            <a:r>
              <a:rPr lang="es-PE" dirty="0"/>
              <a:t>(v, v1==“a” | v2 ==“b”, “c”))</a:t>
            </a:r>
          </a:p>
          <a:p>
            <a:endParaRPr lang="es-PE" dirty="0"/>
          </a:p>
          <a:p>
            <a:endParaRPr lang="es-PE" dirty="0"/>
          </a:p>
          <a:p>
            <a:r>
              <a:rPr lang="es-PE" b="1" dirty="0" err="1">
                <a:solidFill>
                  <a:srgbClr val="FF0000"/>
                </a:solidFill>
              </a:rPr>
              <a:t>summarise</a:t>
            </a:r>
            <a:r>
              <a:rPr lang="es-PE" b="1" dirty="0">
                <a:solidFill>
                  <a:srgbClr val="FF0000"/>
                </a:solidFill>
              </a:rPr>
              <a:t>() + </a:t>
            </a:r>
            <a:r>
              <a:rPr lang="es-PE" b="1" dirty="0" err="1">
                <a:solidFill>
                  <a:srgbClr val="FF0000"/>
                </a:solidFill>
              </a:rPr>
              <a:t>group_by</a:t>
            </a:r>
            <a:r>
              <a:rPr lang="es-PE" b="1" dirty="0">
                <a:solidFill>
                  <a:srgbClr val="FF0000"/>
                </a:solidFill>
              </a:rPr>
              <a:t>() </a:t>
            </a:r>
            <a:r>
              <a:rPr lang="es-PE" dirty="0"/>
              <a:t>= herramienta más común para análisis</a:t>
            </a:r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D1DDD-C9A5-4D65-B873-272EA3FA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22439"/>
            <a:ext cx="1534905" cy="10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8E1D3-3305-45E7-B891-E642E3E7D50A}"/>
              </a:ext>
            </a:extLst>
          </p:cNvPr>
          <p:cNvSpPr txBox="1"/>
          <p:nvPr/>
        </p:nvSpPr>
        <p:spPr>
          <a:xfrm>
            <a:off x="254833" y="889843"/>
            <a:ext cx="11377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err="1"/>
              <a:t>The</a:t>
            </a:r>
            <a:r>
              <a:rPr lang="es-PE" b="1" i="1" dirty="0"/>
              <a:t> pipe:</a:t>
            </a:r>
          </a:p>
          <a:p>
            <a:endParaRPr lang="es-PE" dirty="0"/>
          </a:p>
          <a:p>
            <a:r>
              <a:rPr lang="es-PE" dirty="0"/>
              <a:t>Ejemplo: 1. Agrupar por algún factor.</a:t>
            </a:r>
          </a:p>
          <a:p>
            <a:r>
              <a:rPr lang="es-PE" dirty="0"/>
              <a:t>	2. </a:t>
            </a:r>
            <a:r>
              <a:rPr lang="es-PE" dirty="0" err="1"/>
              <a:t>Summarise</a:t>
            </a:r>
            <a:r>
              <a:rPr lang="es-PE" dirty="0"/>
              <a:t> para calcular algún valor matemático.</a:t>
            </a:r>
          </a:p>
          <a:p>
            <a:r>
              <a:rPr lang="es-PE" dirty="0"/>
              <a:t>	  3. Filtrar y ordenar.</a:t>
            </a:r>
          </a:p>
          <a:p>
            <a:endParaRPr lang="es-PE" dirty="0"/>
          </a:p>
          <a:p>
            <a:r>
              <a:rPr lang="es-PE" dirty="0"/>
              <a:t>Usamos  pipe %&gt;% &lt;- obedece el rol usual de los valores perdidos.</a:t>
            </a:r>
          </a:p>
          <a:p>
            <a:endParaRPr lang="es-PE" dirty="0"/>
          </a:p>
          <a:p>
            <a:pPr algn="ctr"/>
            <a:r>
              <a:rPr lang="es-PE" dirty="0">
                <a:highlight>
                  <a:srgbClr val="FFFF00"/>
                </a:highlight>
              </a:rPr>
              <a:t>X %&gt;% f(y)  gira en f(</a:t>
            </a:r>
            <a:r>
              <a:rPr lang="es-PE" dirty="0" err="1">
                <a:highlight>
                  <a:srgbClr val="FFFF00"/>
                </a:highlight>
              </a:rPr>
              <a:t>x,y</a:t>
            </a:r>
            <a:r>
              <a:rPr lang="es-PE" dirty="0">
                <a:highlight>
                  <a:srgbClr val="FFFF00"/>
                </a:highlight>
              </a:rPr>
              <a:t>) y X %&gt;% f(y) %&gt;% g(z) -&gt; g(f(</a:t>
            </a:r>
            <a:r>
              <a:rPr lang="es-PE" dirty="0" err="1">
                <a:highlight>
                  <a:srgbClr val="FFFF00"/>
                </a:highlight>
              </a:rPr>
              <a:t>x,y</a:t>
            </a:r>
            <a:r>
              <a:rPr lang="es-PE" dirty="0">
                <a:highlight>
                  <a:srgbClr val="FFFF00"/>
                </a:highlight>
              </a:rPr>
              <a:t>), z)</a:t>
            </a:r>
          </a:p>
          <a:p>
            <a:endParaRPr lang="es-PE" dirty="0"/>
          </a:p>
          <a:p>
            <a:r>
              <a:rPr lang="es-PE" b="1" i="1" dirty="0"/>
              <a:t>NA</a:t>
            </a:r>
            <a:r>
              <a:rPr lang="es-PE" dirty="0"/>
              <a:t>: na.rm = TRUE, 		</a:t>
            </a:r>
            <a:r>
              <a:rPr lang="es-PE" dirty="0" err="1"/>
              <a:t>filter</a:t>
            </a:r>
            <a:r>
              <a:rPr lang="es-PE" dirty="0"/>
              <a:t>(!is.na(value_1), !is.na(value_2))</a:t>
            </a:r>
          </a:p>
          <a:p>
            <a:endParaRPr lang="es-PE" dirty="0"/>
          </a:p>
          <a:p>
            <a:r>
              <a:rPr lang="es-PE" b="1" i="1" dirty="0" err="1"/>
              <a:t>counts</a:t>
            </a:r>
            <a:r>
              <a:rPr lang="es-PE" b="1" i="1" dirty="0"/>
              <a:t>: </a:t>
            </a:r>
            <a:r>
              <a:rPr lang="es-PE" dirty="0"/>
              <a:t>     n()</a:t>
            </a:r>
          </a:p>
          <a:p>
            <a:r>
              <a:rPr lang="es-PE" dirty="0"/>
              <a:t>	sum(!is.na(x))</a:t>
            </a:r>
          </a:p>
          <a:p>
            <a:r>
              <a:rPr lang="es-PE" dirty="0"/>
              <a:t>	sum( is.na(x))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7903E-BF8B-4B2C-A03A-EFB8F40DBC11}"/>
              </a:ext>
            </a:extLst>
          </p:cNvPr>
          <p:cNvSpPr txBox="1"/>
          <p:nvPr/>
        </p:nvSpPr>
        <p:spPr>
          <a:xfrm>
            <a:off x="389744" y="5501390"/>
            <a:ext cx="109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>
                <a:solidFill>
                  <a:srgbClr val="FF0000"/>
                </a:solidFill>
              </a:rPr>
              <a:t>Funciones útiles: </a:t>
            </a:r>
            <a:r>
              <a:rPr lang="es-PE" dirty="0"/>
              <a:t>	</a:t>
            </a:r>
            <a:r>
              <a:rPr lang="es-PE" dirty="0" err="1"/>
              <a:t>count</a:t>
            </a:r>
            <a:r>
              <a:rPr lang="es-PE" dirty="0"/>
              <a:t>(), </a:t>
            </a:r>
            <a:r>
              <a:rPr lang="es-PE" dirty="0" err="1"/>
              <a:t>ungroup</a:t>
            </a:r>
            <a:r>
              <a:rPr lang="es-PE" dirty="0"/>
              <a:t>(), mean(), median(), </a:t>
            </a:r>
            <a:r>
              <a:rPr lang="es-PE" dirty="0" err="1"/>
              <a:t>sd</a:t>
            </a:r>
            <a:r>
              <a:rPr lang="es-PE" dirty="0"/>
              <a:t>(), IQR(), </a:t>
            </a:r>
            <a:r>
              <a:rPr lang="es-PE" dirty="0" err="1"/>
              <a:t>mad</a:t>
            </a:r>
            <a:r>
              <a:rPr lang="es-PE" dirty="0"/>
              <a:t>(), min(), </a:t>
            </a:r>
            <a:r>
              <a:rPr lang="es-PE" dirty="0" err="1"/>
              <a:t>max</a:t>
            </a:r>
            <a:r>
              <a:rPr lang="es-PE" dirty="0"/>
              <a:t>(), </a:t>
            </a:r>
            <a:r>
              <a:rPr lang="es-PE" dirty="0" err="1"/>
              <a:t>quantile</a:t>
            </a:r>
            <a:r>
              <a:rPr lang="es-PE" dirty="0"/>
              <a:t>(),</a:t>
            </a:r>
          </a:p>
          <a:p>
            <a:r>
              <a:rPr lang="es-PE" dirty="0"/>
              <a:t>		</a:t>
            </a:r>
            <a:r>
              <a:rPr lang="es-PE" dirty="0" err="1"/>
              <a:t>first</a:t>
            </a:r>
            <a:r>
              <a:rPr lang="es-PE" dirty="0"/>
              <a:t>(), </a:t>
            </a:r>
            <a:r>
              <a:rPr lang="es-PE" dirty="0" err="1"/>
              <a:t>nth</a:t>
            </a:r>
            <a:r>
              <a:rPr lang="es-PE" dirty="0"/>
              <a:t>(), </a:t>
            </a:r>
            <a:r>
              <a:rPr lang="es-PE" dirty="0" err="1"/>
              <a:t>last</a:t>
            </a:r>
            <a:r>
              <a:rPr lang="es-PE" dirty="0"/>
              <a:t>(), </a:t>
            </a:r>
            <a:r>
              <a:rPr lang="es-PE" dirty="0" err="1"/>
              <a:t>min_rank</a:t>
            </a:r>
            <a:r>
              <a:rPr lang="es-PE" dirty="0"/>
              <a:t>(), </a:t>
            </a:r>
            <a:r>
              <a:rPr lang="es-PE" dirty="0" err="1"/>
              <a:t>range</a:t>
            </a:r>
            <a:r>
              <a:rPr lang="es-PE" dirty="0"/>
              <a:t>(), </a:t>
            </a:r>
            <a:r>
              <a:rPr lang="es-PE" dirty="0" err="1"/>
              <a:t>n_distinct</a:t>
            </a:r>
            <a:r>
              <a:rPr lang="es-PE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25D84-5EC1-4149-AB74-E0945EFD5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30390"/>
            <a:ext cx="1534905" cy="1065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63643-04E7-4E81-9CFE-1B68588D2763}"/>
              </a:ext>
            </a:extLst>
          </p:cNvPr>
          <p:cNvSpPr txBox="1"/>
          <p:nvPr/>
        </p:nvSpPr>
        <p:spPr>
          <a:xfrm>
            <a:off x="3049250" y="126990"/>
            <a:ext cx="609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Funciones </a:t>
            </a:r>
            <a:r>
              <a:rPr lang="es-PE" sz="2400" b="1" i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tidyverse</a:t>
            </a:r>
            <a:r>
              <a:rPr lang="es-PE" sz="2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y operadores</a:t>
            </a:r>
          </a:p>
        </p:txBody>
      </p:sp>
    </p:spTree>
    <p:extLst>
      <p:ext uri="{BB962C8B-B14F-4D97-AF65-F5344CB8AC3E}">
        <p14:creationId xmlns:p14="http://schemas.microsoft.com/office/powerpoint/2010/main" val="43145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A6097-AA27-4D15-A15A-516B28DA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08" y="296185"/>
            <a:ext cx="7263163" cy="6392849"/>
          </a:xfrm>
          <a:prstGeom prst="rect">
            <a:avLst/>
          </a:prstGeom>
        </p:spPr>
      </p:pic>
      <p:pic>
        <p:nvPicPr>
          <p:cNvPr id="1026" name="Picture 2" descr="Graphics in R with ggplot2 - Stats and R">
            <a:extLst>
              <a:ext uri="{FF2B5EF4-FFF2-40B4-BE49-F238E27FC236}">
                <a16:creationId xmlns:a16="http://schemas.microsoft.com/office/drawing/2014/main" id="{4D73B33A-E8F3-401F-92DC-C81AAC91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2" y="1768742"/>
            <a:ext cx="2974472" cy="34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E377E-58F5-47A2-AE7A-490AB9A5E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095" y="-9366"/>
            <a:ext cx="1534905" cy="1065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F5483-6F1C-47CE-9136-E200F39A9DF6}"/>
              </a:ext>
            </a:extLst>
          </p:cNvPr>
          <p:cNvSpPr txBox="1"/>
          <p:nvPr/>
        </p:nvSpPr>
        <p:spPr>
          <a:xfrm>
            <a:off x="296187" y="619248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5"/>
              </a:rPr>
              <a:t>https://ggplot2.tidyverse.org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0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607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</dc:creator>
  <cp:lastModifiedBy>Alonso</cp:lastModifiedBy>
  <cp:revision>18</cp:revision>
  <dcterms:created xsi:type="dcterms:W3CDTF">2023-06-28T14:50:00Z</dcterms:created>
  <dcterms:modified xsi:type="dcterms:W3CDTF">2023-07-11T17:32:45Z</dcterms:modified>
</cp:coreProperties>
</file>