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7" r:id="rId1"/>
  </p:sldMasterIdLst>
  <p:sldIdLst>
    <p:sldId id="256" r:id="rId2"/>
    <p:sldId id="257" r:id="rId3"/>
    <p:sldId id="258" r:id="rId4"/>
    <p:sldId id="261" r:id="rId5"/>
    <p:sldId id="262" r:id="rId6"/>
    <p:sldId id="263" r:id="rId7"/>
    <p:sldId id="264" r:id="rId8"/>
    <p:sldId id="284" r:id="rId9"/>
    <p:sldId id="285" r:id="rId10"/>
    <p:sldId id="266" r:id="rId11"/>
    <p:sldId id="267" r:id="rId12"/>
    <p:sldId id="268" r:id="rId13"/>
    <p:sldId id="269" r:id="rId14"/>
    <p:sldId id="265" r:id="rId15"/>
    <p:sldId id="270" r:id="rId16"/>
    <p:sldId id="271" r:id="rId17"/>
    <p:sldId id="273" r:id="rId18"/>
    <p:sldId id="275" r:id="rId19"/>
    <p:sldId id="277" r:id="rId20"/>
    <p:sldId id="283"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15" autoAdjust="0"/>
    <p:restoredTop sz="94660"/>
  </p:normalViewPr>
  <p:slideViewPr>
    <p:cSldViewPr snapToGrid="0">
      <p:cViewPr varScale="1">
        <p:scale>
          <a:sx n="72" d="100"/>
          <a:sy n="72" d="100"/>
        </p:scale>
        <p:origin x="53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E06D94-6CDE-46DC-B163-C9B5F259B573}" type="doc">
      <dgm:prSet loTypeId="urn:microsoft.com/office/officeart/2005/8/layout/hProcess9" loCatId="process" qsTypeId="urn:microsoft.com/office/officeart/2005/8/quickstyle/simple2" qsCatId="simple" csTypeId="urn:microsoft.com/office/officeart/2005/8/colors/accent0_2" csCatId="mainScheme" phldr="1"/>
      <dgm:spPr/>
      <dgm:t>
        <a:bodyPr/>
        <a:lstStyle/>
        <a:p>
          <a:endParaRPr lang="es-PE"/>
        </a:p>
      </dgm:t>
    </dgm:pt>
    <dgm:pt modelId="{561C51BF-770F-43ED-8FD2-BA81FF72D590}">
      <dgm:prSet phldrT="[Text]"/>
      <dgm:spPr/>
      <dgm:t>
        <a:bodyPr/>
        <a:lstStyle/>
        <a:p>
          <a:r>
            <a:rPr lang="es-PE" dirty="0"/>
            <a:t>Data Input (Capa de entrada)</a:t>
          </a:r>
        </a:p>
      </dgm:t>
    </dgm:pt>
    <dgm:pt modelId="{285F0425-0B66-495E-90CB-E9F5E9BFA2CB}" type="parTrans" cxnId="{B56DF1F7-E75C-4071-85DC-A159C8B6A3C6}">
      <dgm:prSet/>
      <dgm:spPr/>
      <dgm:t>
        <a:bodyPr/>
        <a:lstStyle/>
        <a:p>
          <a:endParaRPr lang="es-PE"/>
        </a:p>
      </dgm:t>
    </dgm:pt>
    <dgm:pt modelId="{A8322F3D-A597-403F-852F-12BCC49500F7}" type="sibTrans" cxnId="{B56DF1F7-E75C-4071-85DC-A159C8B6A3C6}">
      <dgm:prSet/>
      <dgm:spPr/>
      <dgm:t>
        <a:bodyPr/>
        <a:lstStyle/>
        <a:p>
          <a:endParaRPr lang="es-PE"/>
        </a:p>
      </dgm:t>
    </dgm:pt>
    <dgm:pt modelId="{0E885981-1502-4636-BB45-E5DA2AD4C735}">
      <dgm:prSet phldrT="[Text]"/>
      <dgm:spPr/>
      <dgm:t>
        <a:bodyPr/>
        <a:lstStyle/>
        <a:p>
          <a:r>
            <a:rPr lang="es-PE"/>
            <a:t>Parámetros geomecánicos del macizo rocoso</a:t>
          </a:r>
        </a:p>
      </dgm:t>
    </dgm:pt>
    <dgm:pt modelId="{B0655119-1AB9-4DEE-87BB-04F5F512B2B2}" type="parTrans" cxnId="{11023EF2-D519-421C-A828-D53C3FD2A714}">
      <dgm:prSet/>
      <dgm:spPr/>
      <dgm:t>
        <a:bodyPr/>
        <a:lstStyle/>
        <a:p>
          <a:endParaRPr lang="es-PE"/>
        </a:p>
      </dgm:t>
    </dgm:pt>
    <dgm:pt modelId="{4C520DAC-59A1-4650-8F8A-84255D4C3727}" type="sibTrans" cxnId="{11023EF2-D519-421C-A828-D53C3FD2A714}">
      <dgm:prSet/>
      <dgm:spPr/>
      <dgm:t>
        <a:bodyPr/>
        <a:lstStyle/>
        <a:p>
          <a:endParaRPr lang="es-PE"/>
        </a:p>
      </dgm:t>
    </dgm:pt>
    <dgm:pt modelId="{CDFD6ACB-6580-40BC-A1EC-D5C59E533727}">
      <dgm:prSet phldrT="[Text]"/>
      <dgm:spPr/>
      <dgm:t>
        <a:bodyPr/>
        <a:lstStyle/>
        <a:p>
          <a:r>
            <a:rPr lang="es-PE"/>
            <a:t>Propiedades del explosivo</a:t>
          </a:r>
        </a:p>
      </dgm:t>
    </dgm:pt>
    <dgm:pt modelId="{86B57AA6-AB44-4E06-ACB3-06CAA9A1F2DC}" type="parTrans" cxnId="{3FFCFC2F-896D-45F5-8E10-88CC685B3B14}">
      <dgm:prSet/>
      <dgm:spPr/>
      <dgm:t>
        <a:bodyPr/>
        <a:lstStyle/>
        <a:p>
          <a:endParaRPr lang="es-PE"/>
        </a:p>
      </dgm:t>
    </dgm:pt>
    <dgm:pt modelId="{FC68F2A6-8EFD-40D9-A582-11DA595B0C5C}" type="sibTrans" cxnId="{3FFCFC2F-896D-45F5-8E10-88CC685B3B14}">
      <dgm:prSet/>
      <dgm:spPr/>
      <dgm:t>
        <a:bodyPr/>
        <a:lstStyle/>
        <a:p>
          <a:endParaRPr lang="es-PE"/>
        </a:p>
      </dgm:t>
    </dgm:pt>
    <dgm:pt modelId="{6879E88A-B98F-4B5A-96C2-3A1EA629993F}">
      <dgm:prSet phldrT="[Text]"/>
      <dgm:spPr/>
      <dgm:t>
        <a:bodyPr/>
        <a:lstStyle/>
        <a:p>
          <a:r>
            <a:rPr lang="es-PE"/>
            <a:t>Red Neuronal Artificial (capas ocultas)</a:t>
          </a:r>
        </a:p>
      </dgm:t>
    </dgm:pt>
    <dgm:pt modelId="{4DB63E8D-70DA-45EC-B015-70A6F1546A7B}" type="parTrans" cxnId="{4338177A-7AE1-4424-9EFF-2BD5CB00FA58}">
      <dgm:prSet/>
      <dgm:spPr/>
      <dgm:t>
        <a:bodyPr/>
        <a:lstStyle/>
        <a:p>
          <a:endParaRPr lang="es-PE"/>
        </a:p>
      </dgm:t>
    </dgm:pt>
    <dgm:pt modelId="{BAE10794-1BC2-4AC9-B405-BAA026B0A8C5}" type="sibTrans" cxnId="{4338177A-7AE1-4424-9EFF-2BD5CB00FA58}">
      <dgm:prSet/>
      <dgm:spPr/>
      <dgm:t>
        <a:bodyPr/>
        <a:lstStyle/>
        <a:p>
          <a:endParaRPr lang="es-PE"/>
        </a:p>
      </dgm:t>
    </dgm:pt>
    <dgm:pt modelId="{CDB566CD-4E81-4AD4-AA04-99B566A8C575}">
      <dgm:prSet phldrT="[Text]"/>
      <dgm:spPr/>
      <dgm:t>
        <a:bodyPr/>
        <a:lstStyle/>
        <a:p>
          <a:r>
            <a:rPr lang="es-PE"/>
            <a:t> Pesos Sinápticos</a:t>
          </a:r>
        </a:p>
      </dgm:t>
    </dgm:pt>
    <dgm:pt modelId="{0BB76486-3E6A-414E-962F-8F0E5CE4E3F9}" type="parTrans" cxnId="{EE90A99B-4618-4307-80E4-033583233A76}">
      <dgm:prSet/>
      <dgm:spPr/>
      <dgm:t>
        <a:bodyPr/>
        <a:lstStyle/>
        <a:p>
          <a:endParaRPr lang="es-PE"/>
        </a:p>
      </dgm:t>
    </dgm:pt>
    <dgm:pt modelId="{315F4FE4-348C-4FE3-A7DB-DEFD116DECD0}" type="sibTrans" cxnId="{EE90A99B-4618-4307-80E4-033583233A76}">
      <dgm:prSet/>
      <dgm:spPr/>
      <dgm:t>
        <a:bodyPr/>
        <a:lstStyle/>
        <a:p>
          <a:endParaRPr lang="es-PE"/>
        </a:p>
      </dgm:t>
    </dgm:pt>
    <dgm:pt modelId="{A2A40C96-B49E-451D-9500-00838D1E4124}">
      <dgm:prSet phldrT="[Text]"/>
      <dgm:spPr/>
      <dgm:t>
        <a:bodyPr/>
        <a:lstStyle/>
        <a:p>
          <a:r>
            <a:rPr lang="es-PE"/>
            <a:t>Número de capas</a:t>
          </a:r>
        </a:p>
      </dgm:t>
    </dgm:pt>
    <dgm:pt modelId="{5513536B-FA7F-4DD5-AD10-BE885ABCF616}" type="parTrans" cxnId="{A17AA25B-3B71-401D-B1CD-AA246FCC7C18}">
      <dgm:prSet/>
      <dgm:spPr/>
      <dgm:t>
        <a:bodyPr/>
        <a:lstStyle/>
        <a:p>
          <a:endParaRPr lang="es-PE"/>
        </a:p>
      </dgm:t>
    </dgm:pt>
    <dgm:pt modelId="{C764AE78-A07B-4841-9895-297AC89C6A15}" type="sibTrans" cxnId="{A17AA25B-3B71-401D-B1CD-AA246FCC7C18}">
      <dgm:prSet/>
      <dgm:spPr/>
      <dgm:t>
        <a:bodyPr/>
        <a:lstStyle/>
        <a:p>
          <a:endParaRPr lang="es-PE"/>
        </a:p>
      </dgm:t>
    </dgm:pt>
    <dgm:pt modelId="{088F0CAB-94D5-4353-97A2-BA3CC024EA79}">
      <dgm:prSet phldrT="[Text]"/>
      <dgm:spPr/>
      <dgm:t>
        <a:bodyPr/>
        <a:lstStyle/>
        <a:p>
          <a:r>
            <a:rPr lang="es-PE"/>
            <a:t>Target (Resultados experimentales/modelo)</a:t>
          </a:r>
        </a:p>
      </dgm:t>
    </dgm:pt>
    <dgm:pt modelId="{5F13082C-A8C6-48D1-B9F0-44CC5D20C097}" type="parTrans" cxnId="{8596F69D-12BA-4536-9EED-A70F1089F4CC}">
      <dgm:prSet/>
      <dgm:spPr/>
      <dgm:t>
        <a:bodyPr/>
        <a:lstStyle/>
        <a:p>
          <a:endParaRPr lang="es-PE"/>
        </a:p>
      </dgm:t>
    </dgm:pt>
    <dgm:pt modelId="{5DA1D538-3808-47C7-976F-286D4037ED60}" type="sibTrans" cxnId="{8596F69D-12BA-4536-9EED-A70F1089F4CC}">
      <dgm:prSet/>
      <dgm:spPr/>
      <dgm:t>
        <a:bodyPr/>
        <a:lstStyle/>
        <a:p>
          <a:endParaRPr lang="es-PE"/>
        </a:p>
      </dgm:t>
    </dgm:pt>
    <dgm:pt modelId="{3E801C20-1C76-4DE5-9170-1A0F1625ADE7}">
      <dgm:prSet phldrT="[Text]"/>
      <dgm:spPr/>
      <dgm:t>
        <a:bodyPr/>
        <a:lstStyle/>
        <a:p>
          <a:r>
            <a:rPr lang="es-PE"/>
            <a:t>Fragmentación (P80, P50 y P20)</a:t>
          </a:r>
        </a:p>
      </dgm:t>
    </dgm:pt>
    <dgm:pt modelId="{F48CE631-52A8-4E4D-9A63-82AA5092D0AC}" type="parTrans" cxnId="{8DF1FD18-23EB-4B8A-B3B3-B64FBA18C189}">
      <dgm:prSet/>
      <dgm:spPr/>
      <dgm:t>
        <a:bodyPr/>
        <a:lstStyle/>
        <a:p>
          <a:endParaRPr lang="es-PE"/>
        </a:p>
      </dgm:t>
    </dgm:pt>
    <dgm:pt modelId="{C4FD3C7A-B236-46EE-BF3C-5E9B9631F9D0}" type="sibTrans" cxnId="{8DF1FD18-23EB-4B8A-B3B3-B64FBA18C189}">
      <dgm:prSet/>
      <dgm:spPr/>
      <dgm:t>
        <a:bodyPr/>
        <a:lstStyle/>
        <a:p>
          <a:endParaRPr lang="es-PE"/>
        </a:p>
      </dgm:t>
    </dgm:pt>
    <dgm:pt modelId="{DF00113A-6D4E-467E-ABF7-5C0683108E71}">
      <dgm:prSet phldrT="[Text]"/>
      <dgm:spPr/>
      <dgm:t>
        <a:bodyPr/>
        <a:lstStyle/>
        <a:p>
          <a:r>
            <a:rPr lang="es-PE"/>
            <a:t>Diseño de malla de perforación y voladura</a:t>
          </a:r>
        </a:p>
      </dgm:t>
    </dgm:pt>
    <dgm:pt modelId="{2CE092A4-B5D5-4D51-BD7A-8654D3BE08EB}" type="parTrans" cxnId="{7C0BD994-60E8-4D76-BF88-79E62D5C8CE0}">
      <dgm:prSet/>
      <dgm:spPr/>
      <dgm:t>
        <a:bodyPr/>
        <a:lstStyle/>
        <a:p>
          <a:endParaRPr lang="es-PE"/>
        </a:p>
      </dgm:t>
    </dgm:pt>
    <dgm:pt modelId="{F2694EF1-F33E-4FB5-B9AF-2EA7D729A0E6}" type="sibTrans" cxnId="{7C0BD994-60E8-4D76-BF88-79E62D5C8CE0}">
      <dgm:prSet/>
      <dgm:spPr/>
      <dgm:t>
        <a:bodyPr/>
        <a:lstStyle/>
        <a:p>
          <a:endParaRPr lang="es-PE"/>
        </a:p>
      </dgm:t>
    </dgm:pt>
    <dgm:pt modelId="{4F4090A7-756C-4E79-80CE-6917CBA58D23}">
      <dgm:prSet phldrT="[Text]"/>
      <dgm:spPr/>
      <dgm:t>
        <a:bodyPr/>
        <a:lstStyle/>
        <a:p>
          <a:r>
            <a:rPr lang="es-PE"/>
            <a:t>Función de activación</a:t>
          </a:r>
        </a:p>
      </dgm:t>
    </dgm:pt>
    <dgm:pt modelId="{815431D1-CCB1-4183-B0CA-C27FFE5FCABB}" type="parTrans" cxnId="{26ED5CDE-393F-4D3B-A584-C6DF2A232CAF}">
      <dgm:prSet/>
      <dgm:spPr/>
      <dgm:t>
        <a:bodyPr/>
        <a:lstStyle/>
        <a:p>
          <a:endParaRPr lang="es-PE"/>
        </a:p>
      </dgm:t>
    </dgm:pt>
    <dgm:pt modelId="{F04C4F9E-986A-4EBD-BBF1-0C6FA26216B1}" type="sibTrans" cxnId="{26ED5CDE-393F-4D3B-A584-C6DF2A232CAF}">
      <dgm:prSet/>
      <dgm:spPr/>
      <dgm:t>
        <a:bodyPr/>
        <a:lstStyle/>
        <a:p>
          <a:endParaRPr lang="es-PE"/>
        </a:p>
      </dgm:t>
    </dgm:pt>
    <dgm:pt modelId="{BBC69B7D-4AAD-4AB0-A37D-B35AA9CFB46C}">
      <dgm:prSet phldrT="[Text]"/>
      <dgm:spPr/>
      <dgm:t>
        <a:bodyPr/>
        <a:lstStyle/>
        <a:p>
          <a:endParaRPr lang="es-PE"/>
        </a:p>
      </dgm:t>
    </dgm:pt>
    <dgm:pt modelId="{FA7FE2C0-E273-40A8-8744-F23205DE264F}" type="parTrans" cxnId="{403A1CC2-B47B-41EF-9186-4D5425646B47}">
      <dgm:prSet/>
      <dgm:spPr/>
      <dgm:t>
        <a:bodyPr/>
        <a:lstStyle/>
        <a:p>
          <a:endParaRPr lang="es-PE"/>
        </a:p>
      </dgm:t>
    </dgm:pt>
    <dgm:pt modelId="{683E2E7E-999C-47C3-97D0-A7EE3CF72220}" type="sibTrans" cxnId="{403A1CC2-B47B-41EF-9186-4D5425646B47}">
      <dgm:prSet/>
      <dgm:spPr/>
      <dgm:t>
        <a:bodyPr/>
        <a:lstStyle/>
        <a:p>
          <a:endParaRPr lang="es-PE"/>
        </a:p>
      </dgm:t>
    </dgm:pt>
    <dgm:pt modelId="{8D310663-80A8-4ABE-8636-1F5FA24CFCB4}">
      <dgm:prSet phldrT="[Text]"/>
      <dgm:spPr/>
      <dgm:t>
        <a:bodyPr/>
        <a:lstStyle/>
        <a:p>
          <a:r>
            <a:rPr lang="es-PE"/>
            <a:t>Número de neuronas ocultas</a:t>
          </a:r>
        </a:p>
      </dgm:t>
    </dgm:pt>
    <dgm:pt modelId="{18354B7B-9A56-434F-8731-554E9BC138BF}" type="parTrans" cxnId="{C2E936BB-9ACF-4C0C-B431-C6CCA5AD65AA}">
      <dgm:prSet/>
      <dgm:spPr/>
      <dgm:t>
        <a:bodyPr/>
        <a:lstStyle/>
        <a:p>
          <a:endParaRPr lang="es-PE"/>
        </a:p>
      </dgm:t>
    </dgm:pt>
    <dgm:pt modelId="{9AE3D956-C33A-4F15-AD0A-4D8D087774EF}" type="sibTrans" cxnId="{C2E936BB-9ACF-4C0C-B431-C6CCA5AD65AA}">
      <dgm:prSet/>
      <dgm:spPr/>
      <dgm:t>
        <a:bodyPr/>
        <a:lstStyle/>
        <a:p>
          <a:endParaRPr lang="es-PE"/>
        </a:p>
      </dgm:t>
    </dgm:pt>
    <dgm:pt modelId="{5897F813-A99F-44FF-B44F-D76241F76587}" type="pres">
      <dgm:prSet presAssocID="{5BE06D94-6CDE-46DC-B163-C9B5F259B573}" presName="CompostProcess" presStyleCnt="0">
        <dgm:presLayoutVars>
          <dgm:dir/>
          <dgm:resizeHandles val="exact"/>
        </dgm:presLayoutVars>
      </dgm:prSet>
      <dgm:spPr/>
    </dgm:pt>
    <dgm:pt modelId="{2C5397E9-FD7A-4A52-A33A-A3F77BDA71FF}" type="pres">
      <dgm:prSet presAssocID="{5BE06D94-6CDE-46DC-B163-C9B5F259B573}" presName="arrow" presStyleLbl="bgShp" presStyleIdx="0" presStyleCnt="1"/>
      <dgm:spPr/>
    </dgm:pt>
    <dgm:pt modelId="{33EF0FB8-DA2F-4160-B121-CA5D03D4DA58}" type="pres">
      <dgm:prSet presAssocID="{5BE06D94-6CDE-46DC-B163-C9B5F259B573}" presName="linearProcess" presStyleCnt="0"/>
      <dgm:spPr/>
    </dgm:pt>
    <dgm:pt modelId="{6B56A547-FBA7-4432-BA2E-AAEABB341AB9}" type="pres">
      <dgm:prSet presAssocID="{561C51BF-770F-43ED-8FD2-BA81FF72D590}" presName="textNode" presStyleLbl="node1" presStyleIdx="0" presStyleCnt="3">
        <dgm:presLayoutVars>
          <dgm:bulletEnabled val="1"/>
        </dgm:presLayoutVars>
      </dgm:prSet>
      <dgm:spPr/>
    </dgm:pt>
    <dgm:pt modelId="{21E50B41-4C44-4843-B13F-CB9C6D4A0876}" type="pres">
      <dgm:prSet presAssocID="{A8322F3D-A597-403F-852F-12BCC49500F7}" presName="sibTrans" presStyleCnt="0"/>
      <dgm:spPr/>
    </dgm:pt>
    <dgm:pt modelId="{86FFD1A5-44B1-4FF9-B429-5E3D518F4111}" type="pres">
      <dgm:prSet presAssocID="{6879E88A-B98F-4B5A-96C2-3A1EA629993F}" presName="textNode" presStyleLbl="node1" presStyleIdx="1" presStyleCnt="3">
        <dgm:presLayoutVars>
          <dgm:bulletEnabled val="1"/>
        </dgm:presLayoutVars>
      </dgm:prSet>
      <dgm:spPr/>
    </dgm:pt>
    <dgm:pt modelId="{9A9C784E-DD6E-4E7B-AE12-6A26FE7B8B5F}" type="pres">
      <dgm:prSet presAssocID="{BAE10794-1BC2-4AC9-B405-BAA026B0A8C5}" presName="sibTrans" presStyleCnt="0"/>
      <dgm:spPr/>
    </dgm:pt>
    <dgm:pt modelId="{C47D6112-F6EA-4E56-BEB6-ABB1D6855867}" type="pres">
      <dgm:prSet presAssocID="{088F0CAB-94D5-4353-97A2-BA3CC024EA79}" presName="textNode" presStyleLbl="node1" presStyleIdx="2" presStyleCnt="3">
        <dgm:presLayoutVars>
          <dgm:bulletEnabled val="1"/>
        </dgm:presLayoutVars>
      </dgm:prSet>
      <dgm:spPr/>
    </dgm:pt>
  </dgm:ptLst>
  <dgm:cxnLst>
    <dgm:cxn modelId="{0DDE0307-A369-4CA3-BB1D-21EE0F22CA0F}" type="presOf" srcId="{A2A40C96-B49E-451D-9500-00838D1E4124}" destId="{86FFD1A5-44B1-4FF9-B429-5E3D518F4111}" srcOrd="0" destOrd="2" presId="urn:microsoft.com/office/officeart/2005/8/layout/hProcess9"/>
    <dgm:cxn modelId="{F49D7B11-706F-4185-B292-D231A89EDBCE}" type="presOf" srcId="{8D310663-80A8-4ABE-8636-1F5FA24CFCB4}" destId="{86FFD1A5-44B1-4FF9-B429-5E3D518F4111}" srcOrd="0" destOrd="4" presId="urn:microsoft.com/office/officeart/2005/8/layout/hProcess9"/>
    <dgm:cxn modelId="{8DF1FD18-23EB-4B8A-B3B3-B64FBA18C189}" srcId="{088F0CAB-94D5-4353-97A2-BA3CC024EA79}" destId="{3E801C20-1C76-4DE5-9170-1A0F1625ADE7}" srcOrd="0" destOrd="0" parTransId="{F48CE631-52A8-4E4D-9A63-82AA5092D0AC}" sibTransId="{C4FD3C7A-B236-46EE-BF3C-5E9B9631F9D0}"/>
    <dgm:cxn modelId="{3FFCFC2F-896D-45F5-8E10-88CC685B3B14}" srcId="{561C51BF-770F-43ED-8FD2-BA81FF72D590}" destId="{CDFD6ACB-6580-40BC-A1EC-D5C59E533727}" srcOrd="1" destOrd="0" parTransId="{86B57AA6-AB44-4E06-ACB3-06CAA9A1F2DC}" sibTransId="{FC68F2A6-8EFD-40D9-A582-11DA595B0C5C}"/>
    <dgm:cxn modelId="{729C2C34-A669-455B-B0B0-69D264EC06EF}" type="presOf" srcId="{CDFD6ACB-6580-40BC-A1EC-D5C59E533727}" destId="{6B56A547-FBA7-4432-BA2E-AAEABB341AB9}" srcOrd="0" destOrd="2" presId="urn:microsoft.com/office/officeart/2005/8/layout/hProcess9"/>
    <dgm:cxn modelId="{2C536A3C-724A-4B7C-A3A3-3A69353301B2}" type="presOf" srcId="{DF00113A-6D4E-467E-ABF7-5C0683108E71}" destId="{6B56A547-FBA7-4432-BA2E-AAEABB341AB9}" srcOrd="0" destOrd="3" presId="urn:microsoft.com/office/officeart/2005/8/layout/hProcess9"/>
    <dgm:cxn modelId="{A17AA25B-3B71-401D-B1CD-AA246FCC7C18}" srcId="{6879E88A-B98F-4B5A-96C2-3A1EA629993F}" destId="{A2A40C96-B49E-451D-9500-00838D1E4124}" srcOrd="1" destOrd="0" parTransId="{5513536B-FA7F-4DD5-AD10-BE885ABCF616}" sibTransId="{C764AE78-A07B-4841-9895-297AC89C6A15}"/>
    <dgm:cxn modelId="{6FD18361-DCED-4D9F-825A-EBC9F8262F4C}" type="presOf" srcId="{5BE06D94-6CDE-46DC-B163-C9B5F259B573}" destId="{5897F813-A99F-44FF-B44F-D76241F76587}" srcOrd="0" destOrd="0" presId="urn:microsoft.com/office/officeart/2005/8/layout/hProcess9"/>
    <dgm:cxn modelId="{C1513953-38EE-4650-A253-2DABF68EDAB6}" type="presOf" srcId="{6879E88A-B98F-4B5A-96C2-3A1EA629993F}" destId="{86FFD1A5-44B1-4FF9-B429-5E3D518F4111}" srcOrd="0" destOrd="0" presId="urn:microsoft.com/office/officeart/2005/8/layout/hProcess9"/>
    <dgm:cxn modelId="{3B299658-831F-4DE3-ADB3-EC6C74DC5C7B}" type="presOf" srcId="{BBC69B7D-4AAD-4AB0-A37D-B35AA9CFB46C}" destId="{C47D6112-F6EA-4E56-BEB6-ABB1D6855867}" srcOrd="0" destOrd="2" presId="urn:microsoft.com/office/officeart/2005/8/layout/hProcess9"/>
    <dgm:cxn modelId="{4338177A-7AE1-4424-9EFF-2BD5CB00FA58}" srcId="{5BE06D94-6CDE-46DC-B163-C9B5F259B573}" destId="{6879E88A-B98F-4B5A-96C2-3A1EA629993F}" srcOrd="1" destOrd="0" parTransId="{4DB63E8D-70DA-45EC-B015-70A6F1546A7B}" sibTransId="{BAE10794-1BC2-4AC9-B405-BAA026B0A8C5}"/>
    <dgm:cxn modelId="{AF9DF27A-3E50-478C-A254-7FCF31DB20BA}" type="presOf" srcId="{CDB566CD-4E81-4AD4-AA04-99B566A8C575}" destId="{86FFD1A5-44B1-4FF9-B429-5E3D518F4111}" srcOrd="0" destOrd="1" presId="urn:microsoft.com/office/officeart/2005/8/layout/hProcess9"/>
    <dgm:cxn modelId="{3B5C2585-2041-4608-AF21-5B1541796124}" type="presOf" srcId="{088F0CAB-94D5-4353-97A2-BA3CC024EA79}" destId="{C47D6112-F6EA-4E56-BEB6-ABB1D6855867}" srcOrd="0" destOrd="0" presId="urn:microsoft.com/office/officeart/2005/8/layout/hProcess9"/>
    <dgm:cxn modelId="{7C0BD994-60E8-4D76-BF88-79E62D5C8CE0}" srcId="{561C51BF-770F-43ED-8FD2-BA81FF72D590}" destId="{DF00113A-6D4E-467E-ABF7-5C0683108E71}" srcOrd="2" destOrd="0" parTransId="{2CE092A4-B5D5-4D51-BD7A-8654D3BE08EB}" sibTransId="{F2694EF1-F33E-4FB5-B9AF-2EA7D729A0E6}"/>
    <dgm:cxn modelId="{EE90A99B-4618-4307-80E4-033583233A76}" srcId="{6879E88A-B98F-4B5A-96C2-3A1EA629993F}" destId="{CDB566CD-4E81-4AD4-AA04-99B566A8C575}" srcOrd="0" destOrd="0" parTransId="{0BB76486-3E6A-414E-962F-8F0E5CE4E3F9}" sibTransId="{315F4FE4-348C-4FE3-A7DB-DEFD116DECD0}"/>
    <dgm:cxn modelId="{8596F69D-12BA-4536-9EED-A70F1089F4CC}" srcId="{5BE06D94-6CDE-46DC-B163-C9B5F259B573}" destId="{088F0CAB-94D5-4353-97A2-BA3CC024EA79}" srcOrd="2" destOrd="0" parTransId="{5F13082C-A8C6-48D1-B9F0-44CC5D20C097}" sibTransId="{5DA1D538-3808-47C7-976F-286D4037ED60}"/>
    <dgm:cxn modelId="{C2E936BB-9ACF-4C0C-B431-C6CCA5AD65AA}" srcId="{6879E88A-B98F-4B5A-96C2-3A1EA629993F}" destId="{8D310663-80A8-4ABE-8636-1F5FA24CFCB4}" srcOrd="3" destOrd="0" parTransId="{18354B7B-9A56-434F-8731-554E9BC138BF}" sibTransId="{9AE3D956-C33A-4F15-AD0A-4D8D087774EF}"/>
    <dgm:cxn modelId="{403A1CC2-B47B-41EF-9186-4D5425646B47}" srcId="{088F0CAB-94D5-4353-97A2-BA3CC024EA79}" destId="{BBC69B7D-4AAD-4AB0-A37D-B35AA9CFB46C}" srcOrd="1" destOrd="0" parTransId="{FA7FE2C0-E273-40A8-8744-F23205DE264F}" sibTransId="{683E2E7E-999C-47C3-97D0-A7EE3CF72220}"/>
    <dgm:cxn modelId="{310099C6-A04D-401C-9D03-6B111084EB02}" type="presOf" srcId="{561C51BF-770F-43ED-8FD2-BA81FF72D590}" destId="{6B56A547-FBA7-4432-BA2E-AAEABB341AB9}" srcOrd="0" destOrd="0" presId="urn:microsoft.com/office/officeart/2005/8/layout/hProcess9"/>
    <dgm:cxn modelId="{43C58DD9-A554-4950-B558-5863F77716E6}" type="presOf" srcId="{0E885981-1502-4636-BB45-E5DA2AD4C735}" destId="{6B56A547-FBA7-4432-BA2E-AAEABB341AB9}" srcOrd="0" destOrd="1" presId="urn:microsoft.com/office/officeart/2005/8/layout/hProcess9"/>
    <dgm:cxn modelId="{26ED5CDE-393F-4D3B-A584-C6DF2A232CAF}" srcId="{6879E88A-B98F-4B5A-96C2-3A1EA629993F}" destId="{4F4090A7-756C-4E79-80CE-6917CBA58D23}" srcOrd="2" destOrd="0" parTransId="{815431D1-CCB1-4183-B0CA-C27FFE5FCABB}" sibTransId="{F04C4F9E-986A-4EBD-BBF1-0C6FA26216B1}"/>
    <dgm:cxn modelId="{D43C4AE1-73A5-4E57-8071-1830A87173E3}" type="presOf" srcId="{4F4090A7-756C-4E79-80CE-6917CBA58D23}" destId="{86FFD1A5-44B1-4FF9-B429-5E3D518F4111}" srcOrd="0" destOrd="3" presId="urn:microsoft.com/office/officeart/2005/8/layout/hProcess9"/>
    <dgm:cxn modelId="{8C001CE2-6ED0-4DBF-9133-14DABA678254}" type="presOf" srcId="{3E801C20-1C76-4DE5-9170-1A0F1625ADE7}" destId="{C47D6112-F6EA-4E56-BEB6-ABB1D6855867}" srcOrd="0" destOrd="1" presId="urn:microsoft.com/office/officeart/2005/8/layout/hProcess9"/>
    <dgm:cxn modelId="{11023EF2-D519-421C-A828-D53C3FD2A714}" srcId="{561C51BF-770F-43ED-8FD2-BA81FF72D590}" destId="{0E885981-1502-4636-BB45-E5DA2AD4C735}" srcOrd="0" destOrd="0" parTransId="{B0655119-1AB9-4DEE-87BB-04F5F512B2B2}" sibTransId="{4C520DAC-59A1-4650-8F8A-84255D4C3727}"/>
    <dgm:cxn modelId="{B56DF1F7-E75C-4071-85DC-A159C8B6A3C6}" srcId="{5BE06D94-6CDE-46DC-B163-C9B5F259B573}" destId="{561C51BF-770F-43ED-8FD2-BA81FF72D590}" srcOrd="0" destOrd="0" parTransId="{285F0425-0B66-495E-90CB-E9F5E9BFA2CB}" sibTransId="{A8322F3D-A597-403F-852F-12BCC49500F7}"/>
    <dgm:cxn modelId="{FCC5B8D0-4B5F-4C64-B431-3791F854E6DB}" type="presParOf" srcId="{5897F813-A99F-44FF-B44F-D76241F76587}" destId="{2C5397E9-FD7A-4A52-A33A-A3F77BDA71FF}" srcOrd="0" destOrd="0" presId="urn:microsoft.com/office/officeart/2005/8/layout/hProcess9"/>
    <dgm:cxn modelId="{7AF591DA-1BF7-42FE-A714-E1AE48D00E77}" type="presParOf" srcId="{5897F813-A99F-44FF-B44F-D76241F76587}" destId="{33EF0FB8-DA2F-4160-B121-CA5D03D4DA58}" srcOrd="1" destOrd="0" presId="urn:microsoft.com/office/officeart/2005/8/layout/hProcess9"/>
    <dgm:cxn modelId="{C9511E93-6B22-4B30-8EE9-24D4BBF54B1F}" type="presParOf" srcId="{33EF0FB8-DA2F-4160-B121-CA5D03D4DA58}" destId="{6B56A547-FBA7-4432-BA2E-AAEABB341AB9}" srcOrd="0" destOrd="0" presId="urn:microsoft.com/office/officeart/2005/8/layout/hProcess9"/>
    <dgm:cxn modelId="{52CCEFCD-5F1F-4D62-9DC9-9BE5A67975A5}" type="presParOf" srcId="{33EF0FB8-DA2F-4160-B121-CA5D03D4DA58}" destId="{21E50B41-4C44-4843-B13F-CB9C6D4A0876}" srcOrd="1" destOrd="0" presId="urn:microsoft.com/office/officeart/2005/8/layout/hProcess9"/>
    <dgm:cxn modelId="{D635B5DE-BA19-4892-B8CB-2D9092C9F014}" type="presParOf" srcId="{33EF0FB8-DA2F-4160-B121-CA5D03D4DA58}" destId="{86FFD1A5-44B1-4FF9-B429-5E3D518F4111}" srcOrd="2" destOrd="0" presId="urn:microsoft.com/office/officeart/2005/8/layout/hProcess9"/>
    <dgm:cxn modelId="{CF7773C4-E8BA-43E6-9B01-B7DA650E0A65}" type="presParOf" srcId="{33EF0FB8-DA2F-4160-B121-CA5D03D4DA58}" destId="{9A9C784E-DD6E-4E7B-AE12-6A26FE7B8B5F}" srcOrd="3" destOrd="0" presId="urn:microsoft.com/office/officeart/2005/8/layout/hProcess9"/>
    <dgm:cxn modelId="{73C907E7-F42B-458A-B8FF-1EA22F2EF6B2}" type="presParOf" srcId="{33EF0FB8-DA2F-4160-B121-CA5D03D4DA58}" destId="{C47D6112-F6EA-4E56-BEB6-ABB1D6855867}" srcOrd="4"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5397E9-FD7A-4A52-A33A-A3F77BDA71FF}">
      <dsp:nvSpPr>
        <dsp:cNvPr id="0" name=""/>
        <dsp:cNvSpPr/>
      </dsp:nvSpPr>
      <dsp:spPr>
        <a:xfrm>
          <a:off x="659759" y="0"/>
          <a:ext cx="7477274" cy="4023360"/>
        </a:xfrm>
        <a:prstGeom prst="rightArrow">
          <a:avLst/>
        </a:prstGeom>
        <a:solidFill>
          <a:schemeClr val="dk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56A547-FBA7-4432-BA2E-AAEABB341AB9}">
      <dsp:nvSpPr>
        <dsp:cNvPr id="0" name=""/>
        <dsp:cNvSpPr/>
      </dsp:nvSpPr>
      <dsp:spPr>
        <a:xfrm>
          <a:off x="9449" y="1207008"/>
          <a:ext cx="2831467" cy="1609344"/>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PE" sz="1600" kern="1200" dirty="0"/>
            <a:t>Data Input (Capa de entrada)</a:t>
          </a:r>
        </a:p>
        <a:p>
          <a:pPr marL="114300" lvl="1" indent="-114300" algn="l" defTabSz="533400">
            <a:lnSpc>
              <a:spcPct val="90000"/>
            </a:lnSpc>
            <a:spcBef>
              <a:spcPct val="0"/>
            </a:spcBef>
            <a:spcAft>
              <a:spcPct val="15000"/>
            </a:spcAft>
            <a:buChar char="•"/>
          </a:pPr>
          <a:r>
            <a:rPr lang="es-PE" sz="1200" kern="1200"/>
            <a:t>Parámetros geomecánicos del macizo rocoso</a:t>
          </a:r>
        </a:p>
        <a:p>
          <a:pPr marL="114300" lvl="1" indent="-114300" algn="l" defTabSz="533400">
            <a:lnSpc>
              <a:spcPct val="90000"/>
            </a:lnSpc>
            <a:spcBef>
              <a:spcPct val="0"/>
            </a:spcBef>
            <a:spcAft>
              <a:spcPct val="15000"/>
            </a:spcAft>
            <a:buChar char="•"/>
          </a:pPr>
          <a:r>
            <a:rPr lang="es-PE" sz="1200" kern="1200"/>
            <a:t>Propiedades del explosivo</a:t>
          </a:r>
        </a:p>
        <a:p>
          <a:pPr marL="114300" lvl="1" indent="-114300" algn="l" defTabSz="533400">
            <a:lnSpc>
              <a:spcPct val="90000"/>
            </a:lnSpc>
            <a:spcBef>
              <a:spcPct val="0"/>
            </a:spcBef>
            <a:spcAft>
              <a:spcPct val="15000"/>
            </a:spcAft>
            <a:buChar char="•"/>
          </a:pPr>
          <a:r>
            <a:rPr lang="es-PE" sz="1200" kern="1200"/>
            <a:t>Diseño de malla de perforación y voladura</a:t>
          </a:r>
        </a:p>
      </dsp:txBody>
      <dsp:txXfrm>
        <a:off x="88011" y="1285570"/>
        <a:ext cx="2674343" cy="1452220"/>
      </dsp:txXfrm>
    </dsp:sp>
    <dsp:sp modelId="{86FFD1A5-44B1-4FF9-B429-5E3D518F4111}">
      <dsp:nvSpPr>
        <dsp:cNvPr id="0" name=""/>
        <dsp:cNvSpPr/>
      </dsp:nvSpPr>
      <dsp:spPr>
        <a:xfrm>
          <a:off x="2982662" y="1207008"/>
          <a:ext cx="2831467" cy="1609344"/>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PE" sz="1600" kern="1200"/>
            <a:t>Red Neuronal Artificial (capas ocultas)</a:t>
          </a:r>
        </a:p>
        <a:p>
          <a:pPr marL="114300" lvl="1" indent="-114300" algn="l" defTabSz="533400">
            <a:lnSpc>
              <a:spcPct val="90000"/>
            </a:lnSpc>
            <a:spcBef>
              <a:spcPct val="0"/>
            </a:spcBef>
            <a:spcAft>
              <a:spcPct val="15000"/>
            </a:spcAft>
            <a:buChar char="•"/>
          </a:pPr>
          <a:r>
            <a:rPr lang="es-PE" sz="1200" kern="1200"/>
            <a:t> Pesos Sinápticos</a:t>
          </a:r>
        </a:p>
        <a:p>
          <a:pPr marL="114300" lvl="1" indent="-114300" algn="l" defTabSz="533400">
            <a:lnSpc>
              <a:spcPct val="90000"/>
            </a:lnSpc>
            <a:spcBef>
              <a:spcPct val="0"/>
            </a:spcBef>
            <a:spcAft>
              <a:spcPct val="15000"/>
            </a:spcAft>
            <a:buChar char="•"/>
          </a:pPr>
          <a:r>
            <a:rPr lang="es-PE" sz="1200" kern="1200"/>
            <a:t>Número de capas</a:t>
          </a:r>
        </a:p>
        <a:p>
          <a:pPr marL="114300" lvl="1" indent="-114300" algn="l" defTabSz="533400">
            <a:lnSpc>
              <a:spcPct val="90000"/>
            </a:lnSpc>
            <a:spcBef>
              <a:spcPct val="0"/>
            </a:spcBef>
            <a:spcAft>
              <a:spcPct val="15000"/>
            </a:spcAft>
            <a:buChar char="•"/>
          </a:pPr>
          <a:r>
            <a:rPr lang="es-PE" sz="1200" kern="1200"/>
            <a:t>Función de activación</a:t>
          </a:r>
        </a:p>
        <a:p>
          <a:pPr marL="114300" lvl="1" indent="-114300" algn="l" defTabSz="533400">
            <a:lnSpc>
              <a:spcPct val="90000"/>
            </a:lnSpc>
            <a:spcBef>
              <a:spcPct val="0"/>
            </a:spcBef>
            <a:spcAft>
              <a:spcPct val="15000"/>
            </a:spcAft>
            <a:buChar char="•"/>
          </a:pPr>
          <a:r>
            <a:rPr lang="es-PE" sz="1200" kern="1200"/>
            <a:t>Número de neuronas ocultas</a:t>
          </a:r>
        </a:p>
      </dsp:txBody>
      <dsp:txXfrm>
        <a:off x="3061224" y="1285570"/>
        <a:ext cx="2674343" cy="1452220"/>
      </dsp:txXfrm>
    </dsp:sp>
    <dsp:sp modelId="{C47D6112-F6EA-4E56-BEB6-ABB1D6855867}">
      <dsp:nvSpPr>
        <dsp:cNvPr id="0" name=""/>
        <dsp:cNvSpPr/>
      </dsp:nvSpPr>
      <dsp:spPr>
        <a:xfrm>
          <a:off x="5955875" y="1207008"/>
          <a:ext cx="2831467" cy="1609344"/>
        </a:xfrm>
        <a:prstGeom prst="roundRect">
          <a:avLst/>
        </a:prstGeom>
        <a:solidFill>
          <a:schemeClr val="lt1">
            <a:hueOff val="0"/>
            <a:satOff val="0"/>
            <a:lumOff val="0"/>
            <a:alphaOff val="0"/>
          </a:schemeClr>
        </a:solidFill>
        <a:ln w="25400" cap="flat" cmpd="sng" algn="ctr">
          <a:solidFill>
            <a:schemeClr val="dk2">
              <a:shade val="80000"/>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60960" tIns="60960" rIns="60960" bIns="60960" numCol="1" spcCol="1270" anchor="t" anchorCtr="0">
          <a:noAutofit/>
        </a:bodyPr>
        <a:lstStyle/>
        <a:p>
          <a:pPr marL="0" lvl="0" indent="0" algn="l" defTabSz="711200">
            <a:lnSpc>
              <a:spcPct val="90000"/>
            </a:lnSpc>
            <a:spcBef>
              <a:spcPct val="0"/>
            </a:spcBef>
            <a:spcAft>
              <a:spcPct val="35000"/>
            </a:spcAft>
            <a:buNone/>
          </a:pPr>
          <a:r>
            <a:rPr lang="es-PE" sz="1600" kern="1200"/>
            <a:t>Target (Resultados experimentales/modelo)</a:t>
          </a:r>
        </a:p>
        <a:p>
          <a:pPr marL="114300" lvl="1" indent="-114300" algn="l" defTabSz="533400">
            <a:lnSpc>
              <a:spcPct val="90000"/>
            </a:lnSpc>
            <a:spcBef>
              <a:spcPct val="0"/>
            </a:spcBef>
            <a:spcAft>
              <a:spcPct val="15000"/>
            </a:spcAft>
            <a:buChar char="•"/>
          </a:pPr>
          <a:r>
            <a:rPr lang="es-PE" sz="1200" kern="1200"/>
            <a:t>Fragmentación (P80, P50 y P20)</a:t>
          </a:r>
        </a:p>
        <a:p>
          <a:pPr marL="114300" lvl="1" indent="-114300" algn="l" defTabSz="533400">
            <a:lnSpc>
              <a:spcPct val="90000"/>
            </a:lnSpc>
            <a:spcBef>
              <a:spcPct val="0"/>
            </a:spcBef>
            <a:spcAft>
              <a:spcPct val="15000"/>
            </a:spcAft>
            <a:buChar char="•"/>
          </a:pPr>
          <a:endParaRPr lang="es-PE" sz="1200" kern="1200"/>
        </a:p>
      </dsp:txBody>
      <dsp:txXfrm>
        <a:off x="6034437" y="1285570"/>
        <a:ext cx="2674343" cy="1452220"/>
      </dsp:txXfrm>
    </dsp:sp>
  </dsp:spTree>
</dsp:drawing>
</file>

<file path=ppt/diagrams/layout1.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34A1819-A59E-42CE-914E-1DE9EFC65F06}" type="datetimeFigureOut">
              <a:rPr lang="es-PE" smtClean="0"/>
              <a:t>23/06/2021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276336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A1819-A59E-42CE-914E-1DE9EFC65F06}" type="datetimeFigureOut">
              <a:rPr lang="es-PE" smtClean="0"/>
              <a:t>23/06/2021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1003204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A1819-A59E-42CE-914E-1DE9EFC65F06}" type="datetimeFigureOut">
              <a:rPr lang="es-PE" smtClean="0"/>
              <a:t>23/06/2021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1017732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34A1819-A59E-42CE-914E-1DE9EFC65F06}" type="datetimeFigureOut">
              <a:rPr lang="es-PE" smtClean="0"/>
              <a:t>23/06/2021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619884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34A1819-A59E-42CE-914E-1DE9EFC65F06}" type="datetimeFigureOut">
              <a:rPr lang="es-PE" smtClean="0"/>
              <a:t>23/06/2021</a:t>
            </a:fld>
            <a:endParaRPr lang="es-PE"/>
          </a:p>
        </p:txBody>
      </p:sp>
      <p:sp>
        <p:nvSpPr>
          <p:cNvPr id="5" name="Footer Placeholder 4"/>
          <p:cNvSpPr>
            <a:spLocks noGrp="1"/>
          </p:cNvSpPr>
          <p:nvPr>
            <p:ph type="ftr" sz="quarter" idx="11"/>
          </p:nvPr>
        </p:nvSpPr>
        <p:spPr/>
        <p:txBody>
          <a:bodyPr/>
          <a:lstStyle/>
          <a:p>
            <a:endParaRPr lang="es-PE"/>
          </a:p>
        </p:txBody>
      </p:sp>
      <p:sp>
        <p:nvSpPr>
          <p:cNvPr id="6" name="Slide Number Placeholder 5"/>
          <p:cNvSpPr>
            <a:spLocks noGrp="1"/>
          </p:cNvSpPr>
          <p:nvPr>
            <p:ph type="sldNum" sz="quarter" idx="12"/>
          </p:nvPr>
        </p:nvSpPr>
        <p:spPr/>
        <p:txBody>
          <a:bodyPr/>
          <a:lstStyle/>
          <a:p>
            <a:fld id="{DAADAA6A-D3DA-4356-A672-23DF23652C81}" type="slidenum">
              <a:rPr lang="es-PE" smtClean="0"/>
              <a:t>‹#›</a:t>
            </a:fld>
            <a:endParaRPr lang="es-PE"/>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3665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34A1819-A59E-42CE-914E-1DE9EFC65F06}" type="datetimeFigureOut">
              <a:rPr lang="es-PE" smtClean="0"/>
              <a:t>23/06/2021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293444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4A1819-A59E-42CE-914E-1DE9EFC65F06}" type="datetimeFigureOut">
              <a:rPr lang="es-PE" smtClean="0"/>
              <a:t>23/06/2021</a:t>
            </a:fld>
            <a:endParaRPr lang="es-PE"/>
          </a:p>
        </p:txBody>
      </p:sp>
      <p:sp>
        <p:nvSpPr>
          <p:cNvPr id="8" name="Footer Placeholder 7"/>
          <p:cNvSpPr>
            <a:spLocks noGrp="1"/>
          </p:cNvSpPr>
          <p:nvPr>
            <p:ph type="ftr" sz="quarter" idx="11"/>
          </p:nvPr>
        </p:nvSpPr>
        <p:spPr/>
        <p:txBody>
          <a:bodyPr/>
          <a:lstStyle/>
          <a:p>
            <a:endParaRPr lang="es-PE"/>
          </a:p>
        </p:txBody>
      </p:sp>
      <p:sp>
        <p:nvSpPr>
          <p:cNvPr id="9" name="Slide Number Placeholder 8"/>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19222636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34A1819-A59E-42CE-914E-1DE9EFC65F06}" type="datetimeFigureOut">
              <a:rPr lang="es-PE" smtClean="0"/>
              <a:t>23/06/2021</a:t>
            </a:fld>
            <a:endParaRPr lang="es-PE"/>
          </a:p>
        </p:txBody>
      </p:sp>
      <p:sp>
        <p:nvSpPr>
          <p:cNvPr id="4" name="Footer Placeholder 3"/>
          <p:cNvSpPr>
            <a:spLocks noGrp="1"/>
          </p:cNvSpPr>
          <p:nvPr>
            <p:ph type="ftr" sz="quarter" idx="11"/>
          </p:nvPr>
        </p:nvSpPr>
        <p:spPr/>
        <p:txBody>
          <a:bodyPr/>
          <a:lstStyle/>
          <a:p>
            <a:endParaRPr lang="es-PE"/>
          </a:p>
        </p:txBody>
      </p:sp>
      <p:sp>
        <p:nvSpPr>
          <p:cNvPr id="5" name="Slide Number Placeholder 4"/>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31035424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134A1819-A59E-42CE-914E-1DE9EFC65F06}" type="datetimeFigureOut">
              <a:rPr lang="es-PE" smtClean="0"/>
              <a:t>23/06/2021</a:t>
            </a:fld>
            <a:endParaRPr lang="es-PE"/>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s-PE"/>
          </a:p>
        </p:txBody>
      </p:sp>
      <p:sp>
        <p:nvSpPr>
          <p:cNvPr id="9" name="Slide Number Placeholder 8"/>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2269420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134A1819-A59E-42CE-914E-1DE9EFC65F06}" type="datetimeFigureOut">
              <a:rPr lang="es-PE" smtClean="0"/>
              <a:t>23/06/2021</a:t>
            </a:fld>
            <a:endParaRPr lang="es-PE"/>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s-PE"/>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AADAA6A-D3DA-4356-A672-23DF23652C81}" type="slidenum">
              <a:rPr lang="es-PE" smtClean="0"/>
              <a:t>‹#›</a:t>
            </a:fld>
            <a:endParaRPr lang="es-PE"/>
          </a:p>
        </p:txBody>
      </p:sp>
    </p:spTree>
    <p:extLst>
      <p:ext uri="{BB962C8B-B14F-4D97-AF65-F5344CB8AC3E}">
        <p14:creationId xmlns:p14="http://schemas.microsoft.com/office/powerpoint/2010/main" val="22038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34A1819-A59E-42CE-914E-1DE9EFC65F06}" type="datetimeFigureOut">
              <a:rPr lang="es-PE" smtClean="0"/>
              <a:t>23/06/2021</a:t>
            </a:fld>
            <a:endParaRPr lang="es-PE"/>
          </a:p>
        </p:txBody>
      </p:sp>
      <p:sp>
        <p:nvSpPr>
          <p:cNvPr id="6" name="Footer Placeholder 5"/>
          <p:cNvSpPr>
            <a:spLocks noGrp="1"/>
          </p:cNvSpPr>
          <p:nvPr>
            <p:ph type="ftr" sz="quarter" idx="11"/>
          </p:nvPr>
        </p:nvSpPr>
        <p:spPr/>
        <p:txBody>
          <a:bodyPr/>
          <a:lstStyle/>
          <a:p>
            <a:endParaRPr lang="es-PE"/>
          </a:p>
        </p:txBody>
      </p:sp>
      <p:sp>
        <p:nvSpPr>
          <p:cNvPr id="7" name="Slide Number Placeholder 6"/>
          <p:cNvSpPr>
            <a:spLocks noGrp="1"/>
          </p:cNvSpPr>
          <p:nvPr>
            <p:ph type="sldNum" sz="quarter" idx="12"/>
          </p:nvPr>
        </p:nvSpPr>
        <p:spPr/>
        <p:txBody>
          <a:bodyPr/>
          <a:lstStyle/>
          <a:p>
            <a:fld id="{DAADAA6A-D3DA-4356-A672-23DF23652C81}" type="slidenum">
              <a:rPr lang="es-PE" smtClean="0"/>
              <a:t>‹#›</a:t>
            </a:fld>
            <a:endParaRPr lang="es-PE"/>
          </a:p>
        </p:txBody>
      </p:sp>
    </p:spTree>
    <p:extLst>
      <p:ext uri="{BB962C8B-B14F-4D97-AF65-F5344CB8AC3E}">
        <p14:creationId xmlns:p14="http://schemas.microsoft.com/office/powerpoint/2010/main" val="6862665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34A1819-A59E-42CE-914E-1DE9EFC65F06}" type="datetimeFigureOut">
              <a:rPr lang="es-PE" smtClean="0"/>
              <a:t>23/06/2021</a:t>
            </a:fld>
            <a:endParaRPr lang="es-PE"/>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s-PE"/>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AADAA6A-D3DA-4356-A672-23DF23652C81}" type="slidenum">
              <a:rPr lang="es-PE" smtClean="0"/>
              <a:t>‹#›</a:t>
            </a:fld>
            <a:endParaRPr lang="es-PE"/>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082778"/>
      </p:ext>
    </p:extLst>
  </p:cSld>
  <p:clrMap bg1="lt1" tx1="dk1" bg2="lt2" tx2="dk2" accent1="accent1" accent2="accent2" accent3="accent3" accent4="accent4" accent5="accent5" accent6="accent6" hlink="hlink" folHlink="folHlink"/>
  <p:sldLayoutIdLst>
    <p:sldLayoutId id="2147483768" r:id="rId1"/>
    <p:sldLayoutId id="2147483769" r:id="rId2"/>
    <p:sldLayoutId id="2147483770" r:id="rId3"/>
    <p:sldLayoutId id="2147483771" r:id="rId4"/>
    <p:sldLayoutId id="2147483772" r:id="rId5"/>
    <p:sldLayoutId id="2147483773" r:id="rId6"/>
    <p:sldLayoutId id="2147483774" r:id="rId7"/>
    <p:sldLayoutId id="2147483775" r:id="rId8"/>
    <p:sldLayoutId id="2147483776" r:id="rId9"/>
    <p:sldLayoutId id="2147483777" r:id="rId10"/>
    <p:sldLayoutId id="2147483778"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4" Type="http://schemas.openxmlformats.org/officeDocument/2006/relationships/image" Target="../media/image27.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jpe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44A35-B58D-4B31-B2AA-76CAA3994EAE}"/>
              </a:ext>
            </a:extLst>
          </p:cNvPr>
          <p:cNvSpPr>
            <a:spLocks noGrp="1"/>
          </p:cNvSpPr>
          <p:nvPr>
            <p:ph type="ctrTitle"/>
          </p:nvPr>
        </p:nvSpPr>
        <p:spPr/>
        <p:txBody>
          <a:bodyPr>
            <a:noAutofit/>
          </a:bodyPr>
          <a:lstStyle/>
          <a:p>
            <a:r>
              <a:rPr lang="en-US" sz="6000" dirty="0" err="1"/>
              <a:t>Diseño</a:t>
            </a:r>
            <a:r>
              <a:rPr lang="en-US" sz="6000" dirty="0"/>
              <a:t> de un </a:t>
            </a:r>
            <a:r>
              <a:rPr lang="en-US" sz="6000" dirty="0" err="1"/>
              <a:t>Modelo</a:t>
            </a:r>
            <a:r>
              <a:rPr lang="en-US" sz="6000" dirty="0"/>
              <a:t> </a:t>
            </a:r>
            <a:r>
              <a:rPr lang="en-US" sz="6000" dirty="0" err="1"/>
              <a:t>Predictivo</a:t>
            </a:r>
            <a:r>
              <a:rPr lang="en-US" sz="6000" dirty="0"/>
              <a:t> de </a:t>
            </a:r>
            <a:r>
              <a:rPr lang="en-US" sz="6000" dirty="0" err="1"/>
              <a:t>Fragmentación</a:t>
            </a:r>
            <a:r>
              <a:rPr lang="en-US" sz="6000" dirty="0"/>
              <a:t> de </a:t>
            </a:r>
            <a:r>
              <a:rPr lang="en-US" sz="6000" dirty="0" err="1"/>
              <a:t>roca</a:t>
            </a:r>
            <a:r>
              <a:rPr lang="en-US" sz="6000" dirty="0"/>
              <a:t> por </a:t>
            </a:r>
            <a:r>
              <a:rPr lang="en-US" sz="6000" dirty="0" err="1"/>
              <a:t>Voladura</a:t>
            </a:r>
            <a:r>
              <a:rPr lang="en-US" sz="6000" dirty="0"/>
              <a:t> </a:t>
            </a:r>
            <a:r>
              <a:rPr lang="en-US" sz="6000" dirty="0" err="1"/>
              <a:t>usando</a:t>
            </a:r>
            <a:r>
              <a:rPr lang="en-US" sz="6000" dirty="0"/>
              <a:t> Redes </a:t>
            </a:r>
            <a:r>
              <a:rPr lang="en-US" sz="6000" dirty="0" err="1"/>
              <a:t>Neuronales</a:t>
            </a:r>
            <a:r>
              <a:rPr lang="en-US" sz="6000" dirty="0"/>
              <a:t> </a:t>
            </a:r>
            <a:r>
              <a:rPr lang="en-US" sz="6000" dirty="0" err="1"/>
              <a:t>Artificiales</a:t>
            </a:r>
            <a:endParaRPr lang="es-PE" sz="6000" dirty="0"/>
          </a:p>
        </p:txBody>
      </p:sp>
      <p:sp>
        <p:nvSpPr>
          <p:cNvPr id="3" name="Subtitle 2">
            <a:extLst>
              <a:ext uri="{FF2B5EF4-FFF2-40B4-BE49-F238E27FC236}">
                <a16:creationId xmlns:a16="http://schemas.microsoft.com/office/drawing/2014/main" id="{00DC445E-1555-4E67-B054-910CC112872B}"/>
              </a:ext>
            </a:extLst>
          </p:cNvPr>
          <p:cNvSpPr>
            <a:spLocks noGrp="1"/>
          </p:cNvSpPr>
          <p:nvPr>
            <p:ph type="subTitle" idx="1"/>
          </p:nvPr>
        </p:nvSpPr>
        <p:spPr/>
        <p:txBody>
          <a:bodyPr>
            <a:normAutofit fontScale="85000" lnSpcReduction="20000"/>
          </a:bodyPr>
          <a:lstStyle/>
          <a:p>
            <a:r>
              <a:rPr lang="es-PE" dirty="0"/>
              <a:t>Autores:</a:t>
            </a:r>
          </a:p>
          <a:p>
            <a:r>
              <a:rPr lang="es-PE" dirty="0"/>
              <a:t>Jimmy Aurelio Rosales-Huamani, Roberth </a:t>
            </a:r>
            <a:r>
              <a:rPr lang="es-PE" dirty="0" err="1"/>
              <a:t>Saenz</a:t>
            </a:r>
            <a:r>
              <a:rPr lang="es-PE" dirty="0"/>
              <a:t> Perez-Alvarado,</a:t>
            </a:r>
          </a:p>
          <a:p>
            <a:r>
              <a:rPr lang="es-PE" dirty="0" err="1"/>
              <a:t>Uwe</a:t>
            </a:r>
            <a:r>
              <a:rPr lang="es-PE" dirty="0"/>
              <a:t> Rojas-Villanueva and </a:t>
            </a:r>
            <a:r>
              <a:rPr lang="es-PE" dirty="0" err="1"/>
              <a:t>Jose</a:t>
            </a:r>
            <a:r>
              <a:rPr lang="es-PE" dirty="0"/>
              <a:t> Luis Castillo-</a:t>
            </a:r>
            <a:r>
              <a:rPr lang="es-PE" dirty="0" err="1"/>
              <a:t>Sequera</a:t>
            </a:r>
            <a:r>
              <a:rPr lang="es-PE" dirty="0"/>
              <a:t> </a:t>
            </a:r>
          </a:p>
        </p:txBody>
      </p:sp>
    </p:spTree>
    <p:extLst>
      <p:ext uri="{BB962C8B-B14F-4D97-AF65-F5344CB8AC3E}">
        <p14:creationId xmlns:p14="http://schemas.microsoft.com/office/powerpoint/2010/main" val="192755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B512-976B-4C75-975C-5228B1D773E5}"/>
              </a:ext>
            </a:extLst>
          </p:cNvPr>
          <p:cNvSpPr>
            <a:spLocks noGrp="1"/>
          </p:cNvSpPr>
          <p:nvPr>
            <p:ph type="title"/>
          </p:nvPr>
        </p:nvSpPr>
        <p:spPr/>
        <p:txBody>
          <a:bodyPr/>
          <a:lstStyle/>
          <a:p>
            <a:r>
              <a:rPr lang="es-PE" dirty="0"/>
              <a:t>Recopilación de los datos del campo </a:t>
            </a:r>
          </a:p>
        </p:txBody>
      </p:sp>
      <p:sp>
        <p:nvSpPr>
          <p:cNvPr id="3" name="Content Placeholder 2">
            <a:extLst>
              <a:ext uri="{FF2B5EF4-FFF2-40B4-BE49-F238E27FC236}">
                <a16:creationId xmlns:a16="http://schemas.microsoft.com/office/drawing/2014/main" id="{8BAE28D3-7CA8-4A74-9092-6D8635D91F38}"/>
              </a:ext>
            </a:extLst>
          </p:cNvPr>
          <p:cNvSpPr>
            <a:spLocks noGrp="1"/>
          </p:cNvSpPr>
          <p:nvPr>
            <p:ph idx="1"/>
          </p:nvPr>
        </p:nvSpPr>
        <p:spPr/>
        <p:txBody>
          <a:bodyPr>
            <a:normAutofit/>
          </a:bodyPr>
          <a:lstStyle/>
          <a:p>
            <a:r>
              <a:rPr lang="es-PE" sz="1800" dirty="0"/>
              <a:t>Los parámetros de perforación y voladura, son tomados de un estudio de (Silva, Amaya, y Basso, 2017), que consta de 47 muestras de registros de voladura realizadas en una mina en el norte de Chile.  Cabe mencionar que se tomaron 37 muestras para el entrenamiento de la red y 10 para el respectivo </a:t>
            </a:r>
            <a:r>
              <a:rPr lang="es-PE" sz="1800" dirty="0" err="1"/>
              <a:t>testing</a:t>
            </a:r>
            <a:r>
              <a:rPr lang="es-PE" sz="1800" dirty="0"/>
              <a:t>. En la tabla 1 se muestran los siguientes parámetros de entrenamiento:</a:t>
            </a:r>
            <a:r>
              <a:rPr lang="en-US" sz="1800" dirty="0"/>
              <a:t> </a:t>
            </a:r>
            <a:endParaRPr lang="es-PE" sz="1800" dirty="0"/>
          </a:p>
        </p:txBody>
      </p:sp>
      <p:pic>
        <p:nvPicPr>
          <p:cNvPr id="5" name="Picture 4">
            <a:extLst>
              <a:ext uri="{FF2B5EF4-FFF2-40B4-BE49-F238E27FC236}">
                <a16:creationId xmlns:a16="http://schemas.microsoft.com/office/drawing/2014/main" id="{94491547-5DAE-4EA7-9CA6-BFBE621CCA94}"/>
              </a:ext>
            </a:extLst>
          </p:cNvPr>
          <p:cNvPicPr>
            <a:picLocks noChangeAspect="1"/>
          </p:cNvPicPr>
          <p:nvPr/>
        </p:nvPicPr>
        <p:blipFill rotWithShape="1">
          <a:blip r:embed="rId2"/>
          <a:srcRect b="40705"/>
          <a:stretch/>
        </p:blipFill>
        <p:spPr>
          <a:xfrm>
            <a:off x="633412" y="3251551"/>
            <a:ext cx="10925175" cy="2174422"/>
          </a:xfrm>
          <a:prstGeom prst="rect">
            <a:avLst/>
          </a:prstGeom>
        </p:spPr>
      </p:pic>
    </p:spTree>
    <p:extLst>
      <p:ext uri="{BB962C8B-B14F-4D97-AF65-F5344CB8AC3E}">
        <p14:creationId xmlns:p14="http://schemas.microsoft.com/office/powerpoint/2010/main" val="9753541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40B41-0401-47D4-BC49-53BC1228B6FA}"/>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A106F1E8-FC36-43D5-B5D6-4557BC33E34A}"/>
              </a:ext>
            </a:extLst>
          </p:cNvPr>
          <p:cNvSpPr>
            <a:spLocks noGrp="1"/>
          </p:cNvSpPr>
          <p:nvPr>
            <p:ph idx="1"/>
          </p:nvPr>
        </p:nvSpPr>
        <p:spPr/>
        <p:txBody>
          <a:bodyPr>
            <a:normAutofit/>
          </a:bodyPr>
          <a:lstStyle/>
          <a:p>
            <a:r>
              <a:rPr lang="es-PE" sz="1600" dirty="0"/>
              <a:t>Para determinar el número de capas ocultas se utilizó los estudios realizados por (</a:t>
            </a:r>
            <a:r>
              <a:rPr lang="es-PE" sz="1600" dirty="0" err="1"/>
              <a:t>Cybenko</a:t>
            </a:r>
            <a:r>
              <a:rPr lang="es-PE" sz="1600" dirty="0"/>
              <a:t> ,1988) el cual demuestra que cualquier función continua puede ser uniformemente aproximada por modelos de redes neuronales de una sola capa oculta. Por lo tanto, la RNA en este trabajo sólo tendrá una capa oculta como muestra en la figura 7</a:t>
            </a:r>
          </a:p>
        </p:txBody>
      </p:sp>
      <p:pic>
        <p:nvPicPr>
          <p:cNvPr id="5" name="Picture 4">
            <a:extLst>
              <a:ext uri="{FF2B5EF4-FFF2-40B4-BE49-F238E27FC236}">
                <a16:creationId xmlns:a16="http://schemas.microsoft.com/office/drawing/2014/main" id="{A2E10225-E539-4F70-89D1-4FC8B880B92E}"/>
              </a:ext>
            </a:extLst>
          </p:cNvPr>
          <p:cNvPicPr>
            <a:picLocks noChangeAspect="1"/>
          </p:cNvPicPr>
          <p:nvPr/>
        </p:nvPicPr>
        <p:blipFill>
          <a:blip r:embed="rId2"/>
          <a:stretch>
            <a:fillRect/>
          </a:stretch>
        </p:blipFill>
        <p:spPr>
          <a:xfrm>
            <a:off x="3007631" y="2875722"/>
            <a:ext cx="5963162" cy="2887256"/>
          </a:xfrm>
          <a:prstGeom prst="rect">
            <a:avLst/>
          </a:prstGeom>
        </p:spPr>
      </p:pic>
      <p:sp>
        <p:nvSpPr>
          <p:cNvPr id="7" name="TextBox 6">
            <a:extLst>
              <a:ext uri="{FF2B5EF4-FFF2-40B4-BE49-F238E27FC236}">
                <a16:creationId xmlns:a16="http://schemas.microsoft.com/office/drawing/2014/main" id="{F615D498-86F8-41B7-85D2-0979F419C674}"/>
              </a:ext>
            </a:extLst>
          </p:cNvPr>
          <p:cNvSpPr txBox="1"/>
          <p:nvPr/>
        </p:nvSpPr>
        <p:spPr>
          <a:xfrm>
            <a:off x="2127075" y="5977468"/>
            <a:ext cx="6098344" cy="369332"/>
          </a:xfrm>
          <a:prstGeom prst="rect">
            <a:avLst/>
          </a:prstGeom>
          <a:noFill/>
        </p:spPr>
        <p:txBody>
          <a:bodyPr wrap="square">
            <a:spAutoFit/>
          </a:bodyPr>
          <a:lstStyle/>
          <a:p>
            <a:pPr algn="ctr"/>
            <a:r>
              <a:rPr lang="es-PE" dirty="0"/>
              <a:t>Figure 10. Diseño de la RNA.</a:t>
            </a:r>
          </a:p>
        </p:txBody>
      </p:sp>
    </p:spTree>
    <p:extLst>
      <p:ext uri="{BB962C8B-B14F-4D97-AF65-F5344CB8AC3E}">
        <p14:creationId xmlns:p14="http://schemas.microsoft.com/office/powerpoint/2010/main" val="22095926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3801-DBC3-4786-9317-ED5E861B45C5}"/>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137AA24B-B6DB-4B29-8F6D-F3BEFE89DD52}"/>
              </a:ext>
            </a:extLst>
          </p:cNvPr>
          <p:cNvSpPr>
            <a:spLocks noGrp="1"/>
          </p:cNvSpPr>
          <p:nvPr>
            <p:ph idx="1"/>
          </p:nvPr>
        </p:nvSpPr>
        <p:spPr/>
        <p:txBody>
          <a:bodyPr>
            <a:normAutofit fontScale="70000" lnSpcReduction="20000"/>
          </a:bodyPr>
          <a:lstStyle/>
          <a:p>
            <a:r>
              <a:rPr lang="es-PE" sz="2000" dirty="0"/>
              <a:t>El número de neuronas en la capa oculta está determinado en base a 2 fórmulas empíricas: En primera instancia (</a:t>
            </a:r>
            <a:r>
              <a:rPr lang="es-PE" sz="2000" dirty="0" err="1"/>
              <a:t>Hetch</a:t>
            </a:r>
            <a:r>
              <a:rPr lang="es-PE" sz="2000" dirty="0"/>
              <a:t>-Nielsen, 1987) basado en el teorema de (</a:t>
            </a:r>
            <a:r>
              <a:rPr lang="es-PE" sz="2000" dirty="0" err="1"/>
              <a:t>Kolmogorov</a:t>
            </a:r>
            <a:r>
              <a:rPr lang="es-PE" sz="2000" dirty="0"/>
              <a:t>, 1957), sugiere que 2n+1 (donde “n” es el número de parámetros de entrada) debe ser usado como número máximo de neuronas para una capa oculta de una red </a:t>
            </a:r>
            <a:r>
              <a:rPr lang="es-PE" sz="2000" dirty="0" err="1"/>
              <a:t>backpropagation</a:t>
            </a:r>
            <a:r>
              <a:rPr lang="es-PE" sz="2000" dirty="0"/>
              <a:t>,  Es por ello, si el número de parámetros de entrada es n= 8, el número de neuronas ocultas debe ser N≤ 17. Por último, acorde a una segunda fórmula empírica (Ge, 2007), el número de neuronas en la capa oculta debe satisfacer la siguiente condición:</a:t>
            </a:r>
            <a:endParaRPr lang="en-US" sz="2000" dirty="0"/>
          </a:p>
          <a:p>
            <a:endParaRPr lang="en-US" sz="2000" dirty="0"/>
          </a:p>
          <a:p>
            <a:endParaRPr lang="en-US" sz="2000" dirty="0"/>
          </a:p>
          <a:p>
            <a:pPr marL="0" indent="0">
              <a:buNone/>
            </a:pPr>
            <a:r>
              <a:rPr lang="es-PE" sz="2100" dirty="0"/>
              <a:t>Donde:</a:t>
            </a:r>
          </a:p>
          <a:p>
            <a:endParaRPr lang="es-PE" sz="2100" dirty="0"/>
          </a:p>
          <a:p>
            <a:endParaRPr lang="es-PE" sz="2100" dirty="0"/>
          </a:p>
          <a:p>
            <a:pPr marL="0" indent="0">
              <a:buNone/>
            </a:pPr>
            <a:endParaRPr lang="en-US" sz="2100" dirty="0"/>
          </a:p>
          <a:p>
            <a:pPr marL="0" indent="0">
              <a:buNone/>
            </a:pPr>
            <a:r>
              <a:rPr lang="en-US" sz="2100" dirty="0"/>
              <a:t>n: </a:t>
            </a:r>
            <a:r>
              <a:rPr lang="en-US" sz="2100" dirty="0" err="1"/>
              <a:t>número</a:t>
            </a:r>
            <a:r>
              <a:rPr lang="en-US" sz="2100" dirty="0"/>
              <a:t> de </a:t>
            </a:r>
            <a:r>
              <a:rPr lang="en-US" sz="2100" dirty="0" err="1"/>
              <a:t>parámetros</a:t>
            </a:r>
            <a:r>
              <a:rPr lang="en-US" sz="2100" dirty="0"/>
              <a:t> de entrada = 8 </a:t>
            </a:r>
            <a:br>
              <a:rPr lang="en-US" sz="2100" dirty="0"/>
            </a:br>
            <a:r>
              <a:rPr lang="en-US" sz="2100" dirty="0"/>
              <a:t>K: </a:t>
            </a:r>
            <a:r>
              <a:rPr lang="en-US" sz="2100" dirty="0" err="1"/>
              <a:t>número</a:t>
            </a:r>
            <a:r>
              <a:rPr lang="en-US" sz="2100" dirty="0"/>
              <a:t> de dataset </a:t>
            </a:r>
            <a:r>
              <a:rPr lang="en-US" sz="2100" dirty="0" err="1"/>
              <a:t>usado</a:t>
            </a:r>
            <a:r>
              <a:rPr lang="en-US" sz="2100" dirty="0"/>
              <a:t> = 47 </a:t>
            </a:r>
            <a:br>
              <a:rPr lang="en-US" sz="2100" dirty="0"/>
            </a:br>
            <a:r>
              <a:rPr lang="en-US" sz="2100" dirty="0"/>
              <a:t>N: : </a:t>
            </a:r>
            <a:r>
              <a:rPr lang="en-US" sz="2100" dirty="0" err="1"/>
              <a:t>número</a:t>
            </a:r>
            <a:r>
              <a:rPr lang="en-US" sz="2100" dirty="0"/>
              <a:t> de </a:t>
            </a:r>
            <a:r>
              <a:rPr lang="en-US" sz="2100" dirty="0" err="1"/>
              <a:t>neuronas</a:t>
            </a:r>
            <a:r>
              <a:rPr lang="en-US" sz="2100" dirty="0"/>
              <a:t> </a:t>
            </a:r>
            <a:r>
              <a:rPr lang="en-US" sz="2100" dirty="0" err="1"/>
              <a:t>ocultas</a:t>
            </a:r>
            <a:r>
              <a:rPr lang="en-US" sz="2100" dirty="0"/>
              <a:t> a </a:t>
            </a:r>
            <a:r>
              <a:rPr lang="en-US" sz="2100" dirty="0" err="1"/>
              <a:t>determinar</a:t>
            </a:r>
            <a:r>
              <a:rPr lang="en-US" sz="2100" dirty="0"/>
              <a:t> N &gt; 8. </a:t>
            </a:r>
            <a:br>
              <a:rPr lang="en-US" sz="2100" dirty="0"/>
            </a:br>
            <a:r>
              <a:rPr lang="en-US" sz="2100" dirty="0"/>
              <a:t>					</a:t>
            </a:r>
          </a:p>
          <a:p>
            <a:pPr marL="0" indent="0">
              <a:buNone/>
            </a:pPr>
            <a:r>
              <a:rPr lang="en-US" sz="2100" dirty="0"/>
              <a:t>		                       	Por lo tanto: 9 ≤ N ≤ 17.</a:t>
            </a:r>
            <a:endParaRPr lang="es-PE" sz="2100" dirty="0"/>
          </a:p>
        </p:txBody>
      </p:sp>
      <p:pic>
        <p:nvPicPr>
          <p:cNvPr id="5" name="Picture 4">
            <a:extLst>
              <a:ext uri="{FF2B5EF4-FFF2-40B4-BE49-F238E27FC236}">
                <a16:creationId xmlns:a16="http://schemas.microsoft.com/office/drawing/2014/main" id="{BE5F0FF2-1051-4153-8943-B2F5361EB7AE}"/>
              </a:ext>
            </a:extLst>
          </p:cNvPr>
          <p:cNvPicPr>
            <a:picLocks noChangeAspect="1"/>
          </p:cNvPicPr>
          <p:nvPr/>
        </p:nvPicPr>
        <p:blipFill>
          <a:blip r:embed="rId2"/>
          <a:stretch>
            <a:fillRect/>
          </a:stretch>
        </p:blipFill>
        <p:spPr>
          <a:xfrm>
            <a:off x="4912073" y="3051926"/>
            <a:ext cx="1672662" cy="754148"/>
          </a:xfrm>
          <a:prstGeom prst="rect">
            <a:avLst/>
          </a:prstGeom>
        </p:spPr>
      </p:pic>
      <p:pic>
        <p:nvPicPr>
          <p:cNvPr id="7" name="Picture 6">
            <a:extLst>
              <a:ext uri="{FF2B5EF4-FFF2-40B4-BE49-F238E27FC236}">
                <a16:creationId xmlns:a16="http://schemas.microsoft.com/office/drawing/2014/main" id="{785502F3-57C6-4260-9557-8EAEFEB42AA9}"/>
              </a:ext>
            </a:extLst>
          </p:cNvPr>
          <p:cNvPicPr>
            <a:picLocks noChangeAspect="1"/>
          </p:cNvPicPr>
          <p:nvPr/>
        </p:nvPicPr>
        <p:blipFill>
          <a:blip r:embed="rId3"/>
          <a:stretch>
            <a:fillRect/>
          </a:stretch>
        </p:blipFill>
        <p:spPr>
          <a:xfrm>
            <a:off x="1637168" y="3857414"/>
            <a:ext cx="2409825" cy="619125"/>
          </a:xfrm>
          <a:prstGeom prst="rect">
            <a:avLst/>
          </a:prstGeom>
        </p:spPr>
      </p:pic>
    </p:spTree>
    <p:extLst>
      <p:ext uri="{BB962C8B-B14F-4D97-AF65-F5344CB8AC3E}">
        <p14:creationId xmlns:p14="http://schemas.microsoft.com/office/powerpoint/2010/main" val="7629796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CCF46E-7159-47CA-83A8-3C2AF262606C}"/>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CC472FBE-9086-403E-ABD8-1A71AC1B7F14}"/>
              </a:ext>
            </a:extLst>
          </p:cNvPr>
          <p:cNvSpPr>
            <a:spLocks noGrp="1"/>
          </p:cNvSpPr>
          <p:nvPr>
            <p:ph idx="1"/>
          </p:nvPr>
        </p:nvSpPr>
        <p:spPr/>
        <p:txBody>
          <a:bodyPr>
            <a:normAutofit/>
          </a:bodyPr>
          <a:lstStyle/>
          <a:p>
            <a:endParaRPr lang="en-US" sz="2000" dirty="0"/>
          </a:p>
          <a:p>
            <a:endParaRPr lang="en-US" sz="2000" dirty="0"/>
          </a:p>
          <a:p>
            <a:endParaRPr lang="en-US" sz="2000" dirty="0"/>
          </a:p>
          <a:p>
            <a:endParaRPr lang="en-US" sz="2000" dirty="0"/>
          </a:p>
          <a:p>
            <a:endParaRPr lang="en-US" sz="2000" dirty="0"/>
          </a:p>
          <a:p>
            <a:endParaRPr lang="en-US" sz="2000" dirty="0"/>
          </a:p>
          <a:p>
            <a:pPr marL="0" indent="0">
              <a:buNone/>
            </a:pPr>
            <a:endParaRPr lang="es-PE" sz="2000" dirty="0"/>
          </a:p>
        </p:txBody>
      </p:sp>
      <p:pic>
        <p:nvPicPr>
          <p:cNvPr id="9" name="Picture 8">
            <a:extLst>
              <a:ext uri="{FF2B5EF4-FFF2-40B4-BE49-F238E27FC236}">
                <a16:creationId xmlns:a16="http://schemas.microsoft.com/office/drawing/2014/main" id="{8A2E5BEA-558D-4E56-BF97-A188B5986FE8}"/>
              </a:ext>
            </a:extLst>
          </p:cNvPr>
          <p:cNvPicPr>
            <a:picLocks noChangeAspect="1"/>
          </p:cNvPicPr>
          <p:nvPr/>
        </p:nvPicPr>
        <p:blipFill>
          <a:blip r:embed="rId2"/>
          <a:stretch>
            <a:fillRect/>
          </a:stretch>
        </p:blipFill>
        <p:spPr>
          <a:xfrm>
            <a:off x="1932048" y="2477021"/>
            <a:ext cx="7768543" cy="2760785"/>
          </a:xfrm>
          <a:prstGeom prst="rect">
            <a:avLst/>
          </a:prstGeom>
        </p:spPr>
      </p:pic>
      <p:sp>
        <p:nvSpPr>
          <p:cNvPr id="4" name="Oval 3">
            <a:extLst>
              <a:ext uri="{FF2B5EF4-FFF2-40B4-BE49-F238E27FC236}">
                <a16:creationId xmlns:a16="http://schemas.microsoft.com/office/drawing/2014/main" id="{E2133720-ED57-4708-B1EF-B2E75ED20161}"/>
              </a:ext>
            </a:extLst>
          </p:cNvPr>
          <p:cNvSpPr/>
          <p:nvPr/>
        </p:nvSpPr>
        <p:spPr>
          <a:xfrm>
            <a:off x="2319131" y="4452730"/>
            <a:ext cx="344556" cy="14577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
        <p:nvSpPr>
          <p:cNvPr id="5" name="Oval 4">
            <a:extLst>
              <a:ext uri="{FF2B5EF4-FFF2-40B4-BE49-F238E27FC236}">
                <a16:creationId xmlns:a16="http://schemas.microsoft.com/office/drawing/2014/main" id="{0A4AFF08-E1A2-4994-9A19-127E85C3641A}"/>
              </a:ext>
            </a:extLst>
          </p:cNvPr>
          <p:cNvSpPr/>
          <p:nvPr/>
        </p:nvSpPr>
        <p:spPr>
          <a:xfrm>
            <a:off x="8719930" y="4346713"/>
            <a:ext cx="980661" cy="25179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PE"/>
          </a:p>
        </p:txBody>
      </p:sp>
    </p:spTree>
    <p:extLst>
      <p:ext uri="{BB962C8B-B14F-4D97-AF65-F5344CB8AC3E}">
        <p14:creationId xmlns:p14="http://schemas.microsoft.com/office/powerpoint/2010/main" val="25670834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5CF18-5DE4-4664-809C-B8B4F0F107F8}"/>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E1676E97-BD78-438D-94DC-DF2AA1D167D2}"/>
              </a:ext>
            </a:extLst>
          </p:cNvPr>
          <p:cNvSpPr>
            <a:spLocks noGrp="1"/>
          </p:cNvSpPr>
          <p:nvPr>
            <p:ph idx="1"/>
          </p:nvPr>
        </p:nvSpPr>
        <p:spPr/>
        <p:txBody>
          <a:bodyPr>
            <a:normAutofit/>
          </a:bodyPr>
          <a:lstStyle/>
          <a:p>
            <a:pPr marL="0" indent="0">
              <a:buNone/>
            </a:pPr>
            <a:r>
              <a:rPr lang="es-PE" sz="1400" dirty="0"/>
              <a:t>Algoritmo de Entrenamiento</a:t>
            </a:r>
          </a:p>
          <a:p>
            <a:pPr marL="0" indent="0">
              <a:buNone/>
            </a:pPr>
            <a:r>
              <a:rPr lang="es-PE" sz="1400" dirty="0"/>
              <a:t>A partir de ello con los datos de entrada hemos realizado diversas pruebas con los algoritmos mencionados para encontrar cual es el más aceptable. Resultando que el algoritmo de </a:t>
            </a:r>
            <a:r>
              <a:rPr lang="es-PE" sz="1400" dirty="0" err="1"/>
              <a:t>Momentum</a:t>
            </a:r>
            <a:r>
              <a:rPr lang="es-PE" sz="1400" dirty="0"/>
              <a:t> (curva azul) es el más aceptable para nuestro caso, según se aprecia en la figura 11, alcanzando el mínimo global con pocos ciclos antes que los demás algoritmos</a:t>
            </a:r>
            <a:r>
              <a:rPr lang="en-US" sz="1400" dirty="0"/>
              <a:t>.</a:t>
            </a:r>
            <a:endParaRPr lang="es-PE" sz="1400" dirty="0"/>
          </a:p>
        </p:txBody>
      </p:sp>
      <p:pic>
        <p:nvPicPr>
          <p:cNvPr id="5" name="Picture 4">
            <a:extLst>
              <a:ext uri="{FF2B5EF4-FFF2-40B4-BE49-F238E27FC236}">
                <a16:creationId xmlns:a16="http://schemas.microsoft.com/office/drawing/2014/main" id="{5782FD99-B5F7-4778-8D1D-814248F1B20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83855" y="3033786"/>
            <a:ext cx="3812145" cy="2383743"/>
          </a:xfrm>
          <a:prstGeom prst="rect">
            <a:avLst/>
          </a:prstGeom>
        </p:spPr>
      </p:pic>
      <p:sp>
        <p:nvSpPr>
          <p:cNvPr id="7" name="TextBox 6">
            <a:extLst>
              <a:ext uri="{FF2B5EF4-FFF2-40B4-BE49-F238E27FC236}">
                <a16:creationId xmlns:a16="http://schemas.microsoft.com/office/drawing/2014/main" id="{A75D9F9D-2F17-4A83-A1EE-51A841263ED3}"/>
              </a:ext>
            </a:extLst>
          </p:cNvPr>
          <p:cNvSpPr txBox="1"/>
          <p:nvPr/>
        </p:nvSpPr>
        <p:spPr>
          <a:xfrm>
            <a:off x="1350549" y="5545928"/>
            <a:ext cx="6098344" cy="646331"/>
          </a:xfrm>
          <a:prstGeom prst="rect">
            <a:avLst/>
          </a:prstGeom>
          <a:noFill/>
        </p:spPr>
        <p:txBody>
          <a:bodyPr wrap="square">
            <a:spAutoFit/>
          </a:bodyPr>
          <a:lstStyle/>
          <a:p>
            <a:r>
              <a:rPr lang="en-US" dirty="0"/>
              <a:t>Figure 11. </a:t>
            </a:r>
            <a:r>
              <a:rPr lang="es-PE" dirty="0"/>
              <a:t>Error cuadrático Medio vs Ciclos de entrenamiento por Algoritmo</a:t>
            </a:r>
            <a:r>
              <a:rPr lang="en-US" dirty="0"/>
              <a:t> </a:t>
            </a:r>
            <a:endParaRPr lang="es-PE" dirty="0"/>
          </a:p>
        </p:txBody>
      </p:sp>
      <p:pic>
        <p:nvPicPr>
          <p:cNvPr id="4" name="Picture 3">
            <a:extLst>
              <a:ext uri="{FF2B5EF4-FFF2-40B4-BE49-F238E27FC236}">
                <a16:creationId xmlns:a16="http://schemas.microsoft.com/office/drawing/2014/main" id="{412C7526-7F75-4435-9AFD-DC1C37656ECA}"/>
              </a:ext>
            </a:extLst>
          </p:cNvPr>
          <p:cNvPicPr>
            <a:picLocks noChangeAspect="1"/>
          </p:cNvPicPr>
          <p:nvPr/>
        </p:nvPicPr>
        <p:blipFill>
          <a:blip r:embed="rId3"/>
          <a:stretch>
            <a:fillRect/>
          </a:stretch>
        </p:blipFill>
        <p:spPr>
          <a:xfrm>
            <a:off x="7020049" y="3081469"/>
            <a:ext cx="3781425" cy="409575"/>
          </a:xfrm>
          <a:prstGeom prst="rect">
            <a:avLst/>
          </a:prstGeom>
        </p:spPr>
      </p:pic>
      <p:sp>
        <p:nvSpPr>
          <p:cNvPr id="9" name="TextBox 8">
            <a:extLst>
              <a:ext uri="{FF2B5EF4-FFF2-40B4-BE49-F238E27FC236}">
                <a16:creationId xmlns:a16="http://schemas.microsoft.com/office/drawing/2014/main" id="{EF53EEB0-8213-4C70-867E-89F5C7242BD9}"/>
              </a:ext>
            </a:extLst>
          </p:cNvPr>
          <p:cNvSpPr txBox="1"/>
          <p:nvPr/>
        </p:nvSpPr>
        <p:spPr>
          <a:xfrm>
            <a:off x="7020049" y="3599418"/>
            <a:ext cx="4234575" cy="1477328"/>
          </a:xfrm>
          <a:prstGeom prst="rect">
            <a:avLst/>
          </a:prstGeom>
          <a:noFill/>
        </p:spPr>
        <p:txBody>
          <a:bodyPr wrap="square">
            <a:spAutoFit/>
          </a:bodyPr>
          <a:lstStyle/>
          <a:p>
            <a:r>
              <a:rPr lang="en-US" dirty="0" err="1"/>
              <a:t>donde</a:t>
            </a:r>
            <a:r>
              <a:rPr lang="en-US" dirty="0"/>
              <a:t>: </a:t>
            </a:r>
          </a:p>
          <a:p>
            <a:pPr marL="0" indent="0">
              <a:buNone/>
            </a:pPr>
            <a:r>
              <a:rPr lang="en-US" dirty="0"/>
              <a:t>-</a:t>
            </a:r>
            <a:r>
              <a:rPr lang="en-US" dirty="0" err="1"/>
              <a:t>Wt</a:t>
            </a:r>
            <a:r>
              <a:rPr lang="en-US" dirty="0"/>
              <a:t> : pesos </a:t>
            </a:r>
            <a:r>
              <a:rPr lang="en-US" dirty="0" err="1"/>
              <a:t>sinápticos</a:t>
            </a:r>
            <a:endParaRPr lang="en-US" dirty="0"/>
          </a:p>
          <a:p>
            <a:pPr marL="0" indent="0">
              <a:buNone/>
            </a:pPr>
            <a:r>
              <a:rPr lang="en-US" dirty="0"/>
              <a:t>-α: </a:t>
            </a:r>
            <a:r>
              <a:rPr lang="en-US" dirty="0" err="1"/>
              <a:t>Coeficiente</a:t>
            </a:r>
            <a:r>
              <a:rPr lang="en-US" dirty="0"/>
              <a:t> de </a:t>
            </a:r>
            <a:r>
              <a:rPr lang="en-US" dirty="0" err="1"/>
              <a:t>fricción</a:t>
            </a:r>
            <a:endParaRPr lang="en-US" dirty="0"/>
          </a:p>
          <a:p>
            <a:pPr marL="0" indent="0">
              <a:buNone/>
            </a:pPr>
            <a:r>
              <a:rPr lang="en-US" dirty="0"/>
              <a:t>-γ: Ratio de </a:t>
            </a:r>
            <a:r>
              <a:rPr lang="en-US" dirty="0" err="1"/>
              <a:t>aprendizaje</a:t>
            </a:r>
            <a:endParaRPr lang="en-US" dirty="0"/>
          </a:p>
          <a:p>
            <a:pPr marL="0" indent="0">
              <a:buNone/>
            </a:pPr>
            <a:r>
              <a:rPr lang="en-US" dirty="0"/>
              <a:t>-∇ f : </a:t>
            </a:r>
            <a:r>
              <a:rPr lang="en-US" dirty="0" err="1"/>
              <a:t>Gradiente</a:t>
            </a:r>
            <a:r>
              <a:rPr lang="en-US" dirty="0"/>
              <a:t> de la </a:t>
            </a:r>
            <a:r>
              <a:rPr lang="en-US" dirty="0" err="1"/>
              <a:t>función</a:t>
            </a:r>
            <a:r>
              <a:rPr lang="en-US" dirty="0"/>
              <a:t> de error</a:t>
            </a:r>
          </a:p>
        </p:txBody>
      </p:sp>
    </p:spTree>
    <p:extLst>
      <p:ext uri="{BB962C8B-B14F-4D97-AF65-F5344CB8AC3E}">
        <p14:creationId xmlns:p14="http://schemas.microsoft.com/office/powerpoint/2010/main" val="2571816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EC715-ACDF-49E0-A820-9592ECEA2762}"/>
              </a:ext>
            </a:extLst>
          </p:cNvPr>
          <p:cNvSpPr>
            <a:spLocks noGrp="1"/>
          </p:cNvSpPr>
          <p:nvPr>
            <p:ph type="title"/>
          </p:nvPr>
        </p:nvSpPr>
        <p:spPr/>
        <p:txBody>
          <a:bodyPr/>
          <a:lstStyle/>
          <a:p>
            <a:r>
              <a:rPr lang="es-PE" dirty="0"/>
              <a:t>Diseño y Experimentación de la RNA</a:t>
            </a:r>
          </a:p>
        </p:txBody>
      </p:sp>
      <p:sp>
        <p:nvSpPr>
          <p:cNvPr id="3" name="Content Placeholder 2">
            <a:extLst>
              <a:ext uri="{FF2B5EF4-FFF2-40B4-BE49-F238E27FC236}">
                <a16:creationId xmlns:a16="http://schemas.microsoft.com/office/drawing/2014/main" id="{0425348F-7924-4144-88E8-E506C4793267}"/>
              </a:ext>
            </a:extLst>
          </p:cNvPr>
          <p:cNvSpPr>
            <a:spLocks noGrp="1"/>
          </p:cNvSpPr>
          <p:nvPr>
            <p:ph idx="1"/>
          </p:nvPr>
        </p:nvSpPr>
        <p:spPr/>
        <p:txBody>
          <a:bodyPr>
            <a:normAutofit/>
          </a:bodyPr>
          <a:lstStyle/>
          <a:p>
            <a:r>
              <a:rPr lang="es-PE" sz="1800" dirty="0"/>
              <a:t>Una vez diseñado el modelo de arquitectura de la RNA, se procede a su implementación, empezando con la etapa de entrenamiento y luego con la validación de la RNA. Por tanto, con los valores obtenidos anteriormente se procede a entrenar la RNA, minimizando el error cuadrático medio con los datos de entrenamiento y los valores de “n” (número de neuronas en la capa oculta) usando el Algoritmo de la Gradiente Descendiente en un número de 500 ciclos de entrenamiento hasta que la función de error converja.</a:t>
            </a:r>
          </a:p>
        </p:txBody>
      </p:sp>
      <p:pic>
        <p:nvPicPr>
          <p:cNvPr id="5" name="Picture 4">
            <a:extLst>
              <a:ext uri="{FF2B5EF4-FFF2-40B4-BE49-F238E27FC236}">
                <a16:creationId xmlns:a16="http://schemas.microsoft.com/office/drawing/2014/main" id="{A541B64A-4C83-4BB8-908A-27CC9ACAF6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34171" y="3129851"/>
            <a:ext cx="4046074" cy="2847617"/>
          </a:xfrm>
          <a:prstGeom prst="rect">
            <a:avLst/>
          </a:prstGeom>
        </p:spPr>
      </p:pic>
      <p:sp>
        <p:nvSpPr>
          <p:cNvPr id="6" name="TextBox 5">
            <a:extLst>
              <a:ext uri="{FF2B5EF4-FFF2-40B4-BE49-F238E27FC236}">
                <a16:creationId xmlns:a16="http://schemas.microsoft.com/office/drawing/2014/main" id="{2849C33B-EACB-425F-BD8B-6F654A176652}"/>
              </a:ext>
            </a:extLst>
          </p:cNvPr>
          <p:cNvSpPr txBox="1"/>
          <p:nvPr/>
        </p:nvSpPr>
        <p:spPr>
          <a:xfrm>
            <a:off x="3078480" y="5887041"/>
            <a:ext cx="6096000" cy="369332"/>
          </a:xfrm>
          <a:prstGeom prst="rect">
            <a:avLst/>
          </a:prstGeom>
          <a:noFill/>
        </p:spPr>
        <p:txBody>
          <a:bodyPr wrap="square">
            <a:spAutoFit/>
          </a:bodyPr>
          <a:lstStyle/>
          <a:p>
            <a:r>
              <a:rPr lang="es-PE" dirty="0"/>
              <a:t>Figura 12. Error Cuadrático Medio vs Número de Ciclos</a:t>
            </a:r>
          </a:p>
        </p:txBody>
      </p:sp>
    </p:spTree>
    <p:extLst>
      <p:ext uri="{BB962C8B-B14F-4D97-AF65-F5344CB8AC3E}">
        <p14:creationId xmlns:p14="http://schemas.microsoft.com/office/powerpoint/2010/main" val="6952670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1FE5-02A3-467E-B8D1-06540F8DE960}"/>
              </a:ext>
            </a:extLst>
          </p:cNvPr>
          <p:cNvSpPr>
            <a:spLocks noGrp="1"/>
          </p:cNvSpPr>
          <p:nvPr>
            <p:ph type="title"/>
          </p:nvPr>
        </p:nvSpPr>
        <p:spPr/>
        <p:txBody>
          <a:bodyPr/>
          <a:lstStyle/>
          <a:p>
            <a:r>
              <a:rPr lang="en-US" dirty="0" err="1"/>
              <a:t>Resultados</a:t>
            </a:r>
            <a:r>
              <a:rPr lang="en-US" dirty="0"/>
              <a:t> </a:t>
            </a:r>
            <a:r>
              <a:rPr lang="en-US" dirty="0" err="1"/>
              <a:t>Experimentales</a:t>
            </a:r>
            <a:r>
              <a:rPr lang="en-US" dirty="0"/>
              <a:t> y </a:t>
            </a:r>
            <a:r>
              <a:rPr lang="en-US" dirty="0" err="1"/>
              <a:t>Discusión</a:t>
            </a:r>
            <a:endParaRPr lang="es-PE" dirty="0"/>
          </a:p>
        </p:txBody>
      </p:sp>
      <p:sp>
        <p:nvSpPr>
          <p:cNvPr id="3" name="Content Placeholder 2">
            <a:extLst>
              <a:ext uri="{FF2B5EF4-FFF2-40B4-BE49-F238E27FC236}">
                <a16:creationId xmlns:a16="http://schemas.microsoft.com/office/drawing/2014/main" id="{668FB3C3-5349-4A9F-8988-F55828A41E55}"/>
              </a:ext>
            </a:extLst>
          </p:cNvPr>
          <p:cNvSpPr>
            <a:spLocks noGrp="1"/>
          </p:cNvSpPr>
          <p:nvPr>
            <p:ph idx="1"/>
          </p:nvPr>
        </p:nvSpPr>
        <p:spPr/>
        <p:txBody>
          <a:bodyPr>
            <a:normAutofit/>
          </a:bodyPr>
          <a:lstStyle/>
          <a:p>
            <a:r>
              <a:rPr lang="es-PE" sz="1400" dirty="0"/>
              <a:t>Las Figuras  muestran una comparación entre los modelos RNA y MRLM de los cuales, el modelo RNA presenta una mayor correlación según R2 =0.87 y R2= 0.81.</a:t>
            </a:r>
          </a:p>
        </p:txBody>
      </p:sp>
      <p:pic>
        <p:nvPicPr>
          <p:cNvPr id="5" name="Picture 4">
            <a:extLst>
              <a:ext uri="{FF2B5EF4-FFF2-40B4-BE49-F238E27FC236}">
                <a16:creationId xmlns:a16="http://schemas.microsoft.com/office/drawing/2014/main" id="{8127C5F8-F2FC-4C82-A670-2BBFCBF486D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2140" y="2407132"/>
            <a:ext cx="4296085" cy="2263806"/>
          </a:xfrm>
          <a:prstGeom prst="rect">
            <a:avLst/>
          </a:prstGeom>
        </p:spPr>
      </p:pic>
      <p:pic>
        <p:nvPicPr>
          <p:cNvPr id="7" name="Picture 6">
            <a:extLst>
              <a:ext uri="{FF2B5EF4-FFF2-40B4-BE49-F238E27FC236}">
                <a16:creationId xmlns:a16="http://schemas.microsoft.com/office/drawing/2014/main" id="{D7326836-A292-492D-B4FA-484B590AD02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68225" y="2407132"/>
            <a:ext cx="4253211" cy="2263806"/>
          </a:xfrm>
          <a:prstGeom prst="rect">
            <a:avLst/>
          </a:prstGeom>
        </p:spPr>
      </p:pic>
      <p:pic>
        <p:nvPicPr>
          <p:cNvPr id="6" name="Content Placeholder 4">
            <a:extLst>
              <a:ext uri="{FF2B5EF4-FFF2-40B4-BE49-F238E27FC236}">
                <a16:creationId xmlns:a16="http://schemas.microsoft.com/office/drawing/2014/main" id="{F59061AA-CA72-4A2B-8D4C-FC4FDB7A63EF}"/>
              </a:ext>
            </a:extLst>
          </p:cNvPr>
          <p:cNvPicPr>
            <a:picLocks noChangeAspect="1"/>
          </p:cNvPicPr>
          <p:nvPr/>
        </p:nvPicPr>
        <p:blipFill>
          <a:blip r:embed="rId4"/>
          <a:stretch>
            <a:fillRect/>
          </a:stretch>
        </p:blipFill>
        <p:spPr>
          <a:xfrm>
            <a:off x="3715835" y="4666610"/>
            <a:ext cx="4504780" cy="1648772"/>
          </a:xfrm>
          <a:prstGeom prst="rect">
            <a:avLst/>
          </a:prstGeom>
        </p:spPr>
      </p:pic>
    </p:spTree>
    <p:extLst>
      <p:ext uri="{BB962C8B-B14F-4D97-AF65-F5344CB8AC3E}">
        <p14:creationId xmlns:p14="http://schemas.microsoft.com/office/powerpoint/2010/main" val="2408612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69FE2-7768-4039-B4AD-5FDD3402052F}"/>
              </a:ext>
            </a:extLst>
          </p:cNvPr>
          <p:cNvSpPr>
            <a:spLocks noGrp="1"/>
          </p:cNvSpPr>
          <p:nvPr>
            <p:ph type="title"/>
          </p:nvPr>
        </p:nvSpPr>
        <p:spPr/>
        <p:txBody>
          <a:bodyPr/>
          <a:lstStyle/>
          <a:p>
            <a:r>
              <a:rPr lang="en-US" dirty="0" err="1"/>
              <a:t>Resultados</a:t>
            </a:r>
            <a:r>
              <a:rPr lang="en-US" dirty="0"/>
              <a:t> </a:t>
            </a:r>
            <a:r>
              <a:rPr lang="en-US" dirty="0" err="1"/>
              <a:t>Experimentales</a:t>
            </a:r>
            <a:r>
              <a:rPr lang="en-US" dirty="0"/>
              <a:t> y </a:t>
            </a:r>
            <a:r>
              <a:rPr lang="en-US" dirty="0" err="1"/>
              <a:t>Discusión</a:t>
            </a:r>
            <a:endParaRPr lang="es-PE" dirty="0"/>
          </a:p>
        </p:txBody>
      </p:sp>
      <p:sp>
        <p:nvSpPr>
          <p:cNvPr id="3" name="Content Placeholder 2">
            <a:extLst>
              <a:ext uri="{FF2B5EF4-FFF2-40B4-BE49-F238E27FC236}">
                <a16:creationId xmlns:a16="http://schemas.microsoft.com/office/drawing/2014/main" id="{2F067447-A54E-43F9-AC94-D2E761B9A45D}"/>
              </a:ext>
            </a:extLst>
          </p:cNvPr>
          <p:cNvSpPr>
            <a:spLocks noGrp="1"/>
          </p:cNvSpPr>
          <p:nvPr>
            <p:ph idx="1"/>
          </p:nvPr>
        </p:nvSpPr>
        <p:spPr>
          <a:xfrm>
            <a:off x="838200" y="1894332"/>
            <a:ext cx="10515600" cy="4351338"/>
          </a:xfrm>
        </p:spPr>
        <p:txBody>
          <a:bodyPr>
            <a:normAutofit/>
          </a:bodyPr>
          <a:lstStyle/>
          <a:p>
            <a:r>
              <a:rPr lang="es-PE" sz="1400" dirty="0"/>
              <a:t>Las Figuras muestran una comparación entre los modelos RNA y MRLM de los cuales, el modelo RNA presenta una mayor correlación según R2 en el entrenamiento y demás parámetros estadísticos del modelo RNA toman valores cercanos a los del P50 real según la tabla 4.</a:t>
            </a:r>
          </a:p>
        </p:txBody>
      </p:sp>
      <p:pic>
        <p:nvPicPr>
          <p:cNvPr id="5" name="Picture 4">
            <a:extLst>
              <a:ext uri="{FF2B5EF4-FFF2-40B4-BE49-F238E27FC236}">
                <a16:creationId xmlns:a16="http://schemas.microsoft.com/office/drawing/2014/main" id="{16E2F514-86BA-4A0D-AE29-7EF768C1BB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34817" y="2426741"/>
            <a:ext cx="3921545" cy="2066443"/>
          </a:xfrm>
          <a:prstGeom prst="rect">
            <a:avLst/>
          </a:prstGeom>
        </p:spPr>
      </p:pic>
      <p:pic>
        <p:nvPicPr>
          <p:cNvPr id="7" name="Picture 6">
            <a:extLst>
              <a:ext uri="{FF2B5EF4-FFF2-40B4-BE49-F238E27FC236}">
                <a16:creationId xmlns:a16="http://schemas.microsoft.com/office/drawing/2014/main" id="{CFF582CE-CFDB-4C19-AC31-BAA322D051D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5999" y="2426741"/>
            <a:ext cx="3617843" cy="2034579"/>
          </a:xfrm>
          <a:prstGeom prst="rect">
            <a:avLst/>
          </a:prstGeom>
        </p:spPr>
      </p:pic>
      <p:pic>
        <p:nvPicPr>
          <p:cNvPr id="6" name="Content Placeholder 4">
            <a:extLst>
              <a:ext uri="{FF2B5EF4-FFF2-40B4-BE49-F238E27FC236}">
                <a16:creationId xmlns:a16="http://schemas.microsoft.com/office/drawing/2014/main" id="{F9F9E6F3-E6EA-4B71-A9F7-2F14D220DDDA}"/>
              </a:ext>
            </a:extLst>
          </p:cNvPr>
          <p:cNvPicPr>
            <a:picLocks noChangeAspect="1"/>
          </p:cNvPicPr>
          <p:nvPr/>
        </p:nvPicPr>
        <p:blipFill>
          <a:blip r:embed="rId4"/>
          <a:stretch>
            <a:fillRect/>
          </a:stretch>
        </p:blipFill>
        <p:spPr>
          <a:xfrm>
            <a:off x="3612236" y="4570280"/>
            <a:ext cx="4488251" cy="1675390"/>
          </a:xfrm>
          <a:prstGeom prst="rect">
            <a:avLst/>
          </a:prstGeom>
        </p:spPr>
      </p:pic>
    </p:spTree>
    <p:extLst>
      <p:ext uri="{BB962C8B-B14F-4D97-AF65-F5344CB8AC3E}">
        <p14:creationId xmlns:p14="http://schemas.microsoft.com/office/powerpoint/2010/main" val="25382224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9E365-927F-44C0-93FC-0F27293FF787}"/>
              </a:ext>
            </a:extLst>
          </p:cNvPr>
          <p:cNvSpPr>
            <a:spLocks noGrp="1"/>
          </p:cNvSpPr>
          <p:nvPr>
            <p:ph type="title"/>
          </p:nvPr>
        </p:nvSpPr>
        <p:spPr/>
        <p:txBody>
          <a:bodyPr/>
          <a:lstStyle/>
          <a:p>
            <a:r>
              <a:rPr lang="en-US" dirty="0" err="1"/>
              <a:t>Resultados</a:t>
            </a:r>
            <a:r>
              <a:rPr lang="en-US" dirty="0"/>
              <a:t> </a:t>
            </a:r>
            <a:r>
              <a:rPr lang="en-US" dirty="0" err="1"/>
              <a:t>Experimentales</a:t>
            </a:r>
            <a:r>
              <a:rPr lang="en-US" dirty="0"/>
              <a:t> y </a:t>
            </a:r>
            <a:r>
              <a:rPr lang="en-US" dirty="0" err="1"/>
              <a:t>Discusión</a:t>
            </a:r>
            <a:endParaRPr lang="es-PE" dirty="0"/>
          </a:p>
        </p:txBody>
      </p:sp>
      <p:sp>
        <p:nvSpPr>
          <p:cNvPr id="3" name="Content Placeholder 2">
            <a:extLst>
              <a:ext uri="{FF2B5EF4-FFF2-40B4-BE49-F238E27FC236}">
                <a16:creationId xmlns:a16="http://schemas.microsoft.com/office/drawing/2014/main" id="{72162285-BE6B-4D0A-928D-F991B0CED349}"/>
              </a:ext>
            </a:extLst>
          </p:cNvPr>
          <p:cNvSpPr>
            <a:spLocks noGrp="1"/>
          </p:cNvSpPr>
          <p:nvPr>
            <p:ph idx="1"/>
          </p:nvPr>
        </p:nvSpPr>
        <p:spPr/>
        <p:txBody>
          <a:bodyPr>
            <a:normAutofit/>
          </a:bodyPr>
          <a:lstStyle/>
          <a:p>
            <a:r>
              <a:rPr lang="es-PE" sz="1400" dirty="0"/>
              <a:t>Las Figuras  muestran una comparación entre los modelos RNA y MRLM de los cuales, el modelo RNA presenta una mayor correlación según R2 en el entrenamiento, mientras que en el </a:t>
            </a:r>
            <a:r>
              <a:rPr lang="es-PE" sz="1400" dirty="0" err="1"/>
              <a:t>testing</a:t>
            </a:r>
            <a:r>
              <a:rPr lang="es-PE" sz="1400" dirty="0"/>
              <a:t> se muestra un R2 con valores similares, obteniendo así resultados aceptables para la predicción del P20 según la tabla 5</a:t>
            </a:r>
            <a:r>
              <a:rPr lang="en-US" sz="1400" dirty="0"/>
              <a:t>.</a:t>
            </a:r>
            <a:endParaRPr lang="es-PE" sz="1400" dirty="0"/>
          </a:p>
        </p:txBody>
      </p:sp>
      <p:pic>
        <p:nvPicPr>
          <p:cNvPr id="5" name="Picture 4">
            <a:extLst>
              <a:ext uri="{FF2B5EF4-FFF2-40B4-BE49-F238E27FC236}">
                <a16:creationId xmlns:a16="http://schemas.microsoft.com/office/drawing/2014/main" id="{122DD1B0-920D-45C1-A4D5-F7CC684BD28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59499" y="2533408"/>
            <a:ext cx="3631738" cy="1913730"/>
          </a:xfrm>
          <a:prstGeom prst="rect">
            <a:avLst/>
          </a:prstGeom>
        </p:spPr>
      </p:pic>
      <p:pic>
        <p:nvPicPr>
          <p:cNvPr id="7" name="Picture 6">
            <a:extLst>
              <a:ext uri="{FF2B5EF4-FFF2-40B4-BE49-F238E27FC236}">
                <a16:creationId xmlns:a16="http://schemas.microsoft.com/office/drawing/2014/main" id="{6B223FDA-52BE-4924-884B-D197DDDEE6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75610" y="2514116"/>
            <a:ext cx="3631738" cy="1933022"/>
          </a:xfrm>
          <a:prstGeom prst="rect">
            <a:avLst/>
          </a:prstGeom>
        </p:spPr>
      </p:pic>
      <p:pic>
        <p:nvPicPr>
          <p:cNvPr id="6" name="Content Placeholder 4">
            <a:extLst>
              <a:ext uri="{FF2B5EF4-FFF2-40B4-BE49-F238E27FC236}">
                <a16:creationId xmlns:a16="http://schemas.microsoft.com/office/drawing/2014/main" id="{ABF446ED-298D-41D4-8DB7-7D7198002DA6}"/>
              </a:ext>
            </a:extLst>
          </p:cNvPr>
          <p:cNvPicPr>
            <a:picLocks noChangeAspect="1"/>
          </p:cNvPicPr>
          <p:nvPr/>
        </p:nvPicPr>
        <p:blipFill>
          <a:blip r:embed="rId4"/>
          <a:stretch>
            <a:fillRect/>
          </a:stretch>
        </p:blipFill>
        <p:spPr>
          <a:xfrm>
            <a:off x="3697356" y="4555512"/>
            <a:ext cx="4356509" cy="1628955"/>
          </a:xfrm>
          <a:prstGeom prst="rect">
            <a:avLst/>
          </a:prstGeom>
        </p:spPr>
      </p:pic>
    </p:spTree>
    <p:extLst>
      <p:ext uri="{BB962C8B-B14F-4D97-AF65-F5344CB8AC3E}">
        <p14:creationId xmlns:p14="http://schemas.microsoft.com/office/powerpoint/2010/main" val="36269131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B2D086-4AB9-4A7A-A801-7256B83D160B}"/>
              </a:ext>
            </a:extLst>
          </p:cNvPr>
          <p:cNvSpPr>
            <a:spLocks noGrp="1"/>
          </p:cNvSpPr>
          <p:nvPr>
            <p:ph type="title"/>
          </p:nvPr>
        </p:nvSpPr>
        <p:spPr/>
        <p:txBody>
          <a:bodyPr/>
          <a:lstStyle/>
          <a:p>
            <a:r>
              <a:rPr lang="es-PE" dirty="0"/>
              <a:t>Conclusiones</a:t>
            </a:r>
          </a:p>
        </p:txBody>
      </p:sp>
      <p:sp>
        <p:nvSpPr>
          <p:cNvPr id="3" name="Content Placeholder 2">
            <a:extLst>
              <a:ext uri="{FF2B5EF4-FFF2-40B4-BE49-F238E27FC236}">
                <a16:creationId xmlns:a16="http://schemas.microsoft.com/office/drawing/2014/main" id="{9743D58F-5D52-43FC-B0C4-8CA858ABCF4F}"/>
              </a:ext>
            </a:extLst>
          </p:cNvPr>
          <p:cNvSpPr>
            <a:spLocks noGrp="1"/>
          </p:cNvSpPr>
          <p:nvPr>
            <p:ph idx="1"/>
          </p:nvPr>
        </p:nvSpPr>
        <p:spPr/>
        <p:txBody>
          <a:bodyPr>
            <a:noAutofit/>
          </a:bodyPr>
          <a:lstStyle/>
          <a:p>
            <a:r>
              <a:rPr lang="en-US" sz="1600" dirty="0"/>
              <a:t>-De </a:t>
            </a:r>
            <a:r>
              <a:rPr lang="en-US" sz="1600" dirty="0" err="1"/>
              <a:t>acuerdo</a:t>
            </a:r>
            <a:r>
              <a:rPr lang="en-US" sz="1600" dirty="0"/>
              <a:t> con los </a:t>
            </a:r>
            <a:r>
              <a:rPr lang="en-US" sz="1600" dirty="0" err="1"/>
              <a:t>resultados</a:t>
            </a:r>
            <a:r>
              <a:rPr lang="en-US" sz="1600" dirty="0"/>
              <a:t> </a:t>
            </a:r>
            <a:r>
              <a:rPr lang="en-US" sz="1600" dirty="0" err="1"/>
              <a:t>obtenidos</a:t>
            </a:r>
            <a:r>
              <a:rPr lang="en-US" sz="1600" dirty="0"/>
              <a:t> </a:t>
            </a:r>
            <a:r>
              <a:rPr lang="en-US" sz="1600" dirty="0" err="1"/>
              <a:t>en</a:t>
            </a:r>
            <a:r>
              <a:rPr lang="en-US" sz="1600" dirty="0"/>
              <a:t> </a:t>
            </a:r>
            <a:r>
              <a:rPr lang="en-US" sz="1600" dirty="0" err="1"/>
              <a:t>este</a:t>
            </a:r>
            <a:r>
              <a:rPr lang="en-US" sz="1600" dirty="0"/>
              <a:t> </a:t>
            </a:r>
            <a:r>
              <a:rPr lang="en-US" sz="1600" dirty="0" err="1"/>
              <a:t>estudio</a:t>
            </a:r>
            <a:r>
              <a:rPr lang="en-US" sz="1600" dirty="0"/>
              <a:t>, </a:t>
            </a:r>
            <a:r>
              <a:rPr lang="en-US" sz="1600" dirty="0" err="1"/>
              <a:t>observamos</a:t>
            </a:r>
            <a:r>
              <a:rPr lang="en-US" sz="1600" dirty="0"/>
              <a:t> que </a:t>
            </a:r>
            <a:r>
              <a:rPr lang="en-US" sz="1600" dirty="0" err="1"/>
              <a:t>usando</a:t>
            </a:r>
            <a:r>
              <a:rPr lang="en-US" sz="1600" dirty="0"/>
              <a:t> el </a:t>
            </a:r>
            <a:r>
              <a:rPr lang="en-US" sz="1600" dirty="0" err="1"/>
              <a:t>modelo</a:t>
            </a:r>
            <a:r>
              <a:rPr lang="en-US" sz="1600" dirty="0"/>
              <a:t> de RNA </a:t>
            </a:r>
            <a:r>
              <a:rPr lang="en-US" sz="1600" dirty="0" err="1"/>
              <a:t>propuesto</a:t>
            </a:r>
            <a:r>
              <a:rPr lang="en-US" sz="1600" dirty="0"/>
              <a:t>, </a:t>
            </a:r>
            <a:r>
              <a:rPr lang="en-US" sz="1600" dirty="0" err="1"/>
              <a:t>obtenemos</a:t>
            </a:r>
            <a:r>
              <a:rPr lang="en-US" sz="1600" dirty="0"/>
              <a:t> un </a:t>
            </a:r>
            <a:r>
              <a:rPr lang="en-US" sz="1600" dirty="0" err="1"/>
              <a:t>incremento</a:t>
            </a:r>
            <a:r>
              <a:rPr lang="en-US" sz="1600" dirty="0"/>
              <a:t> </a:t>
            </a:r>
            <a:r>
              <a:rPr lang="en-US" sz="1600" dirty="0" err="1"/>
              <a:t>en</a:t>
            </a:r>
            <a:r>
              <a:rPr lang="en-US" sz="1600" dirty="0"/>
              <a:t> el </a:t>
            </a:r>
            <a:r>
              <a:rPr lang="en-US" sz="1600" dirty="0" err="1"/>
              <a:t>coeficiente</a:t>
            </a:r>
            <a:r>
              <a:rPr lang="en-US" sz="1600" dirty="0"/>
              <a:t> de correlation (R2) de 2% a 4% con </a:t>
            </a:r>
            <a:r>
              <a:rPr lang="en-US" sz="1600" dirty="0" err="1"/>
              <a:t>respecto</a:t>
            </a:r>
            <a:r>
              <a:rPr lang="en-US" sz="1600" dirty="0"/>
              <a:t> al MRL </a:t>
            </a:r>
            <a:r>
              <a:rPr lang="en-US" sz="1600" dirty="0" err="1"/>
              <a:t>en</a:t>
            </a:r>
            <a:r>
              <a:rPr lang="en-US" sz="1600" dirty="0"/>
              <a:t> las </a:t>
            </a:r>
            <a:r>
              <a:rPr lang="en-US" sz="1600" dirty="0" err="1"/>
              <a:t>comparaciones</a:t>
            </a:r>
            <a:r>
              <a:rPr lang="en-US" sz="1600" dirty="0"/>
              <a:t> </a:t>
            </a:r>
            <a:r>
              <a:rPr lang="en-US" sz="1600" dirty="0" err="1"/>
              <a:t>hechas</a:t>
            </a:r>
            <a:r>
              <a:rPr lang="en-US" sz="1600" dirty="0"/>
              <a:t> con la data de </a:t>
            </a:r>
            <a:r>
              <a:rPr lang="en-US" sz="1600" dirty="0" err="1"/>
              <a:t>entrenamiento</a:t>
            </a:r>
            <a:r>
              <a:rPr lang="en-US" sz="1600" dirty="0"/>
              <a:t>, </a:t>
            </a:r>
            <a:r>
              <a:rPr lang="en-US" sz="1600" dirty="0" err="1"/>
              <a:t>mientras</a:t>
            </a:r>
            <a:r>
              <a:rPr lang="en-US" sz="1600" dirty="0"/>
              <a:t> que </a:t>
            </a:r>
            <a:r>
              <a:rPr lang="en-US" sz="1600" dirty="0" err="1"/>
              <a:t>este</a:t>
            </a:r>
            <a:r>
              <a:rPr lang="en-US" sz="1600" dirty="0"/>
              <a:t> </a:t>
            </a:r>
            <a:r>
              <a:rPr lang="en-US" sz="1600" dirty="0" err="1"/>
              <a:t>incremento</a:t>
            </a:r>
            <a:r>
              <a:rPr lang="en-US" sz="1600" dirty="0"/>
              <a:t> varia de 0% a 2% </a:t>
            </a:r>
            <a:r>
              <a:rPr lang="en-US" sz="1600" dirty="0" err="1"/>
              <a:t>en</a:t>
            </a:r>
            <a:r>
              <a:rPr lang="en-US" sz="1600" dirty="0"/>
              <a:t> el testing data , </a:t>
            </a:r>
            <a:r>
              <a:rPr lang="en-US" sz="1600" dirty="0" err="1"/>
              <a:t>esto</a:t>
            </a:r>
            <a:r>
              <a:rPr lang="en-US" sz="1600" dirty="0"/>
              <a:t> </a:t>
            </a:r>
            <a:r>
              <a:rPr lang="en-US" sz="1600" dirty="0" err="1"/>
              <a:t>debido</a:t>
            </a:r>
            <a:r>
              <a:rPr lang="en-US" sz="1600" dirty="0"/>
              <a:t> </a:t>
            </a:r>
            <a:r>
              <a:rPr lang="en-US" sz="1600" dirty="0" err="1"/>
              <a:t>principalmente</a:t>
            </a:r>
            <a:r>
              <a:rPr lang="en-US" sz="1600" dirty="0"/>
              <a:t> al </a:t>
            </a:r>
            <a:r>
              <a:rPr lang="en-US" sz="1600" dirty="0" err="1"/>
              <a:t>tamaño</a:t>
            </a:r>
            <a:r>
              <a:rPr lang="en-US" sz="1600" dirty="0"/>
              <a:t> de la </a:t>
            </a:r>
            <a:r>
              <a:rPr lang="en-US" sz="1600" dirty="0" err="1"/>
              <a:t>muestra</a:t>
            </a:r>
            <a:r>
              <a:rPr lang="en-US" sz="1600" dirty="0"/>
              <a:t>. </a:t>
            </a:r>
          </a:p>
          <a:p>
            <a:r>
              <a:rPr lang="en-US" sz="1600" dirty="0"/>
              <a:t>-Es </a:t>
            </a:r>
            <a:r>
              <a:rPr lang="en-US" sz="1600" dirty="0" err="1"/>
              <a:t>importante</a:t>
            </a:r>
            <a:r>
              <a:rPr lang="en-US" sz="1600" dirty="0"/>
              <a:t> el continuo </a:t>
            </a:r>
            <a:r>
              <a:rPr lang="en-US" sz="1600" dirty="0" err="1"/>
              <a:t>monitoreo</a:t>
            </a:r>
            <a:r>
              <a:rPr lang="en-US" sz="1600" dirty="0"/>
              <a:t> de los </a:t>
            </a:r>
            <a:r>
              <a:rPr lang="en-US" sz="1600" dirty="0" err="1"/>
              <a:t>registros</a:t>
            </a:r>
            <a:r>
              <a:rPr lang="en-US" sz="1600" dirty="0"/>
              <a:t> de </a:t>
            </a:r>
            <a:r>
              <a:rPr lang="en-US" sz="1600" dirty="0" err="1"/>
              <a:t>voladura</a:t>
            </a:r>
            <a:r>
              <a:rPr lang="en-US" sz="1600" dirty="0"/>
              <a:t> para </a:t>
            </a:r>
            <a:r>
              <a:rPr lang="en-US" sz="1600" dirty="0" err="1"/>
              <a:t>alimentar</a:t>
            </a:r>
            <a:r>
              <a:rPr lang="en-US" sz="1600" dirty="0"/>
              <a:t> la base de </a:t>
            </a:r>
            <a:r>
              <a:rPr lang="en-US" sz="1600" dirty="0" err="1"/>
              <a:t>datos</a:t>
            </a:r>
            <a:r>
              <a:rPr lang="en-US" sz="1600" dirty="0"/>
              <a:t> y </a:t>
            </a:r>
            <a:r>
              <a:rPr lang="en-US" sz="1600" dirty="0" err="1"/>
              <a:t>asegurar</a:t>
            </a:r>
            <a:r>
              <a:rPr lang="en-US" sz="1600" dirty="0"/>
              <a:t> una mayor </a:t>
            </a:r>
            <a:r>
              <a:rPr lang="en-US" sz="1600" dirty="0" err="1"/>
              <a:t>representatividad</a:t>
            </a:r>
            <a:r>
              <a:rPr lang="en-US" sz="1600" dirty="0"/>
              <a:t> de los </a:t>
            </a:r>
            <a:r>
              <a:rPr lang="en-US" sz="1600" dirty="0" err="1"/>
              <a:t>parámetros</a:t>
            </a:r>
            <a:r>
              <a:rPr lang="en-US" sz="1600" dirty="0"/>
              <a:t> con el fin de que el </a:t>
            </a:r>
            <a:r>
              <a:rPr lang="en-US" sz="1600" dirty="0" err="1"/>
              <a:t>modelo</a:t>
            </a:r>
            <a:r>
              <a:rPr lang="en-US" sz="1600" dirty="0"/>
              <a:t> </a:t>
            </a:r>
            <a:r>
              <a:rPr lang="en-US" sz="1600" dirty="0" err="1"/>
              <a:t>tenga</a:t>
            </a:r>
            <a:r>
              <a:rPr lang="en-US" sz="1600" dirty="0"/>
              <a:t> un mayor </a:t>
            </a:r>
            <a:r>
              <a:rPr lang="en-US" sz="1600" dirty="0" err="1"/>
              <a:t>alcance</a:t>
            </a:r>
            <a:r>
              <a:rPr lang="en-US" sz="1600" dirty="0"/>
              <a:t> </a:t>
            </a:r>
            <a:r>
              <a:rPr lang="en-US" sz="1600" dirty="0" err="1"/>
              <a:t>en</a:t>
            </a:r>
            <a:r>
              <a:rPr lang="en-US" sz="1600" dirty="0"/>
              <a:t> sus </a:t>
            </a:r>
            <a:r>
              <a:rPr lang="en-US" sz="1600" dirty="0" err="1"/>
              <a:t>predicciones</a:t>
            </a:r>
            <a:r>
              <a:rPr lang="en-US" sz="1600" dirty="0"/>
              <a:t> , </a:t>
            </a:r>
            <a:r>
              <a:rPr lang="en-US" sz="1600" dirty="0" err="1"/>
              <a:t>especialmente</a:t>
            </a:r>
            <a:r>
              <a:rPr lang="en-US" sz="1600" dirty="0"/>
              <a:t> </a:t>
            </a:r>
            <a:r>
              <a:rPr lang="en-US" sz="1600" dirty="0" err="1"/>
              <a:t>si</a:t>
            </a:r>
            <a:r>
              <a:rPr lang="en-US" sz="1600" dirty="0"/>
              <a:t> se </a:t>
            </a:r>
            <a:r>
              <a:rPr lang="en-US" sz="1600" dirty="0" err="1"/>
              <a:t>trabaja</a:t>
            </a:r>
            <a:r>
              <a:rPr lang="en-US" sz="1600" dirty="0"/>
              <a:t> con </a:t>
            </a:r>
            <a:r>
              <a:rPr lang="en-US" sz="1600" dirty="0" err="1"/>
              <a:t>diferentes</a:t>
            </a:r>
            <a:r>
              <a:rPr lang="en-US" sz="1600" dirty="0"/>
              <a:t> </a:t>
            </a:r>
            <a:r>
              <a:rPr lang="en-US" sz="1600" dirty="0" err="1"/>
              <a:t>tipos</a:t>
            </a:r>
            <a:r>
              <a:rPr lang="en-US" sz="1600" dirty="0"/>
              <a:t> de mina de </a:t>
            </a:r>
            <a:r>
              <a:rPr lang="en-US" sz="1600" dirty="0" err="1"/>
              <a:t>otras</a:t>
            </a:r>
            <a:r>
              <a:rPr lang="en-US" sz="1600" dirty="0"/>
              <a:t> </a:t>
            </a:r>
            <a:r>
              <a:rPr lang="en-US" sz="1600" dirty="0" err="1"/>
              <a:t>características</a:t>
            </a:r>
            <a:r>
              <a:rPr lang="en-US" sz="1600" dirty="0"/>
              <a:t>.</a:t>
            </a:r>
          </a:p>
          <a:p>
            <a:r>
              <a:rPr lang="es-PE" sz="1600" dirty="0"/>
              <a:t>-En el presente estudio, se consideró diversos algoritmos de entrenamiento para evaluar sus performances resultando seleccionado el algoritmo de </a:t>
            </a:r>
            <a:r>
              <a:rPr lang="es-PE" sz="1600" dirty="0" err="1"/>
              <a:t>Momentum</a:t>
            </a:r>
            <a:r>
              <a:rPr lang="es-PE" sz="1600" dirty="0"/>
              <a:t> debido a que alcanza el mínimo global y una marcada estabilidad en el error cuadrático medio antes que los demás algoritmos.</a:t>
            </a:r>
            <a:endParaRPr lang="en-US" sz="1600" dirty="0"/>
          </a:p>
          <a:p>
            <a:r>
              <a:rPr lang="es-PE" sz="1600" dirty="0"/>
              <a:t>-Como trabajo futuro se espera validar el modelo de RNA con otros datos reales de diversas minas y comprobar su eficiencia en la predicción.</a:t>
            </a:r>
          </a:p>
        </p:txBody>
      </p:sp>
    </p:spTree>
    <p:extLst>
      <p:ext uri="{BB962C8B-B14F-4D97-AF65-F5344CB8AC3E}">
        <p14:creationId xmlns:p14="http://schemas.microsoft.com/office/powerpoint/2010/main" val="3382718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AD386F-4D46-40B1-AE7E-0926CDE07E27}"/>
              </a:ext>
            </a:extLst>
          </p:cNvPr>
          <p:cNvSpPr>
            <a:spLocks noGrp="1"/>
          </p:cNvSpPr>
          <p:nvPr>
            <p:ph type="title"/>
          </p:nvPr>
        </p:nvSpPr>
        <p:spPr/>
        <p:txBody>
          <a:bodyPr/>
          <a:lstStyle/>
          <a:p>
            <a:r>
              <a:rPr lang="es-PE" dirty="0"/>
              <a:t>Marco Teórico</a:t>
            </a:r>
          </a:p>
        </p:txBody>
      </p:sp>
      <p:sp>
        <p:nvSpPr>
          <p:cNvPr id="3" name="Content Placeholder 2">
            <a:extLst>
              <a:ext uri="{FF2B5EF4-FFF2-40B4-BE49-F238E27FC236}">
                <a16:creationId xmlns:a16="http://schemas.microsoft.com/office/drawing/2014/main" id="{C14C3DF7-CDBC-468B-B9AD-ACDC6FA3191D}"/>
              </a:ext>
            </a:extLst>
          </p:cNvPr>
          <p:cNvSpPr>
            <a:spLocks noGrp="1"/>
          </p:cNvSpPr>
          <p:nvPr>
            <p:ph idx="1"/>
          </p:nvPr>
        </p:nvSpPr>
        <p:spPr/>
        <p:txBody>
          <a:bodyPr>
            <a:normAutofit/>
          </a:bodyPr>
          <a:lstStyle/>
          <a:p>
            <a:pPr marL="0" indent="0">
              <a:buNone/>
            </a:pPr>
            <a:r>
              <a:rPr lang="es-PE" sz="2000" dirty="0"/>
              <a:t>En la voladura de rocas, la fragmentación de la roca es una de los procesos que requiere bastante análisis. Una adecuada fragmentación tiene que tener en cuenta las variables para evitar inconvenientes en los costos subsecuentes de carguío, acarreo, chancado y molienda, entonces es importante conocer las variables que intervienen en el proceso de perforación y voladura, así como las propiedades del macizo rocoso sobre el cual se están realizando estas actividades las cuales se dividen en 2 tipos de variables:</a:t>
            </a:r>
          </a:p>
          <a:p>
            <a:pPr marL="0" indent="0">
              <a:buNone/>
            </a:pPr>
            <a:endParaRPr lang="es-PE" dirty="0"/>
          </a:p>
          <a:p>
            <a:pPr marL="0" indent="0">
              <a:buNone/>
            </a:pPr>
            <a:r>
              <a:rPr lang="en-US" dirty="0"/>
              <a:t>-</a:t>
            </a:r>
            <a:r>
              <a:rPr lang="es-PE" sz="2000" dirty="0"/>
              <a:t>Controlables: Explosivo, Diseño geométrico de voladura y Secuencias de iniciación</a:t>
            </a:r>
            <a:endParaRPr lang="en-US" dirty="0"/>
          </a:p>
          <a:p>
            <a:pPr marL="0" indent="0">
              <a:buNone/>
            </a:pPr>
            <a:r>
              <a:rPr lang="en-US" sz="2000" dirty="0"/>
              <a:t>-</a:t>
            </a:r>
            <a:r>
              <a:rPr lang="es-PE" sz="2000" dirty="0"/>
              <a:t>No controlables: Características geológicas y geomecánicas del macizo rocoso.</a:t>
            </a:r>
          </a:p>
        </p:txBody>
      </p:sp>
    </p:spTree>
    <p:extLst>
      <p:ext uri="{BB962C8B-B14F-4D97-AF65-F5344CB8AC3E}">
        <p14:creationId xmlns:p14="http://schemas.microsoft.com/office/powerpoint/2010/main" val="33626610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B5E6BC-F253-45A2-A381-5486F7F922FD}"/>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42EC1DF9-7D89-4B83-B838-6EC293D27994}"/>
              </a:ext>
            </a:extLst>
          </p:cNvPr>
          <p:cNvSpPr>
            <a:spLocks noGrp="1"/>
          </p:cNvSpPr>
          <p:nvPr>
            <p:ph idx="1"/>
          </p:nvPr>
        </p:nvSpPr>
        <p:spPr/>
        <p:txBody>
          <a:bodyPr>
            <a:normAutofit/>
          </a:bodyPr>
          <a:lstStyle/>
          <a:p>
            <a:pPr algn="ctr"/>
            <a:r>
              <a:rPr lang="es-PE" sz="4800" dirty="0"/>
              <a:t>¡Muchas Gracias por su atención!</a:t>
            </a:r>
          </a:p>
        </p:txBody>
      </p:sp>
    </p:spTree>
    <p:extLst>
      <p:ext uri="{BB962C8B-B14F-4D97-AF65-F5344CB8AC3E}">
        <p14:creationId xmlns:p14="http://schemas.microsoft.com/office/powerpoint/2010/main" val="23802640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1F3D66-4B3F-4D83-B6D2-23B9CE60C889}"/>
              </a:ext>
            </a:extLst>
          </p:cNvPr>
          <p:cNvSpPr>
            <a:spLocks noGrp="1"/>
          </p:cNvSpPr>
          <p:nvPr>
            <p:ph type="title"/>
          </p:nvPr>
        </p:nvSpPr>
        <p:spPr/>
        <p:txBody>
          <a:bodyPr/>
          <a:lstStyle/>
          <a:p>
            <a:r>
              <a:rPr lang="es-PE" dirty="0"/>
              <a:t>Marco Teórico</a:t>
            </a:r>
          </a:p>
        </p:txBody>
      </p:sp>
      <p:sp>
        <p:nvSpPr>
          <p:cNvPr id="3" name="Content Placeholder 2">
            <a:extLst>
              <a:ext uri="{FF2B5EF4-FFF2-40B4-BE49-F238E27FC236}">
                <a16:creationId xmlns:a16="http://schemas.microsoft.com/office/drawing/2014/main" id="{2CF55981-2AEF-4A73-8A75-D46DD5880522}"/>
              </a:ext>
            </a:extLst>
          </p:cNvPr>
          <p:cNvSpPr>
            <a:spLocks noGrp="1"/>
          </p:cNvSpPr>
          <p:nvPr>
            <p:ph idx="1"/>
          </p:nvPr>
        </p:nvSpPr>
        <p:spPr/>
        <p:txBody>
          <a:bodyPr>
            <a:normAutofit/>
          </a:bodyPr>
          <a:lstStyle/>
          <a:p>
            <a:pPr marL="0" indent="0">
              <a:buNone/>
            </a:pPr>
            <a:r>
              <a:rPr lang="es-PE" sz="1600" dirty="0"/>
              <a:t>Estas variables son seleccionadas tal que se pueda aprovechar la máxima energía del explosivo para obtener una fragmentación que permita maximizar la performance de procesos posteriores, es decir si la distribución de la fragmentación es controlada, se obtendrá una mejora significativa en los rendimientos y costos de las operaciones subsiguientes dentro de la cadena de procesos</a:t>
            </a:r>
            <a:r>
              <a:rPr lang="en-US" sz="1600" dirty="0"/>
              <a:t>. </a:t>
            </a:r>
            <a:endParaRPr lang="es-PE" sz="1600" dirty="0"/>
          </a:p>
        </p:txBody>
      </p:sp>
      <p:pic>
        <p:nvPicPr>
          <p:cNvPr id="5" name="Picture 4">
            <a:extLst>
              <a:ext uri="{FF2B5EF4-FFF2-40B4-BE49-F238E27FC236}">
                <a16:creationId xmlns:a16="http://schemas.microsoft.com/office/drawing/2014/main" id="{09C6F8A9-07E2-4B99-A289-5817C84FE9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6522" y="3009899"/>
            <a:ext cx="3060029" cy="2586918"/>
          </a:xfrm>
          <a:prstGeom prst="rect">
            <a:avLst/>
          </a:prstGeom>
        </p:spPr>
      </p:pic>
      <p:sp>
        <p:nvSpPr>
          <p:cNvPr id="7" name="TextBox 6">
            <a:extLst>
              <a:ext uri="{FF2B5EF4-FFF2-40B4-BE49-F238E27FC236}">
                <a16:creationId xmlns:a16="http://schemas.microsoft.com/office/drawing/2014/main" id="{9C3E3843-1418-478F-A90B-128352B2C35D}"/>
              </a:ext>
            </a:extLst>
          </p:cNvPr>
          <p:cNvSpPr txBox="1"/>
          <p:nvPr/>
        </p:nvSpPr>
        <p:spPr>
          <a:xfrm>
            <a:off x="1377107" y="5518920"/>
            <a:ext cx="3844250" cy="276999"/>
          </a:xfrm>
          <a:prstGeom prst="rect">
            <a:avLst/>
          </a:prstGeom>
          <a:noFill/>
        </p:spPr>
        <p:txBody>
          <a:bodyPr wrap="square">
            <a:spAutoFit/>
          </a:bodyPr>
          <a:lstStyle/>
          <a:p>
            <a:r>
              <a:rPr lang="en-US" sz="1200" dirty="0" err="1"/>
              <a:t>Figura</a:t>
            </a:r>
            <a:r>
              <a:rPr lang="en-US" sz="1200" dirty="0"/>
              <a:t> 1. </a:t>
            </a:r>
            <a:r>
              <a:rPr lang="es-PE" sz="1200" dirty="0"/>
              <a:t>Impactos ambientales vs Grado de Fragmentación</a:t>
            </a:r>
          </a:p>
        </p:txBody>
      </p:sp>
      <p:pic>
        <p:nvPicPr>
          <p:cNvPr id="4" name="Picture 3">
            <a:extLst>
              <a:ext uri="{FF2B5EF4-FFF2-40B4-BE49-F238E27FC236}">
                <a16:creationId xmlns:a16="http://schemas.microsoft.com/office/drawing/2014/main" id="{32FE7DD7-DF94-4CBF-98DB-3EC7EFA53CF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0106" y="3160971"/>
            <a:ext cx="3225315" cy="2284774"/>
          </a:xfrm>
          <a:prstGeom prst="rect">
            <a:avLst/>
          </a:prstGeom>
        </p:spPr>
      </p:pic>
      <p:sp>
        <p:nvSpPr>
          <p:cNvPr id="9" name="TextBox 8">
            <a:extLst>
              <a:ext uri="{FF2B5EF4-FFF2-40B4-BE49-F238E27FC236}">
                <a16:creationId xmlns:a16="http://schemas.microsoft.com/office/drawing/2014/main" id="{87980B1B-D30C-43C3-BCC1-E122514B6C19}"/>
              </a:ext>
            </a:extLst>
          </p:cNvPr>
          <p:cNvSpPr txBox="1"/>
          <p:nvPr/>
        </p:nvSpPr>
        <p:spPr>
          <a:xfrm>
            <a:off x="5392921" y="5488142"/>
            <a:ext cx="6096000" cy="307777"/>
          </a:xfrm>
          <a:prstGeom prst="rect">
            <a:avLst/>
          </a:prstGeom>
          <a:noFill/>
        </p:spPr>
        <p:txBody>
          <a:bodyPr wrap="square">
            <a:spAutoFit/>
          </a:bodyPr>
          <a:lstStyle/>
          <a:p>
            <a:r>
              <a:rPr lang="es-PE" sz="1400" dirty="0"/>
              <a:t>Figura 2 Costos Unitarios de Operaciones vs Costos de Voladura</a:t>
            </a:r>
          </a:p>
        </p:txBody>
      </p:sp>
    </p:spTree>
    <p:extLst>
      <p:ext uri="{BB962C8B-B14F-4D97-AF65-F5344CB8AC3E}">
        <p14:creationId xmlns:p14="http://schemas.microsoft.com/office/powerpoint/2010/main" val="38468214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B0A34E-BA02-4238-B87A-2D2694CA246C}"/>
              </a:ext>
            </a:extLst>
          </p:cNvPr>
          <p:cNvSpPr>
            <a:spLocks noGrp="1"/>
          </p:cNvSpPr>
          <p:nvPr>
            <p:ph type="title"/>
          </p:nvPr>
        </p:nvSpPr>
        <p:spPr/>
        <p:txBody>
          <a:bodyPr/>
          <a:lstStyle/>
          <a:p>
            <a:r>
              <a:rPr lang="es-PE" dirty="0"/>
              <a:t>Ecuación de </a:t>
            </a:r>
            <a:r>
              <a:rPr lang="es-PE" dirty="0" err="1"/>
              <a:t>Kuz</a:t>
            </a:r>
            <a:r>
              <a:rPr lang="es-PE" dirty="0"/>
              <a:t>–</a:t>
            </a:r>
            <a:r>
              <a:rPr lang="es-PE" dirty="0" err="1"/>
              <a:t>Ram</a:t>
            </a:r>
            <a:endParaRPr lang="es-PE" dirty="0"/>
          </a:p>
        </p:txBody>
      </p:sp>
      <p:sp>
        <p:nvSpPr>
          <p:cNvPr id="3" name="Content Placeholder 2">
            <a:extLst>
              <a:ext uri="{FF2B5EF4-FFF2-40B4-BE49-F238E27FC236}">
                <a16:creationId xmlns:a16="http://schemas.microsoft.com/office/drawing/2014/main" id="{A09D9654-787A-4B01-BB35-EA2B1B7AE965}"/>
              </a:ext>
            </a:extLst>
          </p:cNvPr>
          <p:cNvSpPr>
            <a:spLocks noGrp="1"/>
          </p:cNvSpPr>
          <p:nvPr>
            <p:ph idx="1"/>
          </p:nvPr>
        </p:nvSpPr>
        <p:spPr/>
        <p:txBody>
          <a:bodyPr>
            <a:normAutofit fontScale="92500" lnSpcReduction="10000"/>
          </a:bodyPr>
          <a:lstStyle/>
          <a:p>
            <a:pPr marL="0" indent="0">
              <a:buNone/>
            </a:pPr>
            <a:r>
              <a:rPr lang="es-PE" sz="2000" dirty="0"/>
              <a:t>La ecuación de </a:t>
            </a:r>
            <a:r>
              <a:rPr lang="es-PE" sz="2000" dirty="0" err="1"/>
              <a:t>Kuz-Ram</a:t>
            </a:r>
            <a:r>
              <a:rPr lang="es-PE" sz="2000" dirty="0"/>
              <a:t> (Cunninham,1983), que calcula el porcentaje de los fragmentos, (desarrollada por </a:t>
            </a:r>
            <a:r>
              <a:rPr lang="es-PE" sz="2000" dirty="0" err="1"/>
              <a:t>Kuznetsov</a:t>
            </a:r>
            <a:r>
              <a:rPr lang="es-PE" sz="2000" dirty="0"/>
              <a:t>), y fue modificada por Cunningham para explosivos fabricados con ANFO (</a:t>
            </a:r>
            <a:r>
              <a:rPr lang="es-PE" sz="2000" dirty="0" err="1"/>
              <a:t>Ammonium</a:t>
            </a:r>
            <a:r>
              <a:rPr lang="es-PE" sz="2000" dirty="0"/>
              <a:t> </a:t>
            </a:r>
            <a:r>
              <a:rPr lang="es-PE" sz="2000" dirty="0" err="1"/>
              <a:t>Nitrate</a:t>
            </a:r>
            <a:r>
              <a:rPr lang="es-PE" sz="2000" dirty="0"/>
              <a:t> - Fuel </a:t>
            </a:r>
            <a:r>
              <a:rPr lang="es-PE" sz="2000" dirty="0" err="1"/>
              <a:t>Oil</a:t>
            </a:r>
            <a:r>
              <a:rPr lang="es-PE" sz="2000" dirty="0"/>
              <a:t>) de la siguiente forma como muestra la ecuación </a:t>
            </a:r>
            <a:br>
              <a:rPr lang="en-US" sz="2000" dirty="0"/>
            </a:br>
            <a:br>
              <a:rPr lang="en-US" sz="2000" dirty="0"/>
            </a:br>
            <a:br>
              <a:rPr lang="en-US" sz="2000" dirty="0"/>
            </a:br>
            <a:br>
              <a:rPr lang="en-US" sz="2000" dirty="0"/>
            </a:br>
            <a:br>
              <a:rPr lang="en-US" sz="2000" dirty="0"/>
            </a:br>
            <a:r>
              <a:rPr lang="en-US" dirty="0" err="1"/>
              <a:t>Donde</a:t>
            </a:r>
            <a:r>
              <a:rPr lang="en-US" sz="2000" dirty="0"/>
              <a:t>:</a:t>
            </a:r>
          </a:p>
          <a:p>
            <a:pPr marL="0" indent="0">
              <a:buNone/>
            </a:pPr>
            <a:r>
              <a:rPr lang="en-US" sz="2000" dirty="0"/>
              <a:t>X50 = </a:t>
            </a:r>
            <a:r>
              <a:rPr lang="es-PE" dirty="0"/>
              <a:t>P</a:t>
            </a:r>
            <a:r>
              <a:rPr lang="es-PE" sz="2000" dirty="0"/>
              <a:t>orcentaje pasante de los fragmentos menores al 50%.</a:t>
            </a:r>
            <a:r>
              <a:rPr lang="en-US" sz="2000" dirty="0"/>
              <a:t>.</a:t>
            </a:r>
          </a:p>
          <a:p>
            <a:pPr marL="0" indent="0">
              <a:buNone/>
            </a:pPr>
            <a:r>
              <a:rPr lang="en-US" sz="2000" dirty="0"/>
              <a:t>A = Factor de </a:t>
            </a:r>
            <a:r>
              <a:rPr lang="en-US" sz="2000" dirty="0" err="1"/>
              <a:t>roca</a:t>
            </a:r>
            <a:r>
              <a:rPr lang="en-US" sz="2000" dirty="0"/>
              <a:t>.</a:t>
            </a:r>
          </a:p>
          <a:p>
            <a:pPr marL="0" indent="0">
              <a:buNone/>
            </a:pPr>
            <a:r>
              <a:rPr lang="en-US" sz="2000" dirty="0" err="1"/>
              <a:t>Qe</a:t>
            </a:r>
            <a:r>
              <a:rPr lang="en-US" sz="2000" dirty="0"/>
              <a:t> = masa de </a:t>
            </a:r>
            <a:r>
              <a:rPr lang="en-US" sz="2000" dirty="0" err="1"/>
              <a:t>explosivo</a:t>
            </a:r>
            <a:r>
              <a:rPr lang="en-US" sz="2000" dirty="0"/>
              <a:t> por </a:t>
            </a:r>
            <a:r>
              <a:rPr lang="en-US" sz="2000" dirty="0" err="1"/>
              <a:t>taladro</a:t>
            </a:r>
            <a:r>
              <a:rPr lang="en-US" sz="2000" dirty="0"/>
              <a:t>.</a:t>
            </a:r>
          </a:p>
          <a:p>
            <a:pPr marL="0" indent="0">
              <a:buNone/>
            </a:pPr>
            <a:r>
              <a:rPr lang="en-US" sz="2000" dirty="0"/>
              <a:t>E = </a:t>
            </a:r>
            <a:r>
              <a:rPr lang="es-PE" sz="2000" dirty="0"/>
              <a:t>potencia en peso relativo del explosivo (</a:t>
            </a:r>
            <a:r>
              <a:rPr lang="es-PE" sz="2000" dirty="0" err="1"/>
              <a:t>Anfo</a:t>
            </a:r>
            <a:r>
              <a:rPr lang="es-PE" sz="2000" dirty="0"/>
              <a:t> =100%).</a:t>
            </a:r>
            <a:endParaRPr lang="en-US" sz="2000" dirty="0"/>
          </a:p>
          <a:p>
            <a:pPr marL="0" indent="0">
              <a:buNone/>
            </a:pPr>
            <a:r>
              <a:rPr lang="en-US" sz="2000" dirty="0"/>
              <a:t>Vo/</a:t>
            </a:r>
            <a:r>
              <a:rPr lang="en-US" sz="2000" dirty="0" err="1"/>
              <a:t>Qe</a:t>
            </a:r>
            <a:r>
              <a:rPr lang="en-US" sz="2000" dirty="0"/>
              <a:t> = </a:t>
            </a:r>
            <a:r>
              <a:rPr lang="es-PE" sz="2000" dirty="0"/>
              <a:t>volumen por kg. de explosivo</a:t>
            </a:r>
            <a:r>
              <a:rPr lang="en-US" sz="2000" dirty="0"/>
              <a:t>.</a:t>
            </a:r>
            <a:endParaRPr lang="es-PE" sz="2000" dirty="0"/>
          </a:p>
        </p:txBody>
      </p:sp>
      <p:pic>
        <p:nvPicPr>
          <p:cNvPr id="5" name="Picture 4">
            <a:extLst>
              <a:ext uri="{FF2B5EF4-FFF2-40B4-BE49-F238E27FC236}">
                <a16:creationId xmlns:a16="http://schemas.microsoft.com/office/drawing/2014/main" id="{D78DFFE2-925C-4306-BD0B-8A297F8AE3D8}"/>
              </a:ext>
            </a:extLst>
          </p:cNvPr>
          <p:cNvPicPr>
            <a:picLocks noChangeAspect="1"/>
          </p:cNvPicPr>
          <p:nvPr/>
        </p:nvPicPr>
        <p:blipFill>
          <a:blip r:embed="rId2"/>
          <a:stretch>
            <a:fillRect/>
          </a:stretch>
        </p:blipFill>
        <p:spPr>
          <a:xfrm>
            <a:off x="4357257" y="2784579"/>
            <a:ext cx="3028950" cy="819150"/>
          </a:xfrm>
          <a:prstGeom prst="rect">
            <a:avLst/>
          </a:prstGeom>
        </p:spPr>
      </p:pic>
    </p:spTree>
    <p:extLst>
      <p:ext uri="{BB962C8B-B14F-4D97-AF65-F5344CB8AC3E}">
        <p14:creationId xmlns:p14="http://schemas.microsoft.com/office/powerpoint/2010/main" val="4410361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25835F-224C-433B-AA63-F1B16941E51F}"/>
              </a:ext>
            </a:extLst>
          </p:cNvPr>
          <p:cNvSpPr>
            <a:spLocks noGrp="1"/>
          </p:cNvSpPr>
          <p:nvPr>
            <p:ph type="title"/>
          </p:nvPr>
        </p:nvSpPr>
        <p:spPr/>
        <p:txBody>
          <a:bodyPr/>
          <a:lstStyle/>
          <a:p>
            <a:r>
              <a:rPr lang="es-PE" dirty="0"/>
              <a:t>Red Neuronal Artificial (RNA)</a:t>
            </a:r>
          </a:p>
        </p:txBody>
      </p:sp>
      <p:sp>
        <p:nvSpPr>
          <p:cNvPr id="3" name="Content Placeholder 2">
            <a:extLst>
              <a:ext uri="{FF2B5EF4-FFF2-40B4-BE49-F238E27FC236}">
                <a16:creationId xmlns:a16="http://schemas.microsoft.com/office/drawing/2014/main" id="{B6B05EB7-BCB1-430B-8EC4-D07013EB9BAF}"/>
              </a:ext>
            </a:extLst>
          </p:cNvPr>
          <p:cNvSpPr>
            <a:spLocks noGrp="1"/>
          </p:cNvSpPr>
          <p:nvPr>
            <p:ph idx="1"/>
          </p:nvPr>
        </p:nvSpPr>
        <p:spPr/>
        <p:txBody>
          <a:bodyPr>
            <a:normAutofit/>
          </a:bodyPr>
          <a:lstStyle/>
          <a:p>
            <a:pPr marL="0" indent="0">
              <a:buNone/>
            </a:pPr>
            <a:r>
              <a:rPr lang="es-PE" sz="2000" dirty="0"/>
              <a:t>Las (RNA) se componen de muchos elementos de procesamiento simples interconectados llamados neuronas o nodos. Cada nodo recibe una señal de entrada con información de otros nodos o estímulos externos, la procesa localmente a través de una función de activación o transferencia y produce una señal de salida que se envía a otros nodos o salidas externas como se muestra en la figura . Aunque una sola neurona pueda parecer extremadamente simple, la interconexión de varias neuronas que construyen una red es muy poderosa.</a:t>
            </a:r>
          </a:p>
        </p:txBody>
      </p:sp>
      <p:sp>
        <p:nvSpPr>
          <p:cNvPr id="7" name="TextBox 6">
            <a:extLst>
              <a:ext uri="{FF2B5EF4-FFF2-40B4-BE49-F238E27FC236}">
                <a16:creationId xmlns:a16="http://schemas.microsoft.com/office/drawing/2014/main" id="{70827FF3-AA51-4A7B-87D8-56A4236349E8}"/>
              </a:ext>
            </a:extLst>
          </p:cNvPr>
          <p:cNvSpPr txBox="1"/>
          <p:nvPr/>
        </p:nvSpPr>
        <p:spPr>
          <a:xfrm>
            <a:off x="4066971" y="5977468"/>
            <a:ext cx="6098344" cy="369332"/>
          </a:xfrm>
          <a:prstGeom prst="rect">
            <a:avLst/>
          </a:prstGeom>
          <a:noFill/>
        </p:spPr>
        <p:txBody>
          <a:bodyPr wrap="square">
            <a:spAutoFit/>
          </a:bodyPr>
          <a:lstStyle/>
          <a:p>
            <a:r>
              <a:rPr lang="en-US" dirty="0" err="1"/>
              <a:t>Figura</a:t>
            </a:r>
            <a:r>
              <a:rPr lang="en-US" dirty="0"/>
              <a:t> 2 Red Neuronal</a:t>
            </a:r>
            <a:endParaRPr lang="es-PE" dirty="0"/>
          </a:p>
        </p:txBody>
      </p:sp>
      <p:pic>
        <p:nvPicPr>
          <p:cNvPr id="1026" name="Picture 2" descr="Artificial neural networks, ANN, connectionist systems. Abstract simple  graphics scheme of neural ma… | Artificial neural network, Computer  learning, Simple graphic">
            <a:extLst>
              <a:ext uri="{FF2B5EF4-FFF2-40B4-BE49-F238E27FC236}">
                <a16:creationId xmlns:a16="http://schemas.microsoft.com/office/drawing/2014/main" id="{19514AE2-0236-4C32-92F2-4E456E9D4F67}"/>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39871"/>
          <a:stretch/>
        </p:blipFill>
        <p:spPr bwMode="auto">
          <a:xfrm>
            <a:off x="4066971" y="3508593"/>
            <a:ext cx="2519360" cy="2360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667115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E9551-1E26-4844-B507-A29DF3218B9F}"/>
              </a:ext>
            </a:extLst>
          </p:cNvPr>
          <p:cNvSpPr>
            <a:spLocks noGrp="1"/>
          </p:cNvSpPr>
          <p:nvPr>
            <p:ph type="title"/>
          </p:nvPr>
        </p:nvSpPr>
        <p:spPr/>
        <p:txBody>
          <a:bodyPr>
            <a:normAutofit/>
          </a:bodyPr>
          <a:lstStyle/>
          <a:p>
            <a:r>
              <a:rPr lang="en-US" sz="4400" dirty="0" err="1"/>
              <a:t>Diseño</a:t>
            </a:r>
            <a:r>
              <a:rPr lang="en-US" sz="4400" dirty="0"/>
              <a:t> de una Red Neuronal Artificial (RNA)</a:t>
            </a:r>
            <a:endParaRPr lang="es-PE" sz="4400" dirty="0"/>
          </a:p>
        </p:txBody>
      </p:sp>
      <p:sp>
        <p:nvSpPr>
          <p:cNvPr id="3" name="Content Placeholder 2">
            <a:extLst>
              <a:ext uri="{FF2B5EF4-FFF2-40B4-BE49-F238E27FC236}">
                <a16:creationId xmlns:a16="http://schemas.microsoft.com/office/drawing/2014/main" id="{889A197A-3E14-4C18-9E47-D6BBD1354105}"/>
              </a:ext>
            </a:extLst>
          </p:cNvPr>
          <p:cNvSpPr>
            <a:spLocks noGrp="1"/>
          </p:cNvSpPr>
          <p:nvPr>
            <p:ph idx="1"/>
          </p:nvPr>
        </p:nvSpPr>
        <p:spPr/>
        <p:txBody>
          <a:bodyPr>
            <a:normAutofit/>
          </a:bodyPr>
          <a:lstStyle/>
          <a:p>
            <a:r>
              <a:rPr lang="es-PE" sz="2000" dirty="0"/>
              <a:t>El diseño correcto de una RNA (</a:t>
            </a:r>
            <a:r>
              <a:rPr lang="es-PE" sz="2000" dirty="0" err="1"/>
              <a:t>backpropagation</a:t>
            </a:r>
            <a:r>
              <a:rPr lang="es-PE" sz="2000" dirty="0"/>
              <a:t>) consiste típicamente en encontrar la mejor configuración de los elementos que componen su arquitectura. En nuestro estudio, para determinar la mejor arquitectura, nos centramos en la cantidad de capas y la cantidad de neuronas en cada capa, estableciendo los pesos iniciales, la función de transferencia de MLP y considerando estudios previos para determinar el mejor algoritmo de entrenamiento para este tipo de problemas</a:t>
            </a:r>
          </a:p>
        </p:txBody>
      </p:sp>
      <p:pic>
        <p:nvPicPr>
          <p:cNvPr id="2050" name="Picture 2" descr="Understanding Neural Network Neurons | by Farhad Malik | FinTechExplained |  Medium">
            <a:extLst>
              <a:ext uri="{FF2B5EF4-FFF2-40B4-BE49-F238E27FC236}">
                <a16:creationId xmlns:a16="http://schemas.microsoft.com/office/drawing/2014/main" id="{24FC8146-F70C-461C-A544-B55BB428B0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3645" y="3429000"/>
            <a:ext cx="4479236" cy="28800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645562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7FF6C5-D033-4FC4-A8BA-3A022870861E}"/>
              </a:ext>
            </a:extLst>
          </p:cNvPr>
          <p:cNvSpPr>
            <a:spLocks noGrp="1"/>
          </p:cNvSpPr>
          <p:nvPr>
            <p:ph type="title"/>
          </p:nvPr>
        </p:nvSpPr>
        <p:spPr/>
        <p:txBody>
          <a:bodyPr>
            <a:normAutofit/>
          </a:bodyPr>
          <a:lstStyle/>
          <a:p>
            <a:r>
              <a:rPr lang="en-US" sz="4400" dirty="0" err="1"/>
              <a:t>Diseño</a:t>
            </a:r>
            <a:r>
              <a:rPr lang="en-US" sz="4400" dirty="0"/>
              <a:t> de una Red neuronal artificial (RNA)</a:t>
            </a:r>
            <a:endParaRPr lang="es-PE" sz="4400" dirty="0"/>
          </a:p>
        </p:txBody>
      </p:sp>
      <p:sp>
        <p:nvSpPr>
          <p:cNvPr id="3" name="Content Placeholder 2">
            <a:extLst>
              <a:ext uri="{FF2B5EF4-FFF2-40B4-BE49-F238E27FC236}">
                <a16:creationId xmlns:a16="http://schemas.microsoft.com/office/drawing/2014/main" id="{78182CD1-B857-4712-B344-E4B08A868AD4}"/>
              </a:ext>
            </a:extLst>
          </p:cNvPr>
          <p:cNvSpPr>
            <a:spLocks noGrp="1"/>
          </p:cNvSpPr>
          <p:nvPr>
            <p:ph idx="1"/>
          </p:nvPr>
        </p:nvSpPr>
        <p:spPr>
          <a:xfrm>
            <a:off x="838199" y="1825625"/>
            <a:ext cx="10275277" cy="2254006"/>
          </a:xfrm>
        </p:spPr>
        <p:txBody>
          <a:bodyPr>
            <a:noAutofit/>
          </a:bodyPr>
          <a:lstStyle/>
          <a:p>
            <a:endParaRPr lang="en-US" sz="1200" dirty="0"/>
          </a:p>
          <a:p>
            <a:endParaRPr lang="en-US" sz="1200" dirty="0"/>
          </a:p>
          <a:p>
            <a:pPr marL="0" indent="0">
              <a:buNone/>
            </a:pPr>
            <a:r>
              <a:rPr lang="en-US" sz="1200" dirty="0"/>
              <a:t>	 	</a:t>
            </a:r>
            <a:endParaRPr lang="es-PE" sz="1200" dirty="0"/>
          </a:p>
        </p:txBody>
      </p:sp>
      <p:pic>
        <p:nvPicPr>
          <p:cNvPr id="4" name="Picture 3">
            <a:extLst>
              <a:ext uri="{FF2B5EF4-FFF2-40B4-BE49-F238E27FC236}">
                <a16:creationId xmlns:a16="http://schemas.microsoft.com/office/drawing/2014/main" id="{ECF4DCA6-0EAD-4109-8B98-5F31089D0B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9110" y="1840879"/>
            <a:ext cx="4514215" cy="3593688"/>
          </a:xfrm>
          <a:prstGeom prst="rect">
            <a:avLst/>
          </a:prstGeom>
        </p:spPr>
      </p:pic>
      <p:pic>
        <p:nvPicPr>
          <p:cNvPr id="5" name="Picture 4">
            <a:extLst>
              <a:ext uri="{FF2B5EF4-FFF2-40B4-BE49-F238E27FC236}">
                <a16:creationId xmlns:a16="http://schemas.microsoft.com/office/drawing/2014/main" id="{85309808-731F-4024-A241-28E84542DD56}"/>
              </a:ext>
            </a:extLst>
          </p:cNvPr>
          <p:cNvPicPr>
            <a:picLocks noChangeAspect="1"/>
          </p:cNvPicPr>
          <p:nvPr/>
        </p:nvPicPr>
        <p:blipFill>
          <a:blip r:embed="rId3"/>
          <a:stretch>
            <a:fillRect/>
          </a:stretch>
        </p:blipFill>
        <p:spPr>
          <a:xfrm>
            <a:off x="3646721" y="5288793"/>
            <a:ext cx="1419225" cy="609600"/>
          </a:xfrm>
          <a:prstGeom prst="rect">
            <a:avLst/>
          </a:prstGeom>
        </p:spPr>
      </p:pic>
      <p:pic>
        <p:nvPicPr>
          <p:cNvPr id="7" name="Picture 2" descr="Red Neuronal Back-propagation | Download Scientific Diagram">
            <a:extLst>
              <a:ext uri="{FF2B5EF4-FFF2-40B4-BE49-F238E27FC236}">
                <a16:creationId xmlns:a16="http://schemas.microsoft.com/office/drawing/2014/main" id="{3750D7A8-163D-41AF-A8F4-B6088A58B74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47791" y="1908163"/>
            <a:ext cx="4138022" cy="22597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57907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13B67B-6D02-4D6C-A6E1-45E8791F478C}"/>
              </a:ext>
            </a:extLst>
          </p:cNvPr>
          <p:cNvSpPr>
            <a:spLocks noGrp="1"/>
          </p:cNvSpPr>
          <p:nvPr>
            <p:ph type="title"/>
          </p:nvPr>
        </p:nvSpPr>
        <p:spPr/>
        <p:txBody>
          <a:bodyPr/>
          <a:lstStyle/>
          <a:p>
            <a:r>
              <a:rPr lang="en-US" sz="4800" dirty="0" err="1"/>
              <a:t>Algoritmo</a:t>
            </a:r>
            <a:r>
              <a:rPr lang="en-US" sz="4800" dirty="0"/>
              <a:t> de </a:t>
            </a:r>
            <a:r>
              <a:rPr lang="en-US" sz="4800" dirty="0" err="1"/>
              <a:t>entrenamiento</a:t>
            </a:r>
            <a:endParaRPr lang="es-PE" dirty="0"/>
          </a:p>
        </p:txBody>
      </p:sp>
      <p:pic>
        <p:nvPicPr>
          <p:cNvPr id="4" name="Picture 3">
            <a:extLst>
              <a:ext uri="{FF2B5EF4-FFF2-40B4-BE49-F238E27FC236}">
                <a16:creationId xmlns:a16="http://schemas.microsoft.com/office/drawing/2014/main" id="{B487700B-C561-49B0-97A2-1B60BD567892}"/>
              </a:ext>
            </a:extLst>
          </p:cNvPr>
          <p:cNvPicPr>
            <a:picLocks noChangeAspect="1"/>
          </p:cNvPicPr>
          <p:nvPr/>
        </p:nvPicPr>
        <p:blipFill>
          <a:blip r:embed="rId2"/>
          <a:stretch>
            <a:fillRect/>
          </a:stretch>
        </p:blipFill>
        <p:spPr>
          <a:xfrm>
            <a:off x="1097280" y="2436821"/>
            <a:ext cx="2181225" cy="514350"/>
          </a:xfrm>
          <a:prstGeom prst="rect">
            <a:avLst/>
          </a:prstGeom>
        </p:spPr>
      </p:pic>
      <p:sp>
        <p:nvSpPr>
          <p:cNvPr id="5" name="TextBox 4">
            <a:extLst>
              <a:ext uri="{FF2B5EF4-FFF2-40B4-BE49-F238E27FC236}">
                <a16:creationId xmlns:a16="http://schemas.microsoft.com/office/drawing/2014/main" id="{2F207A4A-E89C-4867-A321-6DF5355E33AD}"/>
              </a:ext>
            </a:extLst>
          </p:cNvPr>
          <p:cNvSpPr txBox="1"/>
          <p:nvPr/>
        </p:nvSpPr>
        <p:spPr>
          <a:xfrm>
            <a:off x="1097280" y="1861589"/>
            <a:ext cx="2181224" cy="369332"/>
          </a:xfrm>
          <a:prstGeom prst="rect">
            <a:avLst/>
          </a:prstGeom>
          <a:noFill/>
        </p:spPr>
        <p:txBody>
          <a:bodyPr wrap="square" rtlCol="0">
            <a:spAutoFit/>
          </a:bodyPr>
          <a:lstStyle/>
          <a:p>
            <a:r>
              <a:rPr lang="es-PE" dirty="0"/>
              <a:t>Función de error:</a:t>
            </a:r>
          </a:p>
        </p:txBody>
      </p:sp>
      <p:pic>
        <p:nvPicPr>
          <p:cNvPr id="3074" name="Picture 2" descr="09_Neural_Networks_Learning">
            <a:extLst>
              <a:ext uri="{FF2B5EF4-FFF2-40B4-BE49-F238E27FC236}">
                <a16:creationId xmlns:a16="http://schemas.microsoft.com/office/drawing/2014/main" id="{081F2787-7B04-4EA4-88BD-56D404D2E0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2245" y="1861589"/>
            <a:ext cx="3761339" cy="2106122"/>
          </a:xfrm>
          <a:prstGeom prst="rect">
            <a:avLst/>
          </a:prstGeom>
          <a:noFill/>
          <a:extLst>
            <a:ext uri="{909E8E84-426E-40DD-AFC4-6F175D3DCCD1}">
              <a14:hiddenFill xmlns:a14="http://schemas.microsoft.com/office/drawing/2010/main">
                <a:solidFill>
                  <a:srgbClr val="FFFFFF"/>
                </a:solidFill>
              </a14:hiddenFill>
            </a:ext>
          </a:extLst>
        </p:spPr>
      </p:pic>
      <p:pic>
        <p:nvPicPr>
          <p:cNvPr id="4098" name="Picture 2" descr="Artificial Neural Network Part 7 - From The GENESIS">
            <a:extLst>
              <a:ext uri="{FF2B5EF4-FFF2-40B4-BE49-F238E27FC236}">
                <a16:creationId xmlns:a16="http://schemas.microsoft.com/office/drawing/2014/main" id="{C71AA7E7-1C17-4F36-987A-B9944E40EB99}"/>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bwMode="auto">
          <a:xfrm>
            <a:off x="5930959" y="4370798"/>
            <a:ext cx="3277057" cy="1952898"/>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Backpropagation Step by Step">
            <a:extLst>
              <a:ext uri="{FF2B5EF4-FFF2-40B4-BE49-F238E27FC236}">
                <a16:creationId xmlns:a16="http://schemas.microsoft.com/office/drawing/2014/main" id="{B6107FD4-5091-42C0-AB06-1F5279A261D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97280" y="3990966"/>
            <a:ext cx="3554233" cy="229222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A07DB991-582B-4717-ABC5-6DDDD9F63F6F}"/>
              </a:ext>
            </a:extLst>
          </p:cNvPr>
          <p:cNvSpPr txBox="1"/>
          <p:nvPr/>
        </p:nvSpPr>
        <p:spPr>
          <a:xfrm>
            <a:off x="1097280" y="3598379"/>
            <a:ext cx="2600077" cy="369332"/>
          </a:xfrm>
          <a:prstGeom prst="rect">
            <a:avLst/>
          </a:prstGeom>
          <a:noFill/>
        </p:spPr>
        <p:txBody>
          <a:bodyPr wrap="square" rtlCol="0">
            <a:spAutoFit/>
          </a:bodyPr>
          <a:lstStyle/>
          <a:p>
            <a:r>
              <a:rPr lang="es-PE" dirty="0"/>
              <a:t>Gradiente descendente:</a:t>
            </a:r>
          </a:p>
        </p:txBody>
      </p:sp>
    </p:spTree>
    <p:extLst>
      <p:ext uri="{BB962C8B-B14F-4D97-AF65-F5344CB8AC3E}">
        <p14:creationId xmlns:p14="http://schemas.microsoft.com/office/powerpoint/2010/main" val="32398559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62EA88-750E-4848-9943-D438278B590B}"/>
              </a:ext>
            </a:extLst>
          </p:cNvPr>
          <p:cNvSpPr>
            <a:spLocks noGrp="1"/>
          </p:cNvSpPr>
          <p:nvPr>
            <p:ph type="title"/>
          </p:nvPr>
        </p:nvSpPr>
        <p:spPr/>
        <p:txBody>
          <a:bodyPr/>
          <a:lstStyle/>
          <a:p>
            <a:r>
              <a:rPr lang="es-PE" dirty="0"/>
              <a:t>Metodología para el diseño del modelo computacional de RNA (Caso de estudio)</a:t>
            </a:r>
          </a:p>
        </p:txBody>
      </p:sp>
      <p:sp>
        <p:nvSpPr>
          <p:cNvPr id="6" name="Content Placeholder 5">
            <a:extLst>
              <a:ext uri="{FF2B5EF4-FFF2-40B4-BE49-F238E27FC236}">
                <a16:creationId xmlns:a16="http://schemas.microsoft.com/office/drawing/2014/main" id="{80E3A631-205E-4CF7-A539-1154F432CE02}"/>
              </a:ext>
            </a:extLst>
          </p:cNvPr>
          <p:cNvSpPr>
            <a:spLocks noGrp="1"/>
          </p:cNvSpPr>
          <p:nvPr>
            <p:ph idx="1"/>
          </p:nvPr>
        </p:nvSpPr>
        <p:spPr/>
        <p:txBody>
          <a:bodyPr/>
          <a:lstStyle/>
          <a:p>
            <a:endParaRPr lang="es-PE"/>
          </a:p>
        </p:txBody>
      </p:sp>
      <p:graphicFrame>
        <p:nvGraphicFramePr>
          <p:cNvPr id="7" name="Diagram 6">
            <a:extLst>
              <a:ext uri="{FF2B5EF4-FFF2-40B4-BE49-F238E27FC236}">
                <a16:creationId xmlns:a16="http://schemas.microsoft.com/office/drawing/2014/main" id="{95B30F24-AC82-4D9E-9E41-CA32C711673A}"/>
              </a:ext>
            </a:extLst>
          </p:cNvPr>
          <p:cNvGraphicFramePr/>
          <p:nvPr>
            <p:extLst>
              <p:ext uri="{D42A27DB-BD31-4B8C-83A1-F6EECF244321}">
                <p14:modId xmlns:p14="http://schemas.microsoft.com/office/powerpoint/2010/main" val="3854882669"/>
              </p:ext>
            </p:extLst>
          </p:nvPr>
        </p:nvGraphicFramePr>
        <p:xfrm>
          <a:off x="1697603" y="1849416"/>
          <a:ext cx="8796793" cy="40233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7879559"/>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TM02900769[[fn=Retrospect]]</Template>
  <TotalTime>4113</TotalTime>
  <Words>1537</Words>
  <Application>Microsoft Office PowerPoint</Application>
  <PresentationFormat>Widescreen</PresentationFormat>
  <Paragraphs>89</Paragraphs>
  <Slides>20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20</vt:i4>
      </vt:variant>
    </vt:vector>
  </HeadingPairs>
  <TitlesOfParts>
    <vt:vector size="23" baseType="lpstr">
      <vt:lpstr>Calibri</vt:lpstr>
      <vt:lpstr>Calibri Light</vt:lpstr>
      <vt:lpstr>Retrospect</vt:lpstr>
      <vt:lpstr>Diseño de un Modelo Predictivo de Fragmentación de roca por Voladura usando Redes Neuronales Artificiales</vt:lpstr>
      <vt:lpstr>Marco Teórico</vt:lpstr>
      <vt:lpstr>Marco Teórico</vt:lpstr>
      <vt:lpstr>Ecuación de Kuz–Ram</vt:lpstr>
      <vt:lpstr>Red Neuronal Artificial (RNA)</vt:lpstr>
      <vt:lpstr>Diseño de una Red Neuronal Artificial (RNA)</vt:lpstr>
      <vt:lpstr>Diseño de una Red neuronal artificial (RNA)</vt:lpstr>
      <vt:lpstr>Algoritmo de entrenamiento</vt:lpstr>
      <vt:lpstr>Metodología para el diseño del modelo computacional de RNA (Caso de estudio)</vt:lpstr>
      <vt:lpstr>Recopilación de los datos del campo </vt:lpstr>
      <vt:lpstr>Diseño y Experimentación de la RNA</vt:lpstr>
      <vt:lpstr>Diseño y Experimentación de la RNA</vt:lpstr>
      <vt:lpstr>Diseño y Experimentación de la RNA</vt:lpstr>
      <vt:lpstr>Diseño y Experimentación de la RNA</vt:lpstr>
      <vt:lpstr>Diseño y Experimentación de la RNA</vt:lpstr>
      <vt:lpstr>Resultados Experimentales y Discusión</vt:lpstr>
      <vt:lpstr>Resultados Experimentales y Discusión</vt:lpstr>
      <vt:lpstr>Resultados Experimentales y Discusión</vt:lpstr>
      <vt:lpstr>Conclusiones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of a Predictive model of a rock breakage by blasting using Artificial Neural Networks</dc:title>
  <dc:creator>roberth perez alvarado</dc:creator>
  <cp:lastModifiedBy>roberth perez alvarado</cp:lastModifiedBy>
  <cp:revision>77</cp:revision>
  <dcterms:created xsi:type="dcterms:W3CDTF">2020-09-16T21:43:09Z</dcterms:created>
  <dcterms:modified xsi:type="dcterms:W3CDTF">2021-06-23T19:58:04Z</dcterms:modified>
</cp:coreProperties>
</file>