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  <p:sldId id="270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91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AC13-21D0-45A8-9A5B-B1A3B76B5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3DC5F-9EB1-4363-BBDF-7F493CC01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548C-5B1A-44CE-A7AA-E2EAD6F4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E4C-9B42-428A-811E-D2D018D68DDB}" type="datetimeFigureOut">
              <a:rPr lang="es-PE" smtClean="0"/>
              <a:t>25/05/2024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05C5-44CA-4F73-B28D-381257AC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DCEA-5B72-4504-8B6E-4C702605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8DD-9399-403B-9EDD-C9AA00EF0F0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409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F3C0-FFA7-4077-9730-988E1AC0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3665E-3A02-49E0-BD56-8A96AB2E3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6B56-3E52-4AB1-8176-23219EB2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E4C-9B42-428A-811E-D2D018D68DDB}" type="datetimeFigureOut">
              <a:rPr lang="es-PE" smtClean="0"/>
              <a:t>25/05/2024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7A8B5-AB6F-4316-A21C-C73F6BB0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D0B1-224C-44EE-BF82-08F0ED66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8DD-9399-403B-9EDD-C9AA00EF0F0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777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578A0-93A6-459B-959E-9BE51E165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A42E9-3B4A-49B0-B960-099579256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321B-EB62-4558-9AD0-77A5336A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E4C-9B42-428A-811E-D2D018D68DDB}" type="datetimeFigureOut">
              <a:rPr lang="es-PE" smtClean="0"/>
              <a:t>25/05/2024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249B-D614-4566-833F-74E2C494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782E-F330-4CAF-A761-C14AE4E6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8DD-9399-403B-9EDD-C9AA00EF0F0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138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4525-D38A-4775-B935-FA8B7234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4FD4-FEEC-4176-BAD9-3D79BEDF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9A1A-A980-4B69-ABB1-F97121AF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E4C-9B42-428A-811E-D2D018D68DDB}" type="datetimeFigureOut">
              <a:rPr lang="es-PE" smtClean="0"/>
              <a:t>25/05/2024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9474-2229-4667-B491-504424EF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52069-498D-45EE-8DC2-55DF2ED4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8DD-9399-403B-9EDD-C9AA00EF0F0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530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3BCE-5F63-4F27-9510-FB148672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E66F3-AC7B-44C6-93FD-E5C770DC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93BE-FE3D-486D-8FCE-F13970E4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E4C-9B42-428A-811E-D2D018D68DDB}" type="datetimeFigureOut">
              <a:rPr lang="es-PE" smtClean="0"/>
              <a:t>25/05/2024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DBF2-FA0E-4BB0-8D8F-A1DBFC76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96AA-0EC3-4331-8C0A-A5B5F1E3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8DD-9399-403B-9EDD-C9AA00EF0F0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801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1340-0D3C-4295-B1CA-BFAF3EA2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BD00-0676-4CF4-ADB0-A58028931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05AD2-FCDE-40EC-B15B-D405E527B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339DB-CA37-4947-A80F-3960266C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E4C-9B42-428A-811E-D2D018D68DDB}" type="datetimeFigureOut">
              <a:rPr lang="es-PE" smtClean="0"/>
              <a:t>25/05/2024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F401A-A049-4CCB-BD28-8A4CE876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E1441-9808-4A24-A117-7D18495F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8DD-9399-403B-9EDD-C9AA00EF0F0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39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83F4-461F-4FDC-9610-DAD89ED0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1750B-1AF2-4AE4-A5E2-985B43907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E97A2-C359-475E-BA2C-F297B389D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680A7-BC7C-4A0A-94DF-CE197846A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0CA8B-AA6C-4582-B768-367429AE9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4BB9C-781B-4207-8AAD-69C50862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E4C-9B42-428A-811E-D2D018D68DDB}" type="datetimeFigureOut">
              <a:rPr lang="es-PE" smtClean="0"/>
              <a:t>25/05/2024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4EF84-2D5A-49AB-8C69-77BB2EA1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92777-8C9D-45D7-BE0E-28C38087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8DD-9399-403B-9EDD-C9AA00EF0F0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318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42F4-A8D5-44F4-B15B-743F7BA1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BB438-BCBB-4C6C-BB3F-1C23AE26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E4C-9B42-428A-811E-D2D018D68DDB}" type="datetimeFigureOut">
              <a:rPr lang="es-PE" smtClean="0"/>
              <a:t>25/05/2024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D37B-DD11-459F-B7AB-05A7D08C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85B24-DD88-4E6D-B72D-8F2AE9DB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8DD-9399-403B-9EDD-C9AA00EF0F0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56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DBB09-232C-4A77-B7CB-456431E4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E4C-9B42-428A-811E-D2D018D68DDB}" type="datetimeFigureOut">
              <a:rPr lang="es-PE" smtClean="0"/>
              <a:t>25/05/2024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6F7D8-C56A-48E9-ADA7-48532899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AC2F5-8946-46A8-925E-C572C7BD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8DD-9399-403B-9EDD-C9AA00EF0F0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16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7A8D-B03D-4D24-93B3-319CB5BC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21D0-DCFA-4D5A-8E98-52AF853D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8782F-3188-432B-BED1-2F4EFE69D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5CF3C-6E71-46D2-A869-B2FFFD43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E4C-9B42-428A-811E-D2D018D68DDB}" type="datetimeFigureOut">
              <a:rPr lang="es-PE" smtClean="0"/>
              <a:t>25/05/2024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27FF9-4FB5-4EBB-8611-09A376AD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B8E4E-A3F9-4CCB-8B25-296245DF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8DD-9399-403B-9EDD-C9AA00EF0F0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318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AF6B-2BA4-41A4-802F-18FF8642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BCFE5-1B68-487C-9788-30C3FA9D3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53606-669A-44FD-81DC-85828D6C1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F5117-CB7E-49FC-AB11-28A09422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E4C-9B42-428A-811E-D2D018D68DDB}" type="datetimeFigureOut">
              <a:rPr lang="es-PE" smtClean="0"/>
              <a:t>25/05/2024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4AB0-3DD1-49DE-861E-8BDF846E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0482A-6BB8-4510-B9DC-3162FC8D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8DD-9399-403B-9EDD-C9AA00EF0F0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849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E8F49-3A42-465C-A12C-DDE5C39E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B34CF-1164-495A-BE6F-488F4BF3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D5DE-DE42-4957-B1E7-304CCCA26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2BE4C-9B42-428A-811E-D2D018D68DDB}" type="datetimeFigureOut">
              <a:rPr lang="es-PE" smtClean="0"/>
              <a:t>25/05/2024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F46B9-ED93-4829-ACD8-1D2D99A49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48C7A-8308-4096-9C7A-C61E7D40E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B8DD-9399-403B-9EDD-C9AA00EF0F0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72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gplot2.tidyverse.org/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r4ds.had.co.nz/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26EDC4-B1E5-4DA4-ACBC-B0B56680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3" y="1475905"/>
            <a:ext cx="5579123" cy="36447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EF30D6-AC97-412D-AD97-512B1ABD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47" y="1265196"/>
            <a:ext cx="5546234" cy="40661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4D3974-0280-4F06-8C5D-B42DB87229E6}"/>
              </a:ext>
            </a:extLst>
          </p:cNvPr>
          <p:cNvSpPr txBox="1"/>
          <p:nvPr/>
        </p:nvSpPr>
        <p:spPr>
          <a:xfrm>
            <a:off x="3442945" y="834257"/>
            <a:ext cx="48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Crear un proyecto – Ver el sistema de ayudas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CED44-78A6-4FA6-8DE3-22AD40F2B67F}"/>
              </a:ext>
            </a:extLst>
          </p:cNvPr>
          <p:cNvSpPr txBox="1"/>
          <p:nvPr/>
        </p:nvSpPr>
        <p:spPr>
          <a:xfrm>
            <a:off x="747422" y="100277"/>
            <a:ext cx="989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Recordatorio y puntos importantes Parte I-A</a:t>
            </a:r>
          </a:p>
        </p:txBody>
      </p:sp>
    </p:spTree>
    <p:extLst>
      <p:ext uri="{BB962C8B-B14F-4D97-AF65-F5344CB8AC3E}">
        <p14:creationId xmlns:p14="http://schemas.microsoft.com/office/powerpoint/2010/main" val="100721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8E1D3-3305-45E7-B891-E642E3E7D50A}"/>
              </a:ext>
            </a:extLst>
          </p:cNvPr>
          <p:cNvSpPr txBox="1"/>
          <p:nvPr/>
        </p:nvSpPr>
        <p:spPr>
          <a:xfrm>
            <a:off x="254833" y="889843"/>
            <a:ext cx="113775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err="1"/>
              <a:t>The</a:t>
            </a:r>
            <a:r>
              <a:rPr lang="es-PE" b="1" i="1" dirty="0"/>
              <a:t> pipe:</a:t>
            </a:r>
          </a:p>
          <a:p>
            <a:endParaRPr lang="es-PE" dirty="0"/>
          </a:p>
          <a:p>
            <a:r>
              <a:rPr lang="es-PE" dirty="0"/>
              <a:t>Ejemplo: 1. Agrupar por algún factor.</a:t>
            </a:r>
          </a:p>
          <a:p>
            <a:r>
              <a:rPr lang="es-PE" dirty="0"/>
              <a:t>	2. </a:t>
            </a:r>
            <a:r>
              <a:rPr lang="es-PE" dirty="0" err="1"/>
              <a:t>Summarise</a:t>
            </a:r>
            <a:r>
              <a:rPr lang="es-PE" dirty="0"/>
              <a:t> para calcular algún valor matemático.</a:t>
            </a:r>
          </a:p>
          <a:p>
            <a:r>
              <a:rPr lang="es-PE" dirty="0"/>
              <a:t>	  3. Filtrar y ordenar.</a:t>
            </a:r>
          </a:p>
          <a:p>
            <a:endParaRPr lang="es-PE" dirty="0"/>
          </a:p>
          <a:p>
            <a:r>
              <a:rPr lang="es-PE" dirty="0"/>
              <a:t>Usamos  pipe %&gt;% &lt;- obedece el rol usual de los valores perdidos.</a:t>
            </a:r>
          </a:p>
          <a:p>
            <a:endParaRPr lang="es-PE" dirty="0"/>
          </a:p>
          <a:p>
            <a:pPr algn="ctr"/>
            <a:r>
              <a:rPr lang="es-PE" dirty="0">
                <a:highlight>
                  <a:srgbClr val="FFFF00"/>
                </a:highlight>
              </a:rPr>
              <a:t>X %&gt;% f(y)  gira en f(</a:t>
            </a:r>
            <a:r>
              <a:rPr lang="es-PE" dirty="0" err="1">
                <a:highlight>
                  <a:srgbClr val="FFFF00"/>
                </a:highlight>
              </a:rPr>
              <a:t>x,y</a:t>
            </a:r>
            <a:r>
              <a:rPr lang="es-PE" dirty="0">
                <a:highlight>
                  <a:srgbClr val="FFFF00"/>
                </a:highlight>
              </a:rPr>
              <a:t>) y X %&gt;% f(y) %&gt;% g(z) -&gt; g(f(</a:t>
            </a:r>
            <a:r>
              <a:rPr lang="es-PE" dirty="0" err="1">
                <a:highlight>
                  <a:srgbClr val="FFFF00"/>
                </a:highlight>
              </a:rPr>
              <a:t>x,y</a:t>
            </a:r>
            <a:r>
              <a:rPr lang="es-PE" dirty="0">
                <a:highlight>
                  <a:srgbClr val="FFFF00"/>
                </a:highlight>
              </a:rPr>
              <a:t>), z)</a:t>
            </a:r>
          </a:p>
          <a:p>
            <a:endParaRPr lang="es-PE" dirty="0"/>
          </a:p>
          <a:p>
            <a:r>
              <a:rPr lang="es-PE" b="1" i="1" dirty="0"/>
              <a:t>NA</a:t>
            </a:r>
            <a:r>
              <a:rPr lang="es-PE" dirty="0"/>
              <a:t>: na.rm = TRUE, 		</a:t>
            </a:r>
            <a:r>
              <a:rPr lang="es-PE" dirty="0" err="1"/>
              <a:t>filter</a:t>
            </a:r>
            <a:r>
              <a:rPr lang="es-PE" dirty="0"/>
              <a:t>(!is.na(value_1), !is.na(value_2))</a:t>
            </a:r>
          </a:p>
          <a:p>
            <a:endParaRPr lang="es-PE" dirty="0"/>
          </a:p>
          <a:p>
            <a:r>
              <a:rPr lang="es-PE" b="1" i="1" dirty="0" err="1"/>
              <a:t>counts</a:t>
            </a:r>
            <a:r>
              <a:rPr lang="es-PE" b="1" i="1" dirty="0"/>
              <a:t>: </a:t>
            </a:r>
            <a:r>
              <a:rPr lang="es-PE" dirty="0"/>
              <a:t>     n()</a:t>
            </a:r>
          </a:p>
          <a:p>
            <a:r>
              <a:rPr lang="es-PE" dirty="0"/>
              <a:t>	sum(!is.na(x))</a:t>
            </a:r>
          </a:p>
          <a:p>
            <a:r>
              <a:rPr lang="es-PE" dirty="0"/>
              <a:t>	sum( is.na(x))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7903E-BF8B-4B2C-A03A-EFB8F40DBC11}"/>
              </a:ext>
            </a:extLst>
          </p:cNvPr>
          <p:cNvSpPr txBox="1"/>
          <p:nvPr/>
        </p:nvSpPr>
        <p:spPr>
          <a:xfrm>
            <a:off x="389744" y="5501390"/>
            <a:ext cx="1094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>
                <a:solidFill>
                  <a:srgbClr val="FF0000"/>
                </a:solidFill>
              </a:rPr>
              <a:t>Funciones útiles: </a:t>
            </a:r>
            <a:r>
              <a:rPr lang="es-PE" dirty="0"/>
              <a:t>	</a:t>
            </a:r>
            <a:r>
              <a:rPr lang="es-PE" dirty="0" err="1"/>
              <a:t>count</a:t>
            </a:r>
            <a:r>
              <a:rPr lang="es-PE" dirty="0"/>
              <a:t>(), </a:t>
            </a:r>
            <a:r>
              <a:rPr lang="es-PE" dirty="0" err="1"/>
              <a:t>ungroup</a:t>
            </a:r>
            <a:r>
              <a:rPr lang="es-PE" dirty="0"/>
              <a:t>(), mean(), median(), </a:t>
            </a:r>
            <a:r>
              <a:rPr lang="es-PE" dirty="0" err="1"/>
              <a:t>sd</a:t>
            </a:r>
            <a:r>
              <a:rPr lang="es-PE" dirty="0"/>
              <a:t>(), IQR(), </a:t>
            </a:r>
            <a:r>
              <a:rPr lang="es-PE" dirty="0" err="1"/>
              <a:t>mad</a:t>
            </a:r>
            <a:r>
              <a:rPr lang="es-PE" dirty="0"/>
              <a:t>(), min(), </a:t>
            </a:r>
            <a:r>
              <a:rPr lang="es-PE" dirty="0" err="1"/>
              <a:t>max</a:t>
            </a:r>
            <a:r>
              <a:rPr lang="es-PE" dirty="0"/>
              <a:t>(), </a:t>
            </a:r>
            <a:r>
              <a:rPr lang="es-PE" dirty="0" err="1"/>
              <a:t>quantile</a:t>
            </a:r>
            <a:r>
              <a:rPr lang="es-PE" dirty="0"/>
              <a:t>(),</a:t>
            </a:r>
          </a:p>
          <a:p>
            <a:r>
              <a:rPr lang="es-PE" dirty="0"/>
              <a:t>		</a:t>
            </a:r>
            <a:r>
              <a:rPr lang="es-PE" dirty="0" err="1"/>
              <a:t>first</a:t>
            </a:r>
            <a:r>
              <a:rPr lang="es-PE" dirty="0"/>
              <a:t>(), </a:t>
            </a:r>
            <a:r>
              <a:rPr lang="es-PE" dirty="0" err="1"/>
              <a:t>nth</a:t>
            </a:r>
            <a:r>
              <a:rPr lang="es-PE" dirty="0"/>
              <a:t>(), </a:t>
            </a:r>
            <a:r>
              <a:rPr lang="es-PE" dirty="0" err="1"/>
              <a:t>last</a:t>
            </a:r>
            <a:r>
              <a:rPr lang="es-PE" dirty="0"/>
              <a:t>(), </a:t>
            </a:r>
            <a:r>
              <a:rPr lang="es-PE" dirty="0" err="1"/>
              <a:t>min_rank</a:t>
            </a:r>
            <a:r>
              <a:rPr lang="es-PE" dirty="0"/>
              <a:t>(), </a:t>
            </a:r>
            <a:r>
              <a:rPr lang="es-PE" dirty="0" err="1"/>
              <a:t>range</a:t>
            </a:r>
            <a:r>
              <a:rPr lang="es-PE" dirty="0"/>
              <a:t>(), </a:t>
            </a:r>
            <a:r>
              <a:rPr lang="es-PE" dirty="0" err="1"/>
              <a:t>n_distinct</a:t>
            </a:r>
            <a:r>
              <a:rPr lang="es-PE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25D84-5EC1-4149-AB74-E0945EFD5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30390"/>
            <a:ext cx="1534905" cy="1065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63643-04E7-4E81-9CFE-1B68588D2763}"/>
              </a:ext>
            </a:extLst>
          </p:cNvPr>
          <p:cNvSpPr txBox="1"/>
          <p:nvPr/>
        </p:nvSpPr>
        <p:spPr>
          <a:xfrm>
            <a:off x="3049250" y="126990"/>
            <a:ext cx="609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Funciones </a:t>
            </a:r>
            <a:r>
              <a:rPr lang="es-PE" sz="2400" b="1" i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tidyverse</a:t>
            </a:r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y operadores</a:t>
            </a:r>
          </a:p>
        </p:txBody>
      </p:sp>
    </p:spTree>
    <p:extLst>
      <p:ext uri="{BB962C8B-B14F-4D97-AF65-F5344CB8AC3E}">
        <p14:creationId xmlns:p14="http://schemas.microsoft.com/office/powerpoint/2010/main" val="43145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A6097-AA27-4D15-A15A-516B28DA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08" y="296185"/>
            <a:ext cx="7263163" cy="6392849"/>
          </a:xfrm>
          <a:prstGeom prst="rect">
            <a:avLst/>
          </a:prstGeom>
        </p:spPr>
      </p:pic>
      <p:pic>
        <p:nvPicPr>
          <p:cNvPr id="1026" name="Picture 2" descr="Graphics in R with ggplot2 - Stats and R">
            <a:extLst>
              <a:ext uri="{FF2B5EF4-FFF2-40B4-BE49-F238E27FC236}">
                <a16:creationId xmlns:a16="http://schemas.microsoft.com/office/drawing/2014/main" id="{4D73B33A-E8F3-401F-92DC-C81AAC91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2" y="1768742"/>
            <a:ext cx="2974472" cy="34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E377E-58F5-47A2-AE7A-490AB9A5E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-9366"/>
            <a:ext cx="1534905" cy="1065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F5483-6F1C-47CE-9136-E200F39A9DF6}"/>
              </a:ext>
            </a:extLst>
          </p:cNvPr>
          <p:cNvSpPr txBox="1"/>
          <p:nvPr/>
        </p:nvSpPr>
        <p:spPr>
          <a:xfrm>
            <a:off x="296187" y="6192483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5"/>
              </a:rPr>
              <a:t>https://ggplot2.tidyverse.org</a:t>
            </a:r>
            <a:r>
              <a:rPr lang="es-P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06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B7CED44-78A6-4FA6-8DE3-22AD40F2B67F}"/>
              </a:ext>
            </a:extLst>
          </p:cNvPr>
          <p:cNvSpPr txBox="1"/>
          <p:nvPr/>
        </p:nvSpPr>
        <p:spPr>
          <a:xfrm>
            <a:off x="747422" y="100277"/>
            <a:ext cx="989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 Tratamiento de data no espacial (formato .</a:t>
            </a:r>
            <a:r>
              <a:rPr lang="es-PE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csv</a:t>
            </a: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.</a:t>
            </a:r>
            <a:r>
              <a:rPr lang="es-PE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</a:t>
            </a: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.</a:t>
            </a:r>
            <a:r>
              <a:rPr lang="es-PE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txt</a:t>
            </a: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197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B7CED44-78A6-4FA6-8DE3-22AD40F2B67F}"/>
              </a:ext>
            </a:extLst>
          </p:cNvPr>
          <p:cNvSpPr txBox="1"/>
          <p:nvPr/>
        </p:nvSpPr>
        <p:spPr>
          <a:xfrm>
            <a:off x="747422" y="100277"/>
            <a:ext cx="989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 Tratamiento de data no espacial (formato .xlsx)</a:t>
            </a:r>
          </a:p>
        </p:txBody>
      </p:sp>
    </p:spTree>
    <p:extLst>
      <p:ext uri="{BB962C8B-B14F-4D97-AF65-F5344CB8AC3E}">
        <p14:creationId xmlns:p14="http://schemas.microsoft.com/office/powerpoint/2010/main" val="9062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C64FD7-4BCB-46CC-B2F8-3E31B609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7" y="1609668"/>
            <a:ext cx="4759904" cy="3638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417873-6A04-4497-8B7D-32164389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162" y="1002794"/>
            <a:ext cx="6788597" cy="4871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0BA06-77CD-42CC-893D-257C762EDD81}"/>
              </a:ext>
            </a:extLst>
          </p:cNvPr>
          <p:cNvSpPr txBox="1"/>
          <p:nvPr/>
        </p:nvSpPr>
        <p:spPr>
          <a:xfrm>
            <a:off x="480722" y="87889"/>
            <a:ext cx="989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 Tratamiento de espacial (.</a:t>
            </a:r>
            <a:r>
              <a:rPr lang="es-PE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shp</a:t>
            </a: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849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B7CED44-78A6-4FA6-8DE3-22AD40F2B67F}"/>
              </a:ext>
            </a:extLst>
          </p:cNvPr>
          <p:cNvSpPr txBox="1"/>
          <p:nvPr/>
        </p:nvSpPr>
        <p:spPr>
          <a:xfrm>
            <a:off x="747422" y="100277"/>
            <a:ext cx="989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 Tratamiento de data ráster (formato .</a:t>
            </a:r>
            <a:r>
              <a:rPr lang="es-PE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tif</a:t>
            </a: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352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C1A7EB-F6E1-4B8B-AF5A-9C48EDB0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48" y="2478911"/>
            <a:ext cx="11530059" cy="3711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256C4D-5F76-4A88-89D5-6820D794F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22" t="3711" r="40475" b="76708"/>
          <a:stretch/>
        </p:blipFill>
        <p:spPr>
          <a:xfrm>
            <a:off x="446148" y="1296013"/>
            <a:ext cx="4403644" cy="1182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80CD6B-FDA0-4EB3-B69F-5DD7208128D2}"/>
              </a:ext>
            </a:extLst>
          </p:cNvPr>
          <p:cNvSpPr txBox="1"/>
          <p:nvPr/>
        </p:nvSpPr>
        <p:spPr>
          <a:xfrm>
            <a:off x="1146313" y="242899"/>
            <a:ext cx="989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Instalación de paquetes en Rstudio</a:t>
            </a:r>
          </a:p>
        </p:txBody>
      </p:sp>
    </p:spTree>
    <p:extLst>
      <p:ext uri="{BB962C8B-B14F-4D97-AF65-F5344CB8AC3E}">
        <p14:creationId xmlns:p14="http://schemas.microsoft.com/office/powerpoint/2010/main" val="210769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2174C-E23E-4D23-B753-A58A88C0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9" y="1138208"/>
            <a:ext cx="6706181" cy="4351397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BD6BF3BD-6A85-4F39-990C-719C80C1EA8D}"/>
              </a:ext>
            </a:extLst>
          </p:cNvPr>
          <p:cNvSpPr/>
          <p:nvPr/>
        </p:nvSpPr>
        <p:spPr>
          <a:xfrm>
            <a:off x="2488758" y="2271970"/>
            <a:ext cx="1987826" cy="31010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15992-B783-4E27-BB5E-4BF84B893916}"/>
              </a:ext>
            </a:extLst>
          </p:cNvPr>
          <p:cNvSpPr txBox="1"/>
          <p:nvPr/>
        </p:nvSpPr>
        <p:spPr>
          <a:xfrm>
            <a:off x="4579951" y="2234614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PAQUETES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9BD5F2-EDB0-4F8C-99C8-9FF84053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287" y="2510412"/>
            <a:ext cx="4179909" cy="165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0D237D-93D5-4E2E-BCDC-EE650A19AA44}"/>
              </a:ext>
            </a:extLst>
          </p:cNvPr>
          <p:cNvSpPr txBox="1"/>
          <p:nvPr/>
        </p:nvSpPr>
        <p:spPr>
          <a:xfrm>
            <a:off x="7991061" y="1796995"/>
            <a:ext cx="337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Paquetes del modelamiento de No Detectados en Geociencias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97E24-B8EA-4115-AD32-797B58BF091B}"/>
              </a:ext>
            </a:extLst>
          </p:cNvPr>
          <p:cNvSpPr txBox="1"/>
          <p:nvPr/>
        </p:nvSpPr>
        <p:spPr>
          <a:xfrm>
            <a:off x="1276184" y="219547"/>
            <a:ext cx="989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 CARGA DE PAQUETES Y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416161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2043F-4A37-4799-A90F-8080CE3D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25" y="1182023"/>
            <a:ext cx="3970364" cy="161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47276-CD1D-4538-997C-5FFC9A7E6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838" y="1182023"/>
            <a:ext cx="4861981" cy="2453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B6F653-B2D7-4A61-9BC1-83F40321FBB8}"/>
              </a:ext>
            </a:extLst>
          </p:cNvPr>
          <p:cNvSpPr txBox="1"/>
          <p:nvPr/>
        </p:nvSpPr>
        <p:spPr>
          <a:xfrm>
            <a:off x="771276" y="116180"/>
            <a:ext cx="989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 CONEXIÓN A BASE DE DATOS O CARGA DE GEODATABASE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17EE8-955F-4F60-AFFD-4AE89D87AE0F}"/>
              </a:ext>
            </a:extLst>
          </p:cNvPr>
          <p:cNvSpPr txBox="1"/>
          <p:nvPr/>
        </p:nvSpPr>
        <p:spPr>
          <a:xfrm>
            <a:off x="1138089" y="778473"/>
            <a:ext cx="41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Base de datos del sistema operativo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420B5-EBAE-4424-AE8D-5CE7FE0B8DE4}"/>
              </a:ext>
            </a:extLst>
          </p:cNvPr>
          <p:cNvSpPr txBox="1"/>
          <p:nvPr/>
        </p:nvSpPr>
        <p:spPr>
          <a:xfrm>
            <a:off x="5979103" y="799403"/>
            <a:ext cx="41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Base de datos del servidor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FC675-F592-4127-BDAF-DE5DB5AEB31E}"/>
              </a:ext>
            </a:extLst>
          </p:cNvPr>
          <p:cNvSpPr txBox="1"/>
          <p:nvPr/>
        </p:nvSpPr>
        <p:spPr>
          <a:xfrm>
            <a:off x="1648305" y="2797603"/>
            <a:ext cx="314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Computadora personal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BBEA3-9143-472D-8197-A9335D90D64E}"/>
              </a:ext>
            </a:extLst>
          </p:cNvPr>
          <p:cNvSpPr txBox="1"/>
          <p:nvPr/>
        </p:nvSpPr>
        <p:spPr>
          <a:xfrm>
            <a:off x="6474469" y="3635876"/>
            <a:ext cx="314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Servidor de empresa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5387295-8B2E-4F67-97F6-5DC75CA0F9D3}"/>
              </a:ext>
            </a:extLst>
          </p:cNvPr>
          <p:cNvSpPr/>
          <p:nvPr/>
        </p:nvSpPr>
        <p:spPr>
          <a:xfrm>
            <a:off x="1322024" y="1482918"/>
            <a:ext cx="1540445" cy="3101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2A76264-2D8B-41B1-B86A-241A8E392753}"/>
              </a:ext>
            </a:extLst>
          </p:cNvPr>
          <p:cNvSpPr/>
          <p:nvPr/>
        </p:nvSpPr>
        <p:spPr>
          <a:xfrm rot="10800000">
            <a:off x="8852963" y="2642552"/>
            <a:ext cx="1540445" cy="3101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D2DE13-79E8-4D08-BEE8-1DDEF2B7F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024" y="4262465"/>
            <a:ext cx="4138019" cy="22252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8177BF-477D-4F58-869C-08E615F307D1}"/>
              </a:ext>
            </a:extLst>
          </p:cNvPr>
          <p:cNvSpPr txBox="1"/>
          <p:nvPr/>
        </p:nvSpPr>
        <p:spPr>
          <a:xfrm>
            <a:off x="1307849" y="3773925"/>
            <a:ext cx="41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Carga de datos desde el environment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2535493-A13D-4503-AFEE-A83AB87A7AFA}"/>
              </a:ext>
            </a:extLst>
          </p:cNvPr>
          <p:cNvSpPr/>
          <p:nvPr/>
        </p:nvSpPr>
        <p:spPr>
          <a:xfrm rot="5400000">
            <a:off x="1864270" y="4244444"/>
            <a:ext cx="455951" cy="3101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F5FE68C7-2D80-497B-9D70-D7B86BEA4463}"/>
              </a:ext>
            </a:extLst>
          </p:cNvPr>
          <p:cNvSpPr/>
          <p:nvPr/>
        </p:nvSpPr>
        <p:spPr>
          <a:xfrm>
            <a:off x="678504" y="5173765"/>
            <a:ext cx="1258691" cy="667910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244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2D51DF-2418-4D2F-9F2C-E1246A2859BA}"/>
              </a:ext>
            </a:extLst>
          </p:cNvPr>
          <p:cNvSpPr txBox="1"/>
          <p:nvPr/>
        </p:nvSpPr>
        <p:spPr>
          <a:xfrm>
            <a:off x="253552" y="344059"/>
            <a:ext cx="3881126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2400" b="1" dirty="0">
                <a:ln/>
                <a:solidFill>
                  <a:schemeClr val="accent3"/>
                </a:solidFill>
              </a:rPr>
              <a:t>Carga de datos con scripts y paquetes desde máquina local o servidor.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842C2A-AB5E-45E7-B735-9BC28BFD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1" y="2348031"/>
            <a:ext cx="10303038" cy="32099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2D51CB8-C950-4D68-8578-AA87AA8E55D8}"/>
              </a:ext>
            </a:extLst>
          </p:cNvPr>
          <p:cNvSpPr/>
          <p:nvPr/>
        </p:nvSpPr>
        <p:spPr>
          <a:xfrm rot="5400000">
            <a:off x="2770631" y="1981325"/>
            <a:ext cx="535636" cy="3101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FE55227-FDDA-4EB7-940F-DB1812C11AC5}"/>
              </a:ext>
            </a:extLst>
          </p:cNvPr>
          <p:cNvSpPr/>
          <p:nvPr/>
        </p:nvSpPr>
        <p:spPr>
          <a:xfrm rot="14231865">
            <a:off x="7540999" y="3030771"/>
            <a:ext cx="776066" cy="3101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48F5A1F-BE64-4139-A3AA-17D8510E69FF}"/>
              </a:ext>
            </a:extLst>
          </p:cNvPr>
          <p:cNvSpPr/>
          <p:nvPr/>
        </p:nvSpPr>
        <p:spPr>
          <a:xfrm>
            <a:off x="537640" y="3095833"/>
            <a:ext cx="535636" cy="3101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0805F7-3D18-40E0-ABCE-7B0D937442D7}"/>
              </a:ext>
            </a:extLst>
          </p:cNvPr>
          <p:cNvSpPr/>
          <p:nvPr/>
        </p:nvSpPr>
        <p:spPr>
          <a:xfrm>
            <a:off x="537640" y="4721338"/>
            <a:ext cx="535636" cy="3101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6F8B364-64B4-4F78-8FBD-8993AE80E768}"/>
              </a:ext>
            </a:extLst>
          </p:cNvPr>
          <p:cNvSpPr/>
          <p:nvPr/>
        </p:nvSpPr>
        <p:spPr>
          <a:xfrm rot="12541587">
            <a:off x="6748932" y="5141913"/>
            <a:ext cx="535636" cy="3101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E1A9E2-70E9-4283-A120-E59C8ADD0148}"/>
              </a:ext>
            </a:extLst>
          </p:cNvPr>
          <p:cNvSpPr/>
          <p:nvPr/>
        </p:nvSpPr>
        <p:spPr>
          <a:xfrm rot="16200000">
            <a:off x="5828182" y="5614567"/>
            <a:ext cx="535636" cy="3101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42686C-FBEA-416C-A79B-3B15CF03AB1B}"/>
              </a:ext>
            </a:extLst>
          </p:cNvPr>
          <p:cNvSpPr txBox="1"/>
          <p:nvPr/>
        </p:nvSpPr>
        <p:spPr>
          <a:xfrm>
            <a:off x="5091846" y="6037436"/>
            <a:ext cx="216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Escogiendo la ruta en máquina local.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79857A1-6C13-4BED-ACF7-DBDDA6FCB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32884"/>
              </p:ext>
            </p:extLst>
          </p:nvPr>
        </p:nvGraphicFramePr>
        <p:xfrm>
          <a:off x="5250822" y="165586"/>
          <a:ext cx="4675338" cy="184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669">
                  <a:extLst>
                    <a:ext uri="{9D8B030D-6E8A-4147-A177-3AD203B41FA5}">
                      <a16:colId xmlns:a16="http://schemas.microsoft.com/office/drawing/2014/main" val="3025244043"/>
                    </a:ext>
                  </a:extLst>
                </a:gridCol>
                <a:gridCol w="2337669">
                  <a:extLst>
                    <a:ext uri="{9D8B030D-6E8A-4147-A177-3AD203B41FA5}">
                      <a16:colId xmlns:a16="http://schemas.microsoft.com/office/drawing/2014/main" val="2074684571"/>
                    </a:ext>
                  </a:extLst>
                </a:gridCol>
              </a:tblGrid>
              <a:tr h="36872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Formato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Librería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71945"/>
                  </a:ext>
                </a:extLst>
              </a:tr>
              <a:tr h="36872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.</a:t>
                      </a:r>
                      <a:r>
                        <a:rPr lang="es-PE" dirty="0" err="1"/>
                        <a:t>shp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Simple </a:t>
                      </a:r>
                      <a:r>
                        <a:rPr lang="es-PE" dirty="0" err="1"/>
                        <a:t>feature</a:t>
                      </a:r>
                      <a:r>
                        <a:rPr lang="es-PE" dirty="0"/>
                        <a:t>: </a:t>
                      </a:r>
                      <a:r>
                        <a:rPr lang="es-PE" dirty="0" err="1"/>
                        <a:t>sf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8129"/>
                  </a:ext>
                </a:extLst>
              </a:tr>
              <a:tr h="36872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.</a:t>
                      </a:r>
                      <a:r>
                        <a:rPr lang="es-PE" dirty="0" err="1"/>
                        <a:t>tiff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terra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055202"/>
                  </a:ext>
                </a:extLst>
              </a:tr>
              <a:tr h="36872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.xlsx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xlsx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559805"/>
                  </a:ext>
                </a:extLst>
              </a:tr>
              <a:tr h="36872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.</a:t>
                      </a:r>
                      <a:r>
                        <a:rPr lang="es-PE" dirty="0" err="1"/>
                        <a:t>csv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Core R: </a:t>
                      </a:r>
                      <a:r>
                        <a:rPr lang="es-PE" dirty="0" err="1"/>
                        <a:t>utils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8991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37F96F2F-2942-46F6-BF0C-D8684282A424}"/>
              </a:ext>
            </a:extLst>
          </p:cNvPr>
          <p:cNvSpPr/>
          <p:nvPr/>
        </p:nvSpPr>
        <p:spPr>
          <a:xfrm>
            <a:off x="10058399" y="523447"/>
            <a:ext cx="1812897" cy="67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Data Geoespacial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28500-4CA0-44F9-955E-5806DA063765}"/>
              </a:ext>
            </a:extLst>
          </p:cNvPr>
          <p:cNvSpPr/>
          <p:nvPr/>
        </p:nvSpPr>
        <p:spPr>
          <a:xfrm>
            <a:off x="10058398" y="1300038"/>
            <a:ext cx="1812897" cy="67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Data No Geoespacial</a:t>
            </a:r>
          </a:p>
        </p:txBody>
      </p:sp>
    </p:spTree>
    <p:extLst>
      <p:ext uri="{BB962C8B-B14F-4D97-AF65-F5344CB8AC3E}">
        <p14:creationId xmlns:p14="http://schemas.microsoft.com/office/powerpoint/2010/main" val="132746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95F45-C331-4EAE-ACCD-30F3047768EA}"/>
              </a:ext>
            </a:extLst>
          </p:cNvPr>
          <p:cNvSpPr txBox="1"/>
          <p:nvPr/>
        </p:nvSpPr>
        <p:spPr>
          <a:xfrm>
            <a:off x="4574498" y="164891"/>
            <a:ext cx="3043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i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Tidyverse</a:t>
            </a:r>
            <a:endParaRPr lang="es-PE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C3CC9-E4C7-41FC-BBF5-AAF88CA7BB73}"/>
              </a:ext>
            </a:extLst>
          </p:cNvPr>
          <p:cNvSpPr txBox="1"/>
          <p:nvPr/>
        </p:nvSpPr>
        <p:spPr>
          <a:xfrm>
            <a:off x="359765" y="749666"/>
            <a:ext cx="1047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E" dirty="0"/>
              <a:t>Primero argumento : </a:t>
            </a:r>
            <a:r>
              <a:rPr lang="es-PE" dirty="0" err="1"/>
              <a:t>dataframe</a:t>
            </a:r>
            <a:endParaRPr lang="es-PE" dirty="0"/>
          </a:p>
          <a:p>
            <a:pPr marL="342900" indent="-342900">
              <a:buAutoNum type="arabicPeriod"/>
            </a:pPr>
            <a:r>
              <a:rPr lang="es-PE" dirty="0"/>
              <a:t>¿Qué haré con el </a:t>
            </a:r>
            <a:r>
              <a:rPr lang="es-PE" dirty="0" err="1"/>
              <a:t>dataframe</a:t>
            </a:r>
            <a:r>
              <a:rPr lang="es-PE" dirty="0"/>
              <a:t>?</a:t>
            </a:r>
          </a:p>
          <a:p>
            <a:pPr marL="342900" indent="-342900">
              <a:buAutoNum type="arabicPeriod"/>
            </a:pPr>
            <a:r>
              <a:rPr lang="es-PE" dirty="0"/>
              <a:t>Nuevo </a:t>
            </a:r>
            <a:r>
              <a:rPr lang="es-PE" dirty="0" err="1"/>
              <a:t>dataframe</a:t>
            </a:r>
            <a:endParaRPr lang="es-PE" dirty="0"/>
          </a:p>
          <a:p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9B4A0-0EDD-4248-B0A4-AAFF966E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612" y="1441440"/>
            <a:ext cx="5943623" cy="4357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AE97BA-C387-4D3C-A11C-481A5A1A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3" y="2677222"/>
            <a:ext cx="5156616" cy="191157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D84128-8764-496B-8D35-308C971432EE}"/>
              </a:ext>
            </a:extLst>
          </p:cNvPr>
          <p:cNvSpPr/>
          <p:nvPr/>
        </p:nvSpPr>
        <p:spPr>
          <a:xfrm>
            <a:off x="5291529" y="3429000"/>
            <a:ext cx="509664" cy="3934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3BB210-F2AF-4CDE-9338-B777DC43B75F}"/>
              </a:ext>
            </a:extLst>
          </p:cNvPr>
          <p:cNvSpPr txBox="1"/>
          <p:nvPr/>
        </p:nvSpPr>
        <p:spPr>
          <a:xfrm>
            <a:off x="7154056" y="6321379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4"/>
              </a:rPr>
              <a:t>https://r4ds.had.co.nz/index.html</a:t>
            </a:r>
            <a:endParaRPr lang="es-PE" dirty="0"/>
          </a:p>
          <a:p>
            <a:endParaRPr lang="es-P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A19A8-9E38-4E29-A015-3EF113918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5A923-1871-4A13-AB11-08F08F72524E}"/>
              </a:ext>
            </a:extLst>
          </p:cNvPr>
          <p:cNvSpPr txBox="1"/>
          <p:nvPr/>
        </p:nvSpPr>
        <p:spPr>
          <a:xfrm>
            <a:off x="472190" y="973564"/>
            <a:ext cx="115349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i="1" dirty="0" err="1"/>
              <a:t>Datatype</a:t>
            </a:r>
            <a:r>
              <a:rPr lang="es-PE" dirty="0"/>
              <a:t>: </a:t>
            </a:r>
          </a:p>
          <a:p>
            <a:r>
              <a:rPr lang="es-PE" dirty="0"/>
              <a:t>		</a:t>
            </a:r>
            <a:r>
              <a:rPr lang="es-PE" dirty="0" err="1"/>
              <a:t>int</a:t>
            </a:r>
            <a:r>
              <a:rPr lang="es-PE" dirty="0"/>
              <a:t>, </a:t>
            </a:r>
            <a:r>
              <a:rPr lang="es-PE" dirty="0" err="1"/>
              <a:t>dbl</a:t>
            </a:r>
            <a:r>
              <a:rPr lang="es-PE" dirty="0"/>
              <a:t>, </a:t>
            </a:r>
            <a:r>
              <a:rPr lang="es-PE" dirty="0" err="1"/>
              <a:t>chr</a:t>
            </a:r>
            <a:r>
              <a:rPr lang="es-PE" dirty="0"/>
              <a:t>, </a:t>
            </a:r>
            <a:r>
              <a:rPr lang="es-PE" dirty="0" err="1"/>
              <a:t>dttm</a:t>
            </a:r>
            <a:r>
              <a:rPr lang="es-PE" dirty="0"/>
              <a:t> (data time), </a:t>
            </a:r>
            <a:r>
              <a:rPr lang="es-PE" dirty="0" err="1"/>
              <a:t>fctr</a:t>
            </a:r>
            <a:r>
              <a:rPr lang="es-PE" dirty="0"/>
              <a:t>, date (time).</a:t>
            </a:r>
          </a:p>
          <a:p>
            <a:endParaRPr lang="es-PE" dirty="0"/>
          </a:p>
          <a:p>
            <a:r>
              <a:rPr lang="es-PE" b="1" i="1" dirty="0"/>
              <a:t>Key </a:t>
            </a:r>
            <a:r>
              <a:rPr lang="es-PE" b="1" i="1" dirty="0" err="1"/>
              <a:t>dplyr</a:t>
            </a:r>
            <a:r>
              <a:rPr lang="es-PE" b="1" i="1" dirty="0"/>
              <a:t> </a:t>
            </a:r>
            <a:r>
              <a:rPr lang="es-PE" b="1" i="1" dirty="0" err="1"/>
              <a:t>functions</a:t>
            </a:r>
            <a:r>
              <a:rPr lang="es-PE" b="1" i="1" dirty="0"/>
              <a:t>: </a:t>
            </a:r>
          </a:p>
          <a:p>
            <a:endParaRPr lang="es-PE" b="1" i="1" dirty="0"/>
          </a:p>
          <a:p>
            <a:r>
              <a:rPr lang="es-PE" dirty="0" err="1"/>
              <a:t>filter</a:t>
            </a:r>
            <a:r>
              <a:rPr lang="es-PE" dirty="0"/>
              <a:t>(), </a:t>
            </a:r>
            <a:r>
              <a:rPr lang="es-PE" dirty="0" err="1"/>
              <a:t>select</a:t>
            </a:r>
            <a:r>
              <a:rPr lang="es-PE" dirty="0"/>
              <a:t>(), </a:t>
            </a:r>
            <a:r>
              <a:rPr lang="es-PE" dirty="0" err="1"/>
              <a:t>mutate</a:t>
            </a:r>
            <a:r>
              <a:rPr lang="es-PE" dirty="0"/>
              <a:t>() –  crea nueva variable, </a:t>
            </a:r>
            <a:r>
              <a:rPr lang="es-PE" dirty="0" err="1"/>
              <a:t>group_by</a:t>
            </a:r>
            <a:r>
              <a:rPr lang="es-PE" dirty="0"/>
              <a:t>() – agrupación por factores y </a:t>
            </a:r>
            <a:r>
              <a:rPr lang="es-PE" dirty="0" err="1"/>
              <a:t>summarise</a:t>
            </a:r>
            <a:r>
              <a:rPr lang="es-PE" dirty="0"/>
              <a:t> () – sintetiza un resumen de los datos.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D6B20-793C-4E34-84EF-4E7BF6F51F52}"/>
              </a:ext>
            </a:extLst>
          </p:cNvPr>
          <p:cNvSpPr txBox="1"/>
          <p:nvPr/>
        </p:nvSpPr>
        <p:spPr>
          <a:xfrm>
            <a:off x="472190" y="3734375"/>
            <a:ext cx="10478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/>
              <a:t>Otras funciones auxiliares</a:t>
            </a:r>
          </a:p>
          <a:p>
            <a:endParaRPr lang="es-PE" dirty="0"/>
          </a:p>
          <a:p>
            <a:r>
              <a:rPr lang="es-PE" b="1" dirty="0"/>
              <a:t>()</a:t>
            </a:r>
            <a:r>
              <a:rPr lang="es-PE" dirty="0"/>
              <a:t> : imprimir el cálculo</a:t>
            </a:r>
          </a:p>
          <a:p>
            <a:r>
              <a:rPr lang="es-PE" b="1" dirty="0" err="1"/>
              <a:t>near</a:t>
            </a:r>
            <a:r>
              <a:rPr lang="es-PE" b="1" dirty="0"/>
              <a:t>()</a:t>
            </a:r>
            <a:r>
              <a:rPr lang="es-PE" dirty="0"/>
              <a:t>:  aproximación a un valor</a:t>
            </a:r>
          </a:p>
          <a:p>
            <a:r>
              <a:rPr lang="es-PE" b="1" dirty="0"/>
              <a:t>is.na()</a:t>
            </a:r>
            <a:r>
              <a:rPr lang="es-PE" dirty="0"/>
              <a:t> : nulos (NA)</a:t>
            </a:r>
          </a:p>
          <a:p>
            <a:r>
              <a:rPr lang="es-PE" b="1" dirty="0" err="1"/>
              <a:t>digits</a:t>
            </a:r>
            <a:r>
              <a:rPr lang="es-PE" dirty="0"/>
              <a:t>(x, n)</a:t>
            </a:r>
          </a:p>
          <a:p>
            <a:endParaRPr lang="es-PE" dirty="0"/>
          </a:p>
          <a:p>
            <a:r>
              <a:rPr lang="es-PE" dirty="0"/>
              <a:t>X </a:t>
            </a:r>
            <a:r>
              <a:rPr lang="es-PE" b="1" dirty="0"/>
              <a:t>%in% </a:t>
            </a:r>
            <a:r>
              <a:rPr lang="es-PE" dirty="0"/>
              <a:t>Y -&gt; selecciona cada fila donde x es uno de los valores de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47249-B2A6-4E1C-B3EF-386155EEBC15}"/>
              </a:ext>
            </a:extLst>
          </p:cNvPr>
          <p:cNvSpPr txBox="1"/>
          <p:nvPr/>
        </p:nvSpPr>
        <p:spPr>
          <a:xfrm>
            <a:off x="4574498" y="164891"/>
            <a:ext cx="3043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i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Tidyverse</a:t>
            </a:r>
            <a:endParaRPr lang="es-PE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6C188-5762-4D5C-8F72-BB053D9B9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046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9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7B5CF-AA10-4B45-8142-F6D760E7F4CB}"/>
              </a:ext>
            </a:extLst>
          </p:cNvPr>
          <p:cNvSpPr txBox="1"/>
          <p:nvPr/>
        </p:nvSpPr>
        <p:spPr>
          <a:xfrm>
            <a:off x="149901" y="1543987"/>
            <a:ext cx="716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filter</a:t>
            </a:r>
            <a:r>
              <a:rPr lang="es-PE" dirty="0"/>
              <a:t>()    -&gt;  </a:t>
            </a:r>
            <a:r>
              <a:rPr lang="es-PE" dirty="0" err="1"/>
              <a:t>between</a:t>
            </a:r>
            <a:r>
              <a:rPr lang="es-PE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158C8-09F3-4031-8659-A1014B9E853F}"/>
              </a:ext>
            </a:extLst>
          </p:cNvPr>
          <p:cNvSpPr txBox="1"/>
          <p:nvPr/>
        </p:nvSpPr>
        <p:spPr>
          <a:xfrm>
            <a:off x="149901" y="2266013"/>
            <a:ext cx="716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arrange</a:t>
            </a:r>
            <a:r>
              <a:rPr lang="es-PE" dirty="0"/>
              <a:t>()    -&gt;  </a:t>
            </a:r>
            <a:r>
              <a:rPr lang="es-PE" dirty="0" err="1"/>
              <a:t>desc</a:t>
            </a:r>
            <a:r>
              <a:rPr lang="es-PE" dirty="0"/>
              <a:t>()   usar primero !is.na()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42D4E-4A4E-435C-9322-575DCB16B1EB}"/>
              </a:ext>
            </a:extLst>
          </p:cNvPr>
          <p:cNvSpPr txBox="1"/>
          <p:nvPr/>
        </p:nvSpPr>
        <p:spPr>
          <a:xfrm>
            <a:off x="149901" y="3167922"/>
            <a:ext cx="7165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select</a:t>
            </a:r>
            <a:r>
              <a:rPr lang="es-PE" dirty="0"/>
              <a:t>()    -&gt;  </a:t>
            </a:r>
            <a:r>
              <a:rPr lang="es-PE" dirty="0" err="1"/>
              <a:t>start_with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ends_with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contains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matches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num_range</a:t>
            </a:r>
            <a:r>
              <a:rPr lang="es-PE" dirty="0"/>
              <a:t>(“_”, 1:4) -&gt; </a:t>
            </a:r>
            <a:r>
              <a:rPr lang="es-PE" dirty="0" err="1"/>
              <a:t>matches</a:t>
            </a:r>
            <a:r>
              <a:rPr lang="es-PE" dirty="0"/>
              <a:t> -1, &lt;2, -3, -4 </a:t>
            </a:r>
          </a:p>
          <a:p>
            <a:r>
              <a:rPr lang="es-PE" dirty="0"/>
              <a:t>	     </a:t>
            </a:r>
            <a:r>
              <a:rPr lang="es-PE" dirty="0" err="1"/>
              <a:t>any_of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any_all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everything</a:t>
            </a:r>
            <a:r>
              <a:rPr lang="es-PE" dirty="0"/>
              <a:t>(“_”) – seleccionar pero mantiene los demás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B8B5-65ED-41B2-AC5B-EE2746E83920}"/>
              </a:ext>
            </a:extLst>
          </p:cNvPr>
          <p:cNvSpPr txBox="1"/>
          <p:nvPr/>
        </p:nvSpPr>
        <p:spPr>
          <a:xfrm>
            <a:off x="5948598" y="1543987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 err="1"/>
              <a:t>rename</a:t>
            </a:r>
            <a:r>
              <a:rPr lang="es-PE" dirty="0"/>
              <a:t>()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7929A-3DA3-424F-9544-287962B9AAA1}"/>
              </a:ext>
            </a:extLst>
          </p:cNvPr>
          <p:cNvSpPr txBox="1"/>
          <p:nvPr/>
        </p:nvSpPr>
        <p:spPr>
          <a:xfrm>
            <a:off x="3085477" y="126990"/>
            <a:ext cx="609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Funciones </a:t>
            </a:r>
            <a:r>
              <a:rPr lang="es-PE" sz="2400" b="1" i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tidyverse</a:t>
            </a:r>
            <a:r>
              <a:rPr lang="es-PE" sz="2400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y operadores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0885F-5857-4E5B-B5CB-DAEAE60342EA}"/>
              </a:ext>
            </a:extLst>
          </p:cNvPr>
          <p:cNvSpPr txBox="1"/>
          <p:nvPr/>
        </p:nvSpPr>
        <p:spPr>
          <a:xfrm>
            <a:off x="7315200" y="3185835"/>
            <a:ext cx="3972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&gt;,   &gt;=,   &lt;,   &lt;=,   !=,   ==,   &amp;,  |,   !</a:t>
            </a:r>
          </a:p>
          <a:p>
            <a:endParaRPr lang="es-PE" dirty="0"/>
          </a:p>
          <a:p>
            <a:r>
              <a:rPr lang="es-PE" dirty="0"/>
              <a:t>! (X&amp;Y) &lt;-&gt; !X | !Y    </a:t>
            </a:r>
          </a:p>
          <a:p>
            <a:endParaRPr lang="es-PE" dirty="0"/>
          </a:p>
          <a:p>
            <a:r>
              <a:rPr lang="es-PE" dirty="0"/>
              <a:t>! (X|Y) &lt;-&gt; !X &amp; ! 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8AD58-F5A6-44EE-9FDF-E208686A7A39}"/>
              </a:ext>
            </a:extLst>
          </p:cNvPr>
          <p:cNvSpPr txBox="1"/>
          <p:nvPr/>
        </p:nvSpPr>
        <p:spPr>
          <a:xfrm>
            <a:off x="8285189" y="2541258"/>
            <a:ext cx="1420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i="1" dirty="0"/>
              <a:t>operadores</a:t>
            </a:r>
            <a:endParaRPr lang="es-P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A9268C-9004-4BFC-A3A6-131AA5E45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9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7B5CF-AA10-4B45-8142-F6D760E7F4CB}"/>
              </a:ext>
            </a:extLst>
          </p:cNvPr>
          <p:cNvSpPr txBox="1"/>
          <p:nvPr/>
        </p:nvSpPr>
        <p:spPr>
          <a:xfrm>
            <a:off x="254833" y="1268849"/>
            <a:ext cx="716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mutate</a:t>
            </a:r>
            <a:r>
              <a:rPr lang="es-PE" dirty="0"/>
              <a:t>()    -&gt;  </a:t>
            </a:r>
            <a:r>
              <a:rPr lang="es-PE" dirty="0" err="1"/>
              <a:t>transmutate</a:t>
            </a:r>
            <a:r>
              <a:rPr lang="es-PE" dirty="0"/>
              <a:t>() – mantiene variables creadas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7929A-3DA3-424F-9544-287962B9AAA1}"/>
              </a:ext>
            </a:extLst>
          </p:cNvPr>
          <p:cNvSpPr txBox="1"/>
          <p:nvPr/>
        </p:nvSpPr>
        <p:spPr>
          <a:xfrm>
            <a:off x="3049250" y="126990"/>
            <a:ext cx="609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Funciones </a:t>
            </a:r>
            <a:r>
              <a:rPr lang="es-PE" sz="2400" b="1" i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tidyverse</a:t>
            </a:r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y operadores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BDBBC-8767-46FC-AE02-983F95CE94A4}"/>
              </a:ext>
            </a:extLst>
          </p:cNvPr>
          <p:cNvSpPr txBox="1"/>
          <p:nvPr/>
        </p:nvSpPr>
        <p:spPr>
          <a:xfrm>
            <a:off x="254833" y="836419"/>
            <a:ext cx="1131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Mutate</a:t>
            </a:r>
            <a:r>
              <a:rPr lang="es-PE" dirty="0"/>
              <a:t> agrega una variable en la parte final.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13836-FFE9-49DC-B495-C980C5E348EB}"/>
              </a:ext>
            </a:extLst>
          </p:cNvPr>
          <p:cNvSpPr txBox="1"/>
          <p:nvPr/>
        </p:nvSpPr>
        <p:spPr>
          <a:xfrm>
            <a:off x="1240515" y="2019731"/>
            <a:ext cx="97109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00B050"/>
                </a:solidFill>
              </a:rPr>
              <a:t>Operadores aritméticos: </a:t>
            </a:r>
            <a:r>
              <a:rPr lang="es-PE" dirty="0"/>
              <a:t>+, -, *, /, ^, +, funciones agregadas -&gt; sum(), mean(), </a:t>
            </a:r>
            <a:r>
              <a:rPr lang="es-PE" dirty="0" err="1"/>
              <a:t>sd</a:t>
            </a:r>
            <a:r>
              <a:rPr lang="es-PE" dirty="0"/>
              <a:t>()</a:t>
            </a:r>
          </a:p>
          <a:p>
            <a:r>
              <a:rPr lang="es-PE" b="1" dirty="0">
                <a:solidFill>
                  <a:srgbClr val="00B050"/>
                </a:solidFill>
              </a:rPr>
              <a:t>Aritméticos modulares: </a:t>
            </a:r>
            <a:r>
              <a:rPr lang="es-PE" dirty="0"/>
              <a:t>%/% (división entera = cociente)</a:t>
            </a:r>
          </a:p>
          <a:p>
            <a:r>
              <a:rPr lang="es-PE" dirty="0"/>
              <a:t>		        %% (remanente), donde: X ==Y * (X%%Y) + (X%%Y)</a:t>
            </a:r>
          </a:p>
          <a:p>
            <a:r>
              <a:rPr lang="es-PE" b="1" dirty="0">
                <a:solidFill>
                  <a:srgbClr val="00B050"/>
                </a:solidFill>
              </a:rPr>
              <a:t>Offset:</a:t>
            </a:r>
            <a:r>
              <a:rPr lang="es-PE" dirty="0"/>
              <a:t> lead(), </a:t>
            </a:r>
            <a:r>
              <a:rPr lang="es-PE" dirty="0" err="1"/>
              <a:t>lag</a:t>
            </a:r>
            <a:r>
              <a:rPr lang="es-PE" dirty="0"/>
              <a:t>()</a:t>
            </a:r>
          </a:p>
          <a:p>
            <a:r>
              <a:rPr lang="es-PE" b="1" dirty="0">
                <a:solidFill>
                  <a:srgbClr val="00B050"/>
                </a:solidFill>
              </a:rPr>
              <a:t>Logs: </a:t>
            </a:r>
            <a:r>
              <a:rPr lang="es-PE" dirty="0"/>
              <a:t>log(), log2(), log10()</a:t>
            </a:r>
          </a:p>
          <a:p>
            <a:r>
              <a:rPr lang="es-PE" b="1" dirty="0" err="1">
                <a:solidFill>
                  <a:srgbClr val="00B050"/>
                </a:solidFill>
              </a:rPr>
              <a:t>Cummulative</a:t>
            </a:r>
            <a:r>
              <a:rPr lang="es-PE" b="1" dirty="0">
                <a:solidFill>
                  <a:srgbClr val="00B050"/>
                </a:solidFill>
              </a:rPr>
              <a:t>: </a:t>
            </a:r>
            <a:r>
              <a:rPr lang="es-PE" dirty="0" err="1"/>
              <a:t>cumsum</a:t>
            </a:r>
            <a:r>
              <a:rPr lang="es-PE" dirty="0"/>
              <a:t>(), </a:t>
            </a:r>
            <a:r>
              <a:rPr lang="es-PE" dirty="0" err="1"/>
              <a:t>cumprod</a:t>
            </a:r>
            <a:r>
              <a:rPr lang="es-PE" dirty="0"/>
              <a:t>(), </a:t>
            </a:r>
            <a:r>
              <a:rPr lang="es-PE" dirty="0" err="1"/>
              <a:t>cummin</a:t>
            </a:r>
            <a:r>
              <a:rPr lang="es-PE" dirty="0"/>
              <a:t>(), </a:t>
            </a:r>
            <a:r>
              <a:rPr lang="es-PE" dirty="0" err="1"/>
              <a:t>cummax</a:t>
            </a:r>
            <a:r>
              <a:rPr lang="es-PE" dirty="0"/>
              <a:t>(), </a:t>
            </a:r>
            <a:r>
              <a:rPr lang="es-PE" dirty="0" err="1"/>
              <a:t>cummean</a:t>
            </a:r>
            <a:r>
              <a:rPr lang="es-PE" dirty="0"/>
              <a:t>() en caso se desee implementar más usar RCPP paquete</a:t>
            </a:r>
          </a:p>
          <a:p>
            <a:endParaRPr lang="es-PE" dirty="0"/>
          </a:p>
          <a:p>
            <a:r>
              <a:rPr lang="es-PE" b="1" dirty="0">
                <a:solidFill>
                  <a:srgbClr val="00B050"/>
                </a:solidFill>
              </a:rPr>
              <a:t>Ranking: </a:t>
            </a:r>
            <a:r>
              <a:rPr lang="es-PE" dirty="0" err="1"/>
              <a:t>min_rank</a:t>
            </a:r>
            <a:r>
              <a:rPr lang="es-PE" dirty="0"/>
              <a:t>() , </a:t>
            </a:r>
            <a:r>
              <a:rPr lang="es-PE" dirty="0" err="1"/>
              <a:t>percent_rank</a:t>
            </a:r>
            <a:r>
              <a:rPr lang="es-PE" dirty="0"/>
              <a:t>(), cume-</a:t>
            </a:r>
            <a:r>
              <a:rPr lang="es-PE" dirty="0" err="1"/>
              <a:t>dist</a:t>
            </a:r>
            <a:r>
              <a:rPr lang="es-PE" dirty="0"/>
              <a:t>(), </a:t>
            </a:r>
            <a:r>
              <a:rPr lang="es-PE" dirty="0" err="1"/>
              <a:t>ntile</a:t>
            </a:r>
            <a:r>
              <a:rPr lang="es-PE" dirty="0"/>
              <a:t>()</a:t>
            </a:r>
          </a:p>
          <a:p>
            <a:endParaRPr lang="es-PE" dirty="0"/>
          </a:p>
          <a:p>
            <a:r>
              <a:rPr lang="es-PE" dirty="0" err="1"/>
              <a:t>mutate</a:t>
            </a:r>
            <a:r>
              <a:rPr lang="es-PE" dirty="0"/>
              <a:t> (v = </a:t>
            </a:r>
            <a:r>
              <a:rPr lang="es-PE" dirty="0" err="1"/>
              <a:t>replace</a:t>
            </a:r>
            <a:r>
              <a:rPr lang="es-PE" dirty="0"/>
              <a:t>(v, is.na(v), 0)</a:t>
            </a:r>
          </a:p>
          <a:p>
            <a:r>
              <a:rPr lang="es-PE" dirty="0" err="1"/>
              <a:t>mutate</a:t>
            </a:r>
            <a:r>
              <a:rPr lang="es-PE" dirty="0"/>
              <a:t>(v = </a:t>
            </a:r>
            <a:r>
              <a:rPr lang="es-PE" dirty="0" err="1"/>
              <a:t>replace</a:t>
            </a:r>
            <a:r>
              <a:rPr lang="es-PE" dirty="0"/>
              <a:t>(v, v1==“a” | v2 ==“b”, “c”))</a:t>
            </a:r>
          </a:p>
          <a:p>
            <a:endParaRPr lang="es-PE" dirty="0"/>
          </a:p>
          <a:p>
            <a:endParaRPr lang="es-PE" dirty="0"/>
          </a:p>
          <a:p>
            <a:r>
              <a:rPr lang="es-PE" b="1" dirty="0" err="1">
                <a:solidFill>
                  <a:srgbClr val="FF0000"/>
                </a:solidFill>
              </a:rPr>
              <a:t>summarise</a:t>
            </a:r>
            <a:r>
              <a:rPr lang="es-PE" b="1" dirty="0">
                <a:solidFill>
                  <a:srgbClr val="FF0000"/>
                </a:solidFill>
              </a:rPr>
              <a:t>() + </a:t>
            </a:r>
            <a:r>
              <a:rPr lang="es-PE" b="1" dirty="0" err="1">
                <a:solidFill>
                  <a:srgbClr val="FF0000"/>
                </a:solidFill>
              </a:rPr>
              <a:t>group_by</a:t>
            </a:r>
            <a:r>
              <a:rPr lang="es-PE" b="1" dirty="0">
                <a:solidFill>
                  <a:srgbClr val="FF0000"/>
                </a:solidFill>
              </a:rPr>
              <a:t>() </a:t>
            </a:r>
            <a:r>
              <a:rPr lang="es-PE" dirty="0"/>
              <a:t>= herramienta más común para análisis</a:t>
            </a:r>
          </a:p>
          <a:p>
            <a:endParaRPr lang="es-P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D1DDD-C9A5-4D65-B873-272EA3FA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4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773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Alonso Otiniano</dc:creator>
  <cp:lastModifiedBy>ALONSO OTINIANO ZAVALA</cp:lastModifiedBy>
  <cp:revision>19</cp:revision>
  <dcterms:created xsi:type="dcterms:W3CDTF">2024-05-23T20:57:22Z</dcterms:created>
  <dcterms:modified xsi:type="dcterms:W3CDTF">2024-05-25T07:07:47Z</dcterms:modified>
</cp:coreProperties>
</file>