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64" r:id="rId2"/>
    <p:sldId id="374" r:id="rId3"/>
    <p:sldId id="375" r:id="rId4"/>
    <p:sldId id="376" r:id="rId5"/>
    <p:sldId id="35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507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067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4539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3075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924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636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5377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0395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629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204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884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031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807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8700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517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996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356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2A09FF-914D-49AC-A535-6315B515A672}" type="datetimeFigureOut">
              <a:rPr lang="es-PE" smtClean="0"/>
              <a:t>18/04/2023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6CD44B-7B24-48BC-87BB-5358CEEEB29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499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AE24-739D-4DE5-8B22-FEE584DBE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298" y="164901"/>
            <a:ext cx="10972799" cy="2308587"/>
          </a:xfrm>
        </p:spPr>
        <p:txBody>
          <a:bodyPr>
            <a:noAutofit/>
          </a:bodyPr>
          <a:lstStyle/>
          <a:p>
            <a:r>
              <a:rPr lang="es-PE" sz="3600" b="1" dirty="0">
                <a:solidFill>
                  <a:schemeClr val="tx1"/>
                </a:solidFill>
              </a:rPr>
              <a:t>  	</a:t>
            </a:r>
            <a:r>
              <a:rPr lang="es-PE" sz="4400" b="1" dirty="0" err="1">
                <a:solidFill>
                  <a:schemeClr val="tx1"/>
                </a:solidFill>
              </a:rPr>
              <a:t>Geodatabase</a:t>
            </a:r>
            <a:r>
              <a:rPr lang="es-PE" sz="4400" b="1" dirty="0">
                <a:solidFill>
                  <a:schemeClr val="tx1"/>
                </a:solidFill>
              </a:rPr>
              <a:t>, Geo-</a:t>
            </a:r>
            <a:r>
              <a:rPr lang="es-PE" sz="4400" b="1" dirty="0" err="1">
                <a:solidFill>
                  <a:schemeClr val="tx1"/>
                </a:solidFill>
              </a:rPr>
              <a:t>Statistics</a:t>
            </a:r>
            <a:r>
              <a:rPr lang="es-PE" sz="4400" b="1" dirty="0">
                <a:solidFill>
                  <a:schemeClr val="tx1"/>
                </a:solidFill>
              </a:rPr>
              <a:t>, Machine 	Learning and Big Data</a:t>
            </a:r>
            <a:br>
              <a:rPr lang="es-PE" sz="4400" b="1" dirty="0">
                <a:solidFill>
                  <a:schemeClr val="tx1"/>
                </a:solidFill>
              </a:rPr>
            </a:br>
            <a:r>
              <a:rPr lang="es-PE" sz="4400" b="1" dirty="0">
                <a:solidFill>
                  <a:schemeClr val="tx1"/>
                </a:solidFill>
              </a:rPr>
              <a:t>(SQL – R – Python – </a:t>
            </a:r>
            <a:r>
              <a:rPr lang="es-PE" sz="4400" b="1" dirty="0" err="1">
                <a:solidFill>
                  <a:schemeClr val="tx1"/>
                </a:solidFill>
              </a:rPr>
              <a:t>Qgis</a:t>
            </a:r>
            <a:r>
              <a:rPr lang="es-PE" sz="4400" b="1" dirty="0">
                <a:solidFill>
                  <a:schemeClr val="tx1"/>
                </a:solidFill>
              </a:rPr>
              <a:t>)</a:t>
            </a:r>
            <a:endParaRPr lang="es-PE" sz="3600" b="1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C31ED-3DE3-401F-A45F-C237AC2FB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0275" y="2635760"/>
            <a:ext cx="7828179" cy="1669751"/>
          </a:xfrm>
        </p:spPr>
        <p:txBody>
          <a:bodyPr>
            <a:normAutofit/>
          </a:bodyPr>
          <a:lstStyle/>
          <a:p>
            <a:r>
              <a:rPr lang="es-PE" b="1" i="1" dirty="0"/>
              <a:t>Desarrolladores</a:t>
            </a:r>
            <a:r>
              <a:rPr lang="es-PE" dirty="0"/>
              <a:t>: Ing. A. Otiniano , Ing. </a:t>
            </a:r>
            <a:r>
              <a:rPr lang="es-PE" dirty="0" err="1"/>
              <a:t>J.Andrade</a:t>
            </a:r>
            <a:r>
              <a:rPr lang="es-PE" dirty="0"/>
              <a:t>  &amp; Ing. </a:t>
            </a:r>
            <a:r>
              <a:rPr lang="es-PE" dirty="0" err="1"/>
              <a:t>R.Perez</a:t>
            </a:r>
            <a:endParaRPr lang="es-PE" dirty="0"/>
          </a:p>
          <a:p>
            <a:r>
              <a:rPr lang="es-PE" b="1" i="1" dirty="0"/>
              <a:t>Instituto de Investigación FIGMM - UNI </a:t>
            </a:r>
            <a:r>
              <a:rPr lang="es-PE" dirty="0"/>
              <a:t>: </a:t>
            </a:r>
            <a:r>
              <a:rPr lang="es-PE" i="1" dirty="0"/>
              <a:t>Dr. Jimmy Rosales Huamani</a:t>
            </a:r>
          </a:p>
          <a:p>
            <a:r>
              <a:rPr lang="es-PE" i="1" dirty="0"/>
              <a:t> </a:t>
            </a:r>
          </a:p>
          <a:p>
            <a:endParaRPr lang="es-PE" dirty="0"/>
          </a:p>
          <a:p>
            <a:endParaRPr lang="es-P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2FF53-1185-4729-BCB7-64D835854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451" y="4305511"/>
            <a:ext cx="1456937" cy="14794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1EE155-4CCC-4FCF-A64B-A912CBE8C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757" y="4259741"/>
            <a:ext cx="1291538" cy="171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FA953A-37C7-4AE6-84E4-0EE16DDF1A02}"/>
              </a:ext>
            </a:extLst>
          </p:cNvPr>
          <p:cNvSpPr txBox="1"/>
          <p:nvPr/>
        </p:nvSpPr>
        <p:spPr>
          <a:xfrm>
            <a:off x="3952150" y="4653294"/>
            <a:ext cx="387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Grupo: Censado Multidisciplinario, Accesibilidad Universal y Machine Learning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A1EAD-8D9E-485A-986E-180DBD8DE52F}"/>
              </a:ext>
            </a:extLst>
          </p:cNvPr>
          <p:cNvSpPr txBox="1"/>
          <p:nvPr/>
        </p:nvSpPr>
        <p:spPr>
          <a:xfrm>
            <a:off x="3072948" y="3890409"/>
            <a:ext cx="223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AUSPICIADO POR: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236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73062-4D7B-4E9C-B1E2-2AF23463C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38" y="4884385"/>
            <a:ext cx="666110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PE" sz="7200" b="1" i="1" dirty="0">
                <a:solidFill>
                  <a:schemeClr val="tx1"/>
                </a:solidFill>
                <a:latin typeface="Algerian" panose="04020705040A02060702" pitchFamily="82" charset="0"/>
              </a:rPr>
              <a:t>Parte</a:t>
            </a:r>
            <a:r>
              <a:rPr lang="es-PE" sz="7200" b="1" i="1" dirty="0">
                <a:latin typeface="Algerian" panose="04020705040A02060702" pitchFamily="82" charset="0"/>
              </a:rPr>
              <a:t> </a:t>
            </a:r>
            <a:r>
              <a:rPr lang="es-PE" sz="7200" b="1" i="1" dirty="0" err="1">
                <a:solidFill>
                  <a:schemeClr val="tx1"/>
                </a:solidFill>
                <a:latin typeface="Algerian" panose="04020705040A02060702" pitchFamily="82" charset="0"/>
              </a:rPr>
              <a:t>iiI</a:t>
            </a:r>
            <a:br>
              <a:rPr lang="es-PE" sz="7200" b="1" i="1" dirty="0">
                <a:latin typeface="Algerian" panose="04020705040A02060702" pitchFamily="82" charset="0"/>
              </a:rPr>
            </a:br>
            <a:endParaRPr lang="es-PE" sz="7200" b="1" i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1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0F378E9-7294-412F-B951-2705F1EA3959}"/>
              </a:ext>
            </a:extLst>
          </p:cNvPr>
          <p:cNvSpPr txBox="1"/>
          <p:nvPr/>
        </p:nvSpPr>
        <p:spPr>
          <a:xfrm>
            <a:off x="2505288" y="822958"/>
            <a:ext cx="76388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PE" b="1" dirty="0"/>
              <a:t>Introducción a Data </a:t>
            </a:r>
            <a:r>
              <a:rPr lang="es-PE" b="1" dirty="0" err="1"/>
              <a:t>Spacial</a:t>
            </a:r>
            <a:r>
              <a:rPr lang="es-PE" b="1" dirty="0"/>
              <a:t> en R (</a:t>
            </a:r>
            <a:r>
              <a:rPr lang="es-PE" b="1"/>
              <a:t>Opcional recomendado):</a:t>
            </a:r>
            <a:endParaRPr lang="es-PE" b="1" dirty="0"/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Creando Mapas Programando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Trabajar con data espacial en R.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Puntos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/>
              <a:t>Líneas (</a:t>
            </a:r>
            <a:r>
              <a:rPr lang="es-PE" dirty="0" err="1"/>
              <a:t>Multilineas</a:t>
            </a:r>
            <a:r>
              <a:rPr lang="es-PE" dirty="0"/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 err="1"/>
              <a:t>Polygonos</a:t>
            </a:r>
            <a:r>
              <a:rPr lang="es-PE" dirty="0"/>
              <a:t>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PE" dirty="0" err="1"/>
              <a:t>Raster</a:t>
            </a:r>
            <a:endParaRPr lang="es-PE" dirty="0"/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Múltiples Mapas en 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Mapas Interactivos Dinámicos.</a:t>
            </a:r>
          </a:p>
          <a:p>
            <a:r>
              <a:rPr lang="es-PE" b="1" dirty="0"/>
              <a:t>4.	Machine Learning Aplicado a Geología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Análisis de Datos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Tratamiento de Datos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Fase de Modelado – </a:t>
            </a:r>
            <a:r>
              <a:rPr lang="es-PE" dirty="0" err="1"/>
              <a:t>Feature</a:t>
            </a:r>
            <a:r>
              <a:rPr lang="es-PE" dirty="0"/>
              <a:t> </a:t>
            </a:r>
            <a:r>
              <a:rPr lang="es-PE" dirty="0" err="1"/>
              <a:t>Selection</a:t>
            </a:r>
            <a:endParaRPr lang="es-PE" dirty="0"/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Técnicas de </a:t>
            </a:r>
            <a:r>
              <a:rPr lang="es-PE" dirty="0" err="1"/>
              <a:t>Feature</a:t>
            </a:r>
            <a:r>
              <a:rPr lang="es-PE" dirty="0"/>
              <a:t> </a:t>
            </a:r>
            <a:r>
              <a:rPr lang="es-PE" dirty="0" err="1"/>
              <a:t>Selection-Importance</a:t>
            </a:r>
            <a:endParaRPr lang="es-PE" dirty="0"/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Modelado Machine Learning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Algoritmos de Machine Learning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Evaluar el Rendimiento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dirty="0" err="1"/>
              <a:t>Forecasting</a:t>
            </a:r>
            <a:endParaRPr lang="es-PE" dirty="0"/>
          </a:p>
          <a:p>
            <a:pPr marL="800100" lvl="1" indent="-342900">
              <a:buFont typeface="+mj-lt"/>
              <a:buAutoNum type="arabicPeriod"/>
            </a:pPr>
            <a:r>
              <a:rPr lang="es-PE" dirty="0"/>
              <a:t>Algoritmos de Conjunto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76AD43-2CFF-4ABE-8A9C-87BA4D2AECC9}"/>
              </a:ext>
            </a:extLst>
          </p:cNvPr>
          <p:cNvSpPr txBox="1"/>
          <p:nvPr/>
        </p:nvSpPr>
        <p:spPr>
          <a:xfrm>
            <a:off x="3167771" y="-11151"/>
            <a:ext cx="61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i="1" dirty="0"/>
              <a:t>PARTE III - 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49324-1811-4CAC-84B7-D34D2DE51420}"/>
              </a:ext>
            </a:extLst>
          </p:cNvPr>
          <p:cNvSpPr txBox="1"/>
          <p:nvPr/>
        </p:nvSpPr>
        <p:spPr>
          <a:xfrm>
            <a:off x="7888224" y="2790182"/>
            <a:ext cx="41513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 dirty="0"/>
              <a:t>Opcional:</a:t>
            </a:r>
          </a:p>
          <a:p>
            <a:r>
              <a:rPr lang="es-PE" b="1" dirty="0"/>
              <a:t>2. Introducción a 3D análisis.</a:t>
            </a:r>
          </a:p>
          <a:p>
            <a:r>
              <a:rPr lang="es-PE" b="1" dirty="0"/>
              <a:t>3. Introducción a Geoestadística.</a:t>
            </a:r>
          </a:p>
        </p:txBody>
      </p:sp>
    </p:spTree>
    <p:extLst>
      <p:ext uri="{BB962C8B-B14F-4D97-AF65-F5344CB8AC3E}">
        <p14:creationId xmlns:p14="http://schemas.microsoft.com/office/powerpoint/2010/main" val="149376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0F378E9-7294-412F-B951-2705F1EA3959}"/>
              </a:ext>
            </a:extLst>
          </p:cNvPr>
          <p:cNvSpPr txBox="1"/>
          <p:nvPr/>
        </p:nvSpPr>
        <p:spPr>
          <a:xfrm>
            <a:off x="1635023" y="1331721"/>
            <a:ext cx="1009085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PE" sz="2400" b="1" dirty="0"/>
              <a:t>Machine Learning Aplicado a Aguas Superficiales (ML-Aprendizaje No Supervisado - PCA).</a:t>
            </a:r>
          </a:p>
          <a:p>
            <a:endParaRPr lang="es-PE" sz="2400" b="1" dirty="0"/>
          </a:p>
          <a:p>
            <a:r>
              <a:rPr lang="es-PE" sz="2400" b="1" dirty="0"/>
              <a:t>2. Machine Learning No Supervisado en Clusterización Geoquímica (Machine Learning </a:t>
            </a:r>
            <a:r>
              <a:rPr lang="es-PE" sz="2400" b="1"/>
              <a:t>No Supervisado - HCA).</a:t>
            </a:r>
            <a:endParaRPr lang="es-PE" sz="2400" b="1" dirty="0"/>
          </a:p>
          <a:p>
            <a:endParaRPr lang="es-PE" sz="2400" b="1" dirty="0"/>
          </a:p>
          <a:p>
            <a:r>
              <a:rPr lang="es-PE" sz="2400" b="1" dirty="0"/>
              <a:t>3. Artificial Neural Network aplicado a Peligros Geológicos (Susceptibilidad de Movimientos en Masa).</a:t>
            </a:r>
          </a:p>
          <a:p>
            <a:endParaRPr lang="es-PE" sz="2400" b="1" dirty="0"/>
          </a:p>
          <a:p>
            <a:r>
              <a:rPr lang="es-PE" sz="2400" b="1" dirty="0"/>
              <a:t>4. </a:t>
            </a:r>
            <a:r>
              <a:rPr lang="es-PE" sz="2400" b="1" dirty="0" err="1"/>
              <a:t>Design</a:t>
            </a:r>
            <a:r>
              <a:rPr lang="es-PE" sz="2400" b="1" dirty="0"/>
              <a:t> </a:t>
            </a:r>
            <a:r>
              <a:rPr lang="es-PE" sz="2400" b="1" dirty="0" err="1"/>
              <a:t>of</a:t>
            </a:r>
            <a:r>
              <a:rPr lang="es-PE" sz="2400" b="1" dirty="0"/>
              <a:t> a </a:t>
            </a:r>
            <a:r>
              <a:rPr lang="es-PE" sz="2400" b="1" dirty="0" err="1"/>
              <a:t>predictive</a:t>
            </a:r>
            <a:r>
              <a:rPr lang="es-PE" sz="2400" b="1" dirty="0"/>
              <a:t> </a:t>
            </a:r>
            <a:r>
              <a:rPr lang="es-PE" sz="2400" b="1" dirty="0" err="1"/>
              <a:t>model</a:t>
            </a:r>
            <a:r>
              <a:rPr lang="es-PE" sz="2400" b="1" dirty="0"/>
              <a:t> </a:t>
            </a:r>
            <a:r>
              <a:rPr lang="es-PE" sz="2400" b="1" dirty="0" err="1"/>
              <a:t>of</a:t>
            </a:r>
            <a:r>
              <a:rPr lang="es-PE" sz="2400" b="1" dirty="0"/>
              <a:t> a rock </a:t>
            </a:r>
            <a:r>
              <a:rPr lang="es-PE" sz="2400" b="1" dirty="0" err="1"/>
              <a:t>breakage</a:t>
            </a:r>
            <a:r>
              <a:rPr lang="es-PE" sz="2400" b="1" dirty="0"/>
              <a:t> </a:t>
            </a:r>
            <a:r>
              <a:rPr lang="es-PE" sz="2400" b="1" dirty="0" err="1"/>
              <a:t>by</a:t>
            </a:r>
            <a:r>
              <a:rPr lang="es-PE" sz="2400" b="1" dirty="0"/>
              <a:t> </a:t>
            </a:r>
            <a:r>
              <a:rPr lang="es-PE" sz="2400" b="1" dirty="0" err="1"/>
              <a:t>blasting</a:t>
            </a:r>
            <a:r>
              <a:rPr lang="es-PE" sz="2400" b="1" dirty="0"/>
              <a:t> </a:t>
            </a:r>
            <a:r>
              <a:rPr lang="es-PE" sz="2400" b="1" dirty="0" err="1"/>
              <a:t>using</a:t>
            </a:r>
            <a:r>
              <a:rPr lang="es-PE" sz="2400" b="1" dirty="0"/>
              <a:t> Artificial Neural Networks.</a:t>
            </a:r>
          </a:p>
          <a:p>
            <a:pPr marL="1257300" lvl="2" indent="-342900">
              <a:buFont typeface="+mj-lt"/>
              <a:buAutoNum type="arabicPeriod"/>
            </a:pP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76AD43-2CFF-4ABE-8A9C-87BA4D2AECC9}"/>
              </a:ext>
            </a:extLst>
          </p:cNvPr>
          <p:cNvSpPr txBox="1"/>
          <p:nvPr/>
        </p:nvSpPr>
        <p:spPr>
          <a:xfrm>
            <a:off x="2859927" y="162060"/>
            <a:ext cx="617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b="1" i="1" dirty="0"/>
              <a:t>PARTE III - B </a:t>
            </a:r>
          </a:p>
        </p:txBody>
      </p:sp>
    </p:spTree>
    <p:extLst>
      <p:ext uri="{BB962C8B-B14F-4D97-AF65-F5344CB8AC3E}">
        <p14:creationId xmlns:p14="http://schemas.microsoft.com/office/powerpoint/2010/main" val="273545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Gráfico de barras">
            <a:extLst>
              <a:ext uri="{FF2B5EF4-FFF2-40B4-BE49-F238E27FC236}">
                <a16:creationId xmlns:a16="http://schemas.microsoft.com/office/drawing/2014/main" id="{849D0468-359E-4D89-BA92-77CDEA695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6844" y="5328278"/>
            <a:ext cx="914400" cy="914400"/>
          </a:xfrm>
          <a:prstGeom prst="rect">
            <a:avLst/>
          </a:prstGeom>
        </p:spPr>
      </p:pic>
      <p:pic>
        <p:nvPicPr>
          <p:cNvPr id="5" name="Gráfico 4" descr="Gráfico de barras RTL">
            <a:extLst>
              <a:ext uri="{FF2B5EF4-FFF2-40B4-BE49-F238E27FC236}">
                <a16:creationId xmlns:a16="http://schemas.microsoft.com/office/drawing/2014/main" id="{4AAD50D0-7A04-4B38-AA07-3841CA007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6997" y="3185839"/>
            <a:ext cx="914400" cy="914400"/>
          </a:xfrm>
          <a:prstGeom prst="rect">
            <a:avLst/>
          </a:prstGeom>
        </p:spPr>
      </p:pic>
      <p:pic>
        <p:nvPicPr>
          <p:cNvPr id="7" name="Gráfico 6" descr="Gráfico de barras con tendencia bajista">
            <a:extLst>
              <a:ext uri="{FF2B5EF4-FFF2-40B4-BE49-F238E27FC236}">
                <a16:creationId xmlns:a16="http://schemas.microsoft.com/office/drawing/2014/main" id="{704916C5-7EC6-46A1-9C46-61300B8D61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3082" y="3415765"/>
            <a:ext cx="914400" cy="914400"/>
          </a:xfrm>
          <a:prstGeom prst="rect">
            <a:avLst/>
          </a:prstGeom>
        </p:spPr>
      </p:pic>
      <p:pic>
        <p:nvPicPr>
          <p:cNvPr id="9" name="Gráfico 8" descr="Gráfico de barras con tendencia bajista RTL">
            <a:extLst>
              <a:ext uri="{FF2B5EF4-FFF2-40B4-BE49-F238E27FC236}">
                <a16:creationId xmlns:a16="http://schemas.microsoft.com/office/drawing/2014/main" id="{C7AED7C8-A591-414C-B05C-6028DF9CB7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31245" y="4829280"/>
            <a:ext cx="914400" cy="914400"/>
          </a:xfrm>
          <a:prstGeom prst="rect">
            <a:avLst/>
          </a:prstGeom>
        </p:spPr>
      </p:pic>
      <p:pic>
        <p:nvPicPr>
          <p:cNvPr id="11" name="Gráfico 10" descr="Gráfico de barras con tendencia alcista">
            <a:extLst>
              <a:ext uri="{FF2B5EF4-FFF2-40B4-BE49-F238E27FC236}">
                <a16:creationId xmlns:a16="http://schemas.microsoft.com/office/drawing/2014/main" id="{5DC77A5B-B38A-4884-AA26-A4EF545395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1844" y="5168424"/>
            <a:ext cx="914400" cy="914400"/>
          </a:xfrm>
          <a:prstGeom prst="rect">
            <a:avLst/>
          </a:prstGeom>
        </p:spPr>
      </p:pic>
      <p:pic>
        <p:nvPicPr>
          <p:cNvPr id="13" name="Gráfico 12" descr="Gráfico de barras con tendencia alcista RTL">
            <a:extLst>
              <a:ext uri="{FF2B5EF4-FFF2-40B4-BE49-F238E27FC236}">
                <a16:creationId xmlns:a16="http://schemas.microsoft.com/office/drawing/2014/main" id="{0FCBC40A-7F8B-4CE2-ADEE-B7C876EC55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31245" y="1230425"/>
            <a:ext cx="914400" cy="914400"/>
          </a:xfrm>
          <a:prstGeom prst="rect">
            <a:avLst/>
          </a:prstGeom>
        </p:spPr>
      </p:pic>
      <p:pic>
        <p:nvPicPr>
          <p:cNvPr id="15" name="Gráfico 14" descr="Gráfico circular">
            <a:extLst>
              <a:ext uri="{FF2B5EF4-FFF2-40B4-BE49-F238E27FC236}">
                <a16:creationId xmlns:a16="http://schemas.microsoft.com/office/drawing/2014/main" id="{A054FBC2-2416-4BDE-83B2-2D2D770F73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20716" y="1276350"/>
            <a:ext cx="914400" cy="914400"/>
          </a:xfrm>
          <a:prstGeom prst="rect">
            <a:avLst/>
          </a:prstGeom>
        </p:spPr>
      </p:pic>
      <p:pic>
        <p:nvPicPr>
          <p:cNvPr id="17" name="Gráfico 16" descr="Mesa">
            <a:extLst>
              <a:ext uri="{FF2B5EF4-FFF2-40B4-BE49-F238E27FC236}">
                <a16:creationId xmlns:a16="http://schemas.microsoft.com/office/drawing/2014/main" id="{CBCE2E81-A5EE-424F-A73B-14CB9FD0118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26606" y="1462413"/>
            <a:ext cx="914400" cy="914400"/>
          </a:xfrm>
          <a:prstGeom prst="rect">
            <a:avLst/>
          </a:prstGeom>
        </p:spPr>
      </p:pic>
      <p:pic>
        <p:nvPicPr>
          <p:cNvPr id="19" name="Gráfico 18" descr="Cabeza con engranajes">
            <a:extLst>
              <a:ext uri="{FF2B5EF4-FFF2-40B4-BE49-F238E27FC236}">
                <a16:creationId xmlns:a16="http://schemas.microsoft.com/office/drawing/2014/main" id="{316427B7-566C-49C5-865B-CAE32C52721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184785" y="2053226"/>
            <a:ext cx="914400" cy="914400"/>
          </a:xfrm>
          <a:prstGeom prst="rect">
            <a:avLst/>
          </a:prstGeom>
        </p:spPr>
      </p:pic>
      <p:sp>
        <p:nvSpPr>
          <p:cNvPr id="20" name="Estrella: 5 puntas 19">
            <a:extLst>
              <a:ext uri="{FF2B5EF4-FFF2-40B4-BE49-F238E27FC236}">
                <a16:creationId xmlns:a16="http://schemas.microsoft.com/office/drawing/2014/main" id="{745AE4D3-77D6-400F-A2AF-BCD7603D9522}"/>
              </a:ext>
            </a:extLst>
          </p:cNvPr>
          <p:cNvSpPr/>
          <p:nvPr/>
        </p:nvSpPr>
        <p:spPr>
          <a:xfrm>
            <a:off x="3385668" y="2098900"/>
            <a:ext cx="5215943" cy="2524259"/>
          </a:xfrm>
          <a:prstGeom prst="star5">
            <a:avLst>
              <a:gd name="adj" fmla="val 28943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dirty="0"/>
              <a:t>FIN </a:t>
            </a:r>
          </a:p>
          <a:p>
            <a:pPr algn="ctr"/>
            <a:r>
              <a:rPr lang="es-PE" sz="2800" dirty="0"/>
              <a:t>DE LA TERCERA PARTE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B23678-80CE-40B3-BE76-D53C8EFCED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586" y="0"/>
            <a:ext cx="699414" cy="7102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35062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2003</TotalTime>
  <Words>236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Algerian</vt:lpstr>
      <vt:lpstr>Arial</vt:lpstr>
      <vt:lpstr>Corbel</vt:lpstr>
      <vt:lpstr>Parallax</vt:lpstr>
      <vt:lpstr>   Geodatabase, Geo-Statistics, Machine  Learning and Big Data (SQL – R – Python – Qgis)</vt:lpstr>
      <vt:lpstr>Parte iiI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Introductorio de R</dc:title>
  <dc:creator>ALONSO</dc:creator>
  <cp:lastModifiedBy>Alonso</cp:lastModifiedBy>
  <cp:revision>132</cp:revision>
  <dcterms:created xsi:type="dcterms:W3CDTF">2020-02-13T09:01:52Z</dcterms:created>
  <dcterms:modified xsi:type="dcterms:W3CDTF">2023-04-18T22:10:21Z</dcterms:modified>
</cp:coreProperties>
</file>