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D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D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D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2.1565939587116834E-2"/>
          <c:y val="0.1122396428530079"/>
          <c:w val="0.96024371835657063"/>
          <c:h val="0.77047405337050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工作表1!$B$10</c:f>
              <c:strCache>
                <c:ptCount val="1"/>
                <c:pt idx="0">
                  <c:v>2000000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工作表1!$B$11:$B$16</c:f>
              <c:numCache>
                <c:formatCode>General</c:formatCode>
                <c:ptCount val="6"/>
                <c:pt idx="0">
                  <c:v>1.873</c:v>
                </c:pt>
                <c:pt idx="1">
                  <c:v>1.7190000000000001</c:v>
                </c:pt>
                <c:pt idx="2">
                  <c:v>2.7029999999999998</c:v>
                </c:pt>
                <c:pt idx="3">
                  <c:v>3.3780000000000001</c:v>
                </c:pt>
                <c:pt idx="4">
                  <c:v>8.2769999999999992</c:v>
                </c:pt>
                <c:pt idx="5">
                  <c:v>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3-4A94-95C0-CEAAB5990E49}"/>
            </c:ext>
          </c:extLst>
        </c:ser>
        <c:ser>
          <c:idx val="1"/>
          <c:order val="1"/>
          <c:tx>
            <c:strRef>
              <c:f>工作表1!$C$10</c:f>
              <c:strCache>
                <c:ptCount val="1"/>
                <c:pt idx="0">
                  <c:v>4000000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工作表1!$C$11:$C$16</c:f>
              <c:numCache>
                <c:formatCode>General</c:formatCode>
                <c:ptCount val="6"/>
                <c:pt idx="0">
                  <c:v>4.234</c:v>
                </c:pt>
                <c:pt idx="1">
                  <c:v>3.9860000000000002</c:v>
                </c:pt>
                <c:pt idx="2">
                  <c:v>6.1779999999999999</c:v>
                </c:pt>
                <c:pt idx="3">
                  <c:v>7.6479999999999997</c:v>
                </c:pt>
                <c:pt idx="4">
                  <c:v>17.629000000000001</c:v>
                </c:pt>
                <c:pt idx="5">
                  <c:v>17.079000000000001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3-4A94-95C0-CEAAB5990E49}"/>
            </c:ext>
          </c:extLst>
        </c:ser>
        <c:ser>
          <c:idx val="2"/>
          <c:order val="2"/>
          <c:tx>
            <c:strRef>
              <c:f>工作表1!$D$10</c:f>
              <c:strCache>
                <c:ptCount val="1"/>
                <c:pt idx="0">
                  <c:v>6000000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工作表1!$D$11:$D$16</c:f>
              <c:numCache>
                <c:formatCode>General</c:formatCode>
                <c:ptCount val="6"/>
                <c:pt idx="0">
                  <c:v>6.6580000000000004</c:v>
                </c:pt>
                <c:pt idx="1">
                  <c:v>6.2229999999999999</c:v>
                </c:pt>
                <c:pt idx="2">
                  <c:v>10.417</c:v>
                </c:pt>
                <c:pt idx="3">
                  <c:v>15.981</c:v>
                </c:pt>
                <c:pt idx="4">
                  <c:v>30.952000000000002</c:v>
                </c:pt>
                <c:pt idx="5">
                  <c:v>26.135999999999999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23-4A94-95C0-CEAAB5990E49}"/>
            </c:ext>
          </c:extLst>
        </c:ser>
        <c:ser>
          <c:idx val="3"/>
          <c:order val="3"/>
          <c:tx>
            <c:strRef>
              <c:f>工作表1!$E$10</c:f>
              <c:strCache>
                <c:ptCount val="1"/>
                <c:pt idx="0">
                  <c:v>8000000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工作表1!$E$11:$E$16</c:f>
              <c:numCache>
                <c:formatCode>General</c:formatCode>
                <c:ptCount val="6"/>
                <c:pt idx="0">
                  <c:v>9.1720000000000006</c:v>
                </c:pt>
                <c:pt idx="1">
                  <c:v>8.3800000000000008</c:v>
                </c:pt>
                <c:pt idx="2">
                  <c:v>13.307</c:v>
                </c:pt>
                <c:pt idx="3">
                  <c:v>17.379000000000001</c:v>
                </c:pt>
                <c:pt idx="4">
                  <c:v>37.316000000000003</c:v>
                </c:pt>
                <c:pt idx="5">
                  <c:v>35.908000000000001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23-4A94-95C0-CEAAB5990E49}"/>
            </c:ext>
          </c:extLst>
        </c:ser>
        <c:ser>
          <c:idx val="4"/>
          <c:order val="4"/>
          <c:tx>
            <c:strRef>
              <c:f>工作表1!$F$10</c:f>
              <c:strCache>
                <c:ptCount val="1"/>
                <c:pt idx="0">
                  <c:v>10000000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工作表1!$A$11:$A$16</c:f>
              <c:strCache>
                <c:ptCount val="6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</c:strCache>
            </c:strRef>
          </c:cat>
          <c:val>
            <c:numRef>
              <c:f>工作表1!$F$11:$F$16</c:f>
              <c:numCache>
                <c:formatCode>General</c:formatCode>
                <c:ptCount val="6"/>
                <c:pt idx="0">
                  <c:v>11.96</c:v>
                </c:pt>
                <c:pt idx="1">
                  <c:v>11.196999999999999</c:v>
                </c:pt>
                <c:pt idx="2">
                  <c:v>17.582999999999998</c:v>
                </c:pt>
                <c:pt idx="3">
                  <c:v>22.620999999999999</c:v>
                </c:pt>
                <c:pt idx="4">
                  <c:v>49.93</c:v>
                </c:pt>
                <c:pt idx="5">
                  <c:v>46.155000000000001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23-4A94-95C0-CEAAB5990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998736"/>
        <c:axId val="364718672"/>
      </c:barChart>
      <c:catAx>
        <c:axId val="29499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718672"/>
        <c:crosses val="autoZero"/>
        <c:auto val="1"/>
        <c:lblAlgn val="ctr"/>
        <c:lblOffset val="100"/>
        <c:noMultiLvlLbl val="0"/>
      </c:catAx>
      <c:valAx>
        <c:axId val="36471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99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工作表1!$A$2:$A$10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工作表1!$B$2:$B$10</c:f>
              <c:numCache>
                <c:formatCode>General</c:formatCode>
                <c:ptCount val="9"/>
                <c:pt idx="0">
                  <c:v>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6.0000000000000001E-3</c:v>
                </c:pt>
                <c:pt idx="5">
                  <c:v>8.0000000000000002E-3</c:v>
                </c:pt>
                <c:pt idx="6">
                  <c:v>3.2000000000000001E-2</c:v>
                </c:pt>
                <c:pt idx="7">
                  <c:v>2.4E-2</c:v>
                </c:pt>
                <c:pt idx="8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6-4E97-8AC4-3F9ADB8CE5E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4000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工作表1!$A$2:$A$10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工作表1!$C$2:$C$10</c:f>
              <c:numCache>
                <c:formatCode>General</c:formatCode>
                <c:ptCount val="9"/>
                <c:pt idx="0">
                  <c:v>1E-3</c:v>
                </c:pt>
                <c:pt idx="1">
                  <c:v>1E-3</c:v>
                </c:pt>
                <c:pt idx="2">
                  <c:v>2E-3</c:v>
                </c:pt>
                <c:pt idx="3">
                  <c:v>2E-3</c:v>
                </c:pt>
                <c:pt idx="4">
                  <c:v>1.2E-2</c:v>
                </c:pt>
                <c:pt idx="5">
                  <c:v>0.01</c:v>
                </c:pt>
                <c:pt idx="6">
                  <c:v>7.5999999999999998E-2</c:v>
                </c:pt>
                <c:pt idx="7">
                  <c:v>8.5999999999999993E-2</c:v>
                </c:pt>
                <c:pt idx="8">
                  <c:v>0.154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56-4E97-8AC4-3F9ADB8CE5EE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6000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工作表1!$A$2:$A$10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工作表1!$D$2:$D$10</c:f>
              <c:numCache>
                <c:formatCode>General</c:formatCode>
                <c:ptCount val="9"/>
                <c:pt idx="0">
                  <c:v>2E-3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3.0000000000000001E-3</c:v>
                </c:pt>
                <c:pt idx="4">
                  <c:v>1.4999999999999999E-2</c:v>
                </c:pt>
                <c:pt idx="5">
                  <c:v>1.4E-2</c:v>
                </c:pt>
                <c:pt idx="6">
                  <c:v>0.20100000000000001</c:v>
                </c:pt>
                <c:pt idx="7">
                  <c:v>0.19</c:v>
                </c:pt>
                <c:pt idx="8">
                  <c:v>0.33900000000000002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56-4E97-8AC4-3F9ADB8CE5EE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8000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工作表1!$A$2:$A$10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工作表1!$E$2:$E$10</c:f>
              <c:numCache>
                <c:formatCode>General</c:formatCode>
                <c:ptCount val="9"/>
                <c:pt idx="0">
                  <c:v>3.0000000000000001E-3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4.0000000000000001E-3</c:v>
                </c:pt>
                <c:pt idx="4">
                  <c:v>1.7000000000000001E-2</c:v>
                </c:pt>
                <c:pt idx="5">
                  <c:v>1.9E-2</c:v>
                </c:pt>
                <c:pt idx="6">
                  <c:v>0.35099999999999998</c:v>
                </c:pt>
                <c:pt idx="7">
                  <c:v>0.34799999999999998</c:v>
                </c:pt>
                <c:pt idx="8">
                  <c:v>0.623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56-4E97-8AC4-3F9ADB8CE5EE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工作表1!$A$2:$A$10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工作表1!$F$2:$F$10</c:f>
              <c:numCache>
                <c:formatCode>General</c:formatCode>
                <c:ptCount val="9"/>
                <c:pt idx="0">
                  <c:v>3.0000000000000001E-3</c:v>
                </c:pt>
                <c:pt idx="1">
                  <c:v>4.0000000000000001E-3</c:v>
                </c:pt>
                <c:pt idx="2">
                  <c:v>6.0000000000000001E-3</c:v>
                </c:pt>
                <c:pt idx="3">
                  <c:v>6.0000000000000001E-3</c:v>
                </c:pt>
                <c:pt idx="4">
                  <c:v>2.5000000000000001E-2</c:v>
                </c:pt>
                <c:pt idx="5">
                  <c:v>2.4E-2</c:v>
                </c:pt>
                <c:pt idx="6">
                  <c:v>0.54600000000000004</c:v>
                </c:pt>
                <c:pt idx="7">
                  <c:v>0.59399999999999997</c:v>
                </c:pt>
                <c:pt idx="8">
                  <c:v>1.0820000000000001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56-4E97-8AC4-3F9ADB8CE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9204447"/>
        <c:axId val="366914383"/>
      </c:barChart>
      <c:catAx>
        <c:axId val="68920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6914383"/>
        <c:crosses val="autoZero"/>
        <c:auto val="1"/>
        <c:lblAlgn val="ctr"/>
        <c:lblOffset val="100"/>
        <c:noMultiLvlLbl val="0"/>
      </c:catAx>
      <c:valAx>
        <c:axId val="366914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920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工作表1!$B$13</c:f>
              <c:strCache>
                <c:ptCount val="1"/>
                <c:pt idx="0">
                  <c:v>200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工作表1!$A$14:$A$22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工作表1!$B$14:$B$22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1E-3</c:v>
                </c:pt>
                <c:pt idx="6">
                  <c:v>0</c:v>
                </c:pt>
                <c:pt idx="7">
                  <c:v>1E-3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1-492F-935A-178395D0EB44}"/>
            </c:ext>
          </c:extLst>
        </c:ser>
        <c:ser>
          <c:idx val="1"/>
          <c:order val="1"/>
          <c:tx>
            <c:strRef>
              <c:f>工作表1!$C$13</c:f>
              <c:strCache>
                <c:ptCount val="1"/>
                <c:pt idx="0">
                  <c:v>400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工作表1!$A$14:$A$22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工作表1!$C$14:$C$22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1E-3</c:v>
                </c:pt>
                <c:pt idx="6">
                  <c:v>1E-3</c:v>
                </c:pt>
                <c:pt idx="7">
                  <c:v>1E-3</c:v>
                </c:pt>
                <c:pt idx="8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21-492F-935A-178395D0EB44}"/>
            </c:ext>
          </c:extLst>
        </c:ser>
        <c:ser>
          <c:idx val="2"/>
          <c:order val="2"/>
          <c:tx>
            <c:strRef>
              <c:f>工作表1!$D$13</c:f>
              <c:strCache>
                <c:ptCount val="1"/>
                <c:pt idx="0">
                  <c:v>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工作表1!$A$14:$A$22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工作表1!$D$14:$D$22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1E-3</c:v>
                </c:pt>
                <c:pt idx="3">
                  <c:v>0</c:v>
                </c:pt>
                <c:pt idx="4">
                  <c:v>2E-3</c:v>
                </c:pt>
                <c:pt idx="5">
                  <c:v>1E-3</c:v>
                </c:pt>
                <c:pt idx="6">
                  <c:v>2E-3</c:v>
                </c:pt>
                <c:pt idx="7">
                  <c:v>3.0000000000000001E-3</c:v>
                </c:pt>
                <c:pt idx="8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21-492F-935A-178395D0EB44}"/>
            </c:ext>
          </c:extLst>
        </c:ser>
        <c:ser>
          <c:idx val="3"/>
          <c:order val="3"/>
          <c:tx>
            <c:strRef>
              <c:f>工作表1!$E$13</c:f>
              <c:strCache>
                <c:ptCount val="1"/>
                <c:pt idx="0">
                  <c:v>800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工作表1!$A$14:$A$22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工作表1!$E$14:$E$22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2E-3</c:v>
                </c:pt>
                <c:pt idx="5">
                  <c:v>2E-3</c:v>
                </c:pt>
                <c:pt idx="6">
                  <c:v>3.0000000000000001E-3</c:v>
                </c:pt>
                <c:pt idx="7">
                  <c:v>3.0000000000000001E-3</c:v>
                </c:pt>
                <c:pt idx="8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21-492F-935A-178395D0EB44}"/>
            </c:ext>
          </c:extLst>
        </c:ser>
        <c:ser>
          <c:idx val="4"/>
          <c:order val="4"/>
          <c:tx>
            <c:strRef>
              <c:f>工作表1!$F$13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工作表1!$A$14:$A$22</c:f>
              <c:strCache>
                <c:ptCount val="9"/>
                <c:pt idx="0">
                  <c:v>C++BiS</c:v>
                </c:pt>
                <c:pt idx="1">
                  <c:v>Iterative_QS</c:v>
                </c:pt>
                <c:pt idx="2">
                  <c:v>Recursive_QS</c:v>
                </c:pt>
                <c:pt idx="3">
                  <c:v>HeapSort</c:v>
                </c:pt>
                <c:pt idx="4">
                  <c:v>Iterative_MS</c:v>
                </c:pt>
                <c:pt idx="5">
                  <c:v>Recursive_MS</c:v>
                </c:pt>
                <c:pt idx="6">
                  <c:v>Selection</c:v>
                </c:pt>
                <c:pt idx="7">
                  <c:v>Insertion</c:v>
                </c:pt>
                <c:pt idx="8">
                  <c:v>Bubble</c:v>
                </c:pt>
              </c:strCache>
            </c:strRef>
          </c:cat>
          <c:val>
            <c:numRef>
              <c:f>工作表1!$F$14:$F$22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1E-3</c:v>
                </c:pt>
                <c:pt idx="3">
                  <c:v>0</c:v>
                </c:pt>
                <c:pt idx="4">
                  <c:v>2E-3</c:v>
                </c:pt>
                <c:pt idx="5">
                  <c:v>2E-3</c:v>
                </c:pt>
                <c:pt idx="6">
                  <c:v>6.0000000000000001E-3</c:v>
                </c:pt>
                <c:pt idx="7">
                  <c:v>6.0000000000000001E-3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21-492F-935A-178395D0E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5408735"/>
        <c:axId val="753723775"/>
      </c:barChart>
      <c:catAx>
        <c:axId val="68540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53723775"/>
        <c:crosses val="autoZero"/>
        <c:auto val="1"/>
        <c:lblAlgn val="ctr"/>
        <c:lblOffset val="100"/>
        <c:noMultiLvlLbl val="0"/>
      </c:catAx>
      <c:valAx>
        <c:axId val="75372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540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EC1D-0458-41AD-A964-8961A9BCE6D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15F3-B10F-44B3-A98A-7FFD7C2C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7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15F3-B10F-44B3-A98A-7FFD7C2C8B0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36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C3160-6B1D-4D96-B9C3-8178D9C3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2B76E1-14A9-46E9-990F-64F16DAF4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4AD29F-B5D0-4E98-8008-D6A5FD9D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BE6CF-883F-41C2-B58D-65D3DF97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E4210-1F93-4F51-A432-FDD5000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17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56879-06B2-4D29-B615-BCFBF213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DA8CA1-528C-4E6D-9A04-B29514588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B0A8B-1872-4A7F-A481-F266E64E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1A0D59-9FC0-431F-8E2A-DFECE187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1C4CD-8188-4123-BA70-7BEDC4B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8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E6269D-BE54-4241-B399-126672F9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F072AC-AB82-4EAF-8C56-D08FA2762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4610EB-1162-41E7-8905-B151BD35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B8079-1B16-4447-BCD0-EB9FF86B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2DB69-733E-423E-AEE5-CD3C4F34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2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E2B77-471A-4045-8BB6-371EF872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6E672-6B19-4A41-BDDA-0C131A88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6B19C-E263-4DF5-9AB4-137E5430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B8F70-B717-4AF1-B5D4-A62F0C86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3323A-E85F-40AC-A922-056F9DA6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53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4971A-8209-4DDE-B9C1-70E64AB4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F17EA6-DA3B-4FC7-9A8C-8FDB8B42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5E4EEF-7B5D-4996-8C48-769769EE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95F05-8EF5-42F4-98DD-E157833E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A7035-07BC-4888-B66B-AF3824FA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98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F1EF9-E559-4C4F-8928-69D98851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50FE1-127B-4DD3-9C63-82378B250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5B37B7-76ED-43C0-9378-367322AD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592164-EEB7-49F0-9F53-0F84EE7A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C012DE-96BA-46E0-9082-D64DC1BC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C4ACD1-7869-44D2-8A6B-ADD2C24A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1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6E6DB-F7F5-4925-8BF3-FBB7FFBA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49986-311A-4A93-80FB-20E80EC3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999B44-0B12-4024-B5BA-4F5EF3AC4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F64CE-9DCD-4E83-BE3B-CDE034403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5BBDF-7D91-4A61-9225-E66811DAD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5E6871-FDAC-45C8-889C-917318DE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BCCA43-55C2-452F-BA61-39E01D1D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201921-394B-42C5-92D9-69D69453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55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6D854-9476-47CB-B0A2-6F8EED0D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B00AA4-C505-4101-97D0-2A086C31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A8E3F0-B939-48AE-920B-A03C941A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4D74D-B891-4930-90EB-40691C00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9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9F54C-4235-479B-9006-5CA39F19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F4C266-9877-48ED-ADBC-12C97004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15298A-7CFE-4EF5-BA52-1E8C1348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7B9DD-4F26-4712-828E-58ACC79B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A5446-9310-49E9-A658-EF4DEDC4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7FB3AB-EA7A-40C0-9596-4D812E4B2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B8DCA1-E9E6-4675-8702-C12CD52D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7E08DC-6231-40DA-95BC-F2E58FB9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1C138F-CA78-4669-B45B-26472E2C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4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9CA34-E1A6-4E8D-B804-5BA40316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EB44FA-4B49-4B07-AC66-B4626AF0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F42D80-8F5E-4FCB-9474-FBB757D2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2E6A86-46EB-416C-B081-4B229F53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11FC2E-2353-4FE9-8472-BB8C8A47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CEC49A-18AD-4FD8-B18E-0C7B48B2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03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422870-D7A5-4D3E-9FC0-9F5A44D3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4F0778-C71A-4E5D-B4D7-9570B6B7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5B1DB-2D12-4CB4-8322-052FDEA90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6593-5903-490F-AF06-988CC0726F5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CD329-0F51-4533-A370-CF72B0682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DAC08-B25A-4CFB-A8FA-88E981CEF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C2C63-3BDA-4E2F-9F7A-C176BE1EC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7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115EC-F828-4837-A50D-0F513EFA0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演算法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Sorting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177219-464E-447B-A10F-117E49D58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曹峻誠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王三元教授</a:t>
            </a:r>
          </a:p>
        </p:txBody>
      </p:sp>
    </p:spTree>
    <p:extLst>
      <p:ext uri="{BB962C8B-B14F-4D97-AF65-F5344CB8AC3E}">
        <p14:creationId xmlns:p14="http://schemas.microsoft.com/office/powerpoint/2010/main" val="176534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1B983-E6AB-4F12-A75D-F5209E3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D64A0-F32C-4550-9813-875E3DBB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筆電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Operating System: </a:t>
            </a:r>
            <a:r>
              <a:rPr lang="en-US" altLang="zh-TW" dirty="0">
                <a:solidFill>
                  <a:srgbClr val="FF0000"/>
                </a:solidFill>
              </a:rPr>
              <a:t>Windows 10 2004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Central Processing Unit: </a:t>
            </a:r>
            <a:r>
              <a:rPr lang="en-US" altLang="zh-TW" dirty="0">
                <a:solidFill>
                  <a:srgbClr val="FF0000"/>
                </a:solidFill>
              </a:rPr>
              <a:t>Intel 7200U with 2 Core 4 thread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Graphics Processing Unit: </a:t>
            </a:r>
            <a:r>
              <a:rPr lang="en-US" altLang="zh-TW" dirty="0">
                <a:solidFill>
                  <a:srgbClr val="FF0000"/>
                </a:solidFill>
              </a:rPr>
              <a:t>940MX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Memory: </a:t>
            </a:r>
            <a:r>
              <a:rPr lang="en-US" altLang="zh-TW" dirty="0">
                <a:solidFill>
                  <a:srgbClr val="FF0000"/>
                </a:solidFill>
              </a:rPr>
              <a:t>12 GB</a:t>
            </a:r>
            <a:br>
              <a:rPr lang="en-US" altLang="zh-TW" dirty="0">
                <a:solidFill>
                  <a:srgbClr val="FF0000"/>
                </a:solidFill>
              </a:rPr>
            </a:b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/>
              <a:t>Compiler: </a:t>
            </a:r>
            <a:r>
              <a:rPr lang="en-US" altLang="zh-TW" dirty="0">
                <a:solidFill>
                  <a:srgbClr val="FF0000"/>
                </a:solidFill>
              </a:rPr>
              <a:t>DEV C++</a:t>
            </a:r>
          </a:p>
        </p:txBody>
      </p:sp>
    </p:spTree>
    <p:extLst>
      <p:ext uri="{BB962C8B-B14F-4D97-AF65-F5344CB8AC3E}">
        <p14:creationId xmlns:p14="http://schemas.microsoft.com/office/powerpoint/2010/main" val="40111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B3AD2-C6EA-4ED2-A8AC-497D6345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實驗結果 </a:t>
            </a:r>
            <a:r>
              <a:rPr lang="en-US" altLang="zh-TW" dirty="0"/>
              <a:t>–</a:t>
            </a:r>
            <a:r>
              <a:rPr lang="zh-TW" altLang="en-US" dirty="0"/>
              <a:t> 大數據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C54F6E12-A9A4-46B5-A7CB-D2B1B45B4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6185"/>
              </p:ext>
            </p:extLst>
          </p:nvPr>
        </p:nvGraphicFramePr>
        <p:xfrm>
          <a:off x="0" y="1759974"/>
          <a:ext cx="12192000" cy="509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957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A8A35-1EAD-4874-894A-DFE2E43B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實驗結果 </a:t>
            </a:r>
            <a:r>
              <a:rPr lang="en-US" altLang="zh-TW" dirty="0"/>
              <a:t>–</a:t>
            </a:r>
            <a:r>
              <a:rPr lang="zh-TW" altLang="en-US" dirty="0"/>
              <a:t> 小數據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CB713893-5010-46CC-9DD3-A1105B1806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352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A470A-2898-4A89-9E24-F57780E2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實驗結果 </a:t>
            </a:r>
            <a:r>
              <a:rPr lang="en-US" altLang="zh-TW" dirty="0"/>
              <a:t>–</a:t>
            </a:r>
            <a:r>
              <a:rPr lang="zh-TW" altLang="en-US" dirty="0"/>
              <a:t> 超小數據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01883AC-3AD9-4546-86EB-715B8D70B9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68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40091-EC1B-4345-8954-6367C64E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B109F-41AB-4272-9BFA-04956EC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r>
              <a:rPr lang="zh-TW" altLang="en-US" dirty="0"/>
              <a:t>真的很快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Merge Sort </a:t>
            </a:r>
            <a:r>
              <a:rPr lang="zh-TW" altLang="en-US" dirty="0"/>
              <a:t>有點慢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感謝呂秉軒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747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ADBC5-FF95-42DA-9CA7-A725A2F7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78621-B200-42C3-80CB-739E8A1E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最後感謝王三元老師的指導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202717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101</Words>
  <Application>Microsoft Office PowerPoint</Application>
  <PresentationFormat>寬螢幕</PresentationFormat>
  <Paragraphs>22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演算法 - Sorting</vt:lpstr>
      <vt:lpstr>實作環境</vt:lpstr>
      <vt:lpstr>實驗結果 – 大數據</vt:lpstr>
      <vt:lpstr>實驗結果 – 小數據</vt:lpstr>
      <vt:lpstr>實驗結果 – 超小數據</vt:lpstr>
      <vt:lpstr>心得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- Sorting</dc:title>
  <dc:creator>XD</dc:creator>
  <cp:lastModifiedBy>XD</cp:lastModifiedBy>
  <cp:revision>10</cp:revision>
  <dcterms:created xsi:type="dcterms:W3CDTF">2020-06-09T07:19:58Z</dcterms:created>
  <dcterms:modified xsi:type="dcterms:W3CDTF">2020-06-17T13:16:48Z</dcterms:modified>
</cp:coreProperties>
</file>