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91" r:id="rId6"/>
    <p:sldId id="287" r:id="rId7"/>
    <p:sldId id="293" r:id="rId8"/>
    <p:sldId id="288" r:id="rId9"/>
    <p:sldId id="308" r:id="rId10"/>
    <p:sldId id="292" r:id="rId11"/>
    <p:sldId id="289" r:id="rId12"/>
    <p:sldId id="294" r:id="rId13"/>
    <p:sldId id="290" r:id="rId14"/>
    <p:sldId id="295" r:id="rId15"/>
    <p:sldId id="296" r:id="rId16"/>
    <p:sldId id="297" r:id="rId17"/>
    <p:sldId id="298" r:id="rId18"/>
    <p:sldId id="299" r:id="rId19"/>
    <p:sldId id="300" r:id="rId20"/>
    <p:sldId id="306" r:id="rId21"/>
    <p:sldId id="301" r:id="rId22"/>
    <p:sldId id="302" r:id="rId23"/>
    <p:sldId id="304" r:id="rId24"/>
    <p:sldId id="305" r:id="rId25"/>
    <p:sldId id="307" r:id="rId26"/>
    <p:sldId id="303" r:id="rId27"/>
    <p:sldId id="272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area of Computer graphics that </a:t>
            </a:r>
            <a:r>
              <a:rPr lang="en-US" dirty="0" smtClean="0"/>
              <a:t>deals </a:t>
            </a:r>
            <a:r>
              <a:rPr lang="en-US" dirty="0"/>
              <a:t>with the mathematical specification of shape and </a:t>
            </a:r>
            <a:r>
              <a:rPr lang="en-US" dirty="0" smtClean="0"/>
              <a:t>appearance properties </a:t>
            </a:r>
            <a:r>
              <a:rPr lang="en-US" dirty="0"/>
              <a:t>in a way that can be stored on </a:t>
            </a:r>
            <a:r>
              <a:rPr lang="en-US" dirty="0" smtClean="0"/>
              <a:t>the computer is called </a:t>
            </a:r>
            <a:r>
              <a:rPr lang="en-US" b="1" dirty="0" smtClean="0">
                <a:solidFill>
                  <a:srgbClr val="FF0000"/>
                </a:solidFill>
              </a:rPr>
              <a:t>Modeling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creation </a:t>
            </a:r>
            <a:r>
              <a:rPr lang="en-US" dirty="0" smtClean="0"/>
              <a:t>of shaded </a:t>
            </a:r>
            <a:r>
              <a:rPr lang="en-US" dirty="0"/>
              <a:t>images from 3D computer </a:t>
            </a:r>
            <a:r>
              <a:rPr lang="en-US" dirty="0" smtClean="0"/>
              <a:t>models is called </a:t>
            </a:r>
            <a:r>
              <a:rPr lang="en-US" dirty="0" smtClean="0">
                <a:solidFill>
                  <a:srgbClr val="FF0000"/>
                </a:solidFill>
              </a:rPr>
              <a:t>Rendering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Modeling of interaction of light with matter is called </a:t>
            </a:r>
            <a:r>
              <a:rPr lang="en-US" dirty="0" smtClean="0">
                <a:solidFill>
                  <a:srgbClr val="FF0000"/>
                </a:solidFill>
              </a:rPr>
              <a:t>Illumination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technique </a:t>
            </a:r>
            <a:r>
              <a:rPr lang="en-US" dirty="0"/>
              <a:t>to create an illusion of motion through </a:t>
            </a:r>
            <a:r>
              <a:rPr lang="en-US" dirty="0" smtClean="0"/>
              <a:t>sequences of images is referred to as </a:t>
            </a:r>
            <a:r>
              <a:rPr lang="en-US" dirty="0" smtClean="0">
                <a:solidFill>
                  <a:srgbClr val="FF0000"/>
                </a:solidFill>
              </a:rPr>
              <a:t>Animation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32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emergence of usage of computers in almost every wake of life, the area of Computer Graphics has earned huge importance because of its utility and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7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Applications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Video Games</a:t>
            </a:r>
          </a:p>
          <a:p>
            <a:r>
              <a:rPr lang="en-US" dirty="0" smtClean="0"/>
              <a:t>Cartoons</a:t>
            </a:r>
          </a:p>
          <a:p>
            <a:r>
              <a:rPr lang="en-US" dirty="0" smtClean="0"/>
              <a:t>Animated Films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Games</a:t>
            </a:r>
            <a:endParaRPr lang="en-US" dirty="0"/>
          </a:p>
        </p:txBody>
      </p:sp>
      <p:pic>
        <p:nvPicPr>
          <p:cNvPr id="4" name="Content Placeholder 3" descr="C:\WINDOWS\Desktop\gt3_0322_screen0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598" y="1143000"/>
            <a:ext cx="7118804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6135469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charset="0"/>
              </a:rPr>
              <a:t>Polyphony Digital: Gran </a:t>
            </a:r>
            <a:r>
              <a:rPr lang="en-US" b="1" dirty="0" err="1">
                <a:solidFill>
                  <a:srgbClr val="FF0000"/>
                </a:solidFill>
                <a:latin typeface="Arial" charset="0"/>
              </a:rPr>
              <a:t>Turismo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3, A Spec</a:t>
            </a:r>
          </a:p>
        </p:txBody>
      </p:sp>
    </p:spTree>
    <p:extLst>
      <p:ext uri="{BB962C8B-B14F-4D97-AF65-F5344CB8AC3E}">
        <p14:creationId xmlns:p14="http://schemas.microsoft.com/office/powerpoint/2010/main" xmlns="" val="22307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Games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Cartoons</a:t>
            </a:r>
          </a:p>
          <a:p>
            <a:r>
              <a:rPr lang="en-US" dirty="0" smtClean="0"/>
              <a:t>Animated Films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80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Cartoons</a:t>
            </a:r>
            <a:endParaRPr lang="en-US" dirty="0"/>
          </a:p>
        </p:txBody>
      </p:sp>
      <p:pic>
        <p:nvPicPr>
          <p:cNvPr id="4" name="Content Placeholder 3" descr="C:\WINDOWS\Desktop\milanding_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394530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557426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charset="0"/>
              </a:rPr>
              <a:t>Pixar: Monster’s Inc.</a:t>
            </a:r>
          </a:p>
        </p:txBody>
      </p:sp>
      <p:pic>
        <p:nvPicPr>
          <p:cNvPr id="6" name="Picture 5" descr="teacher_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1727" y="1652589"/>
            <a:ext cx="5089873" cy="21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61233" y="4202668"/>
            <a:ext cx="167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Bug’s Life </a:t>
            </a:r>
            <a:r>
              <a:rPr lang="en-US" sz="1100" i="1" dirty="0">
                <a:solidFill>
                  <a:srgbClr val="FF0000"/>
                </a:solidFill>
              </a:rPr>
              <a:t>(Pixar)</a:t>
            </a:r>
          </a:p>
        </p:txBody>
      </p:sp>
    </p:spTree>
    <p:extLst>
      <p:ext uri="{BB962C8B-B14F-4D97-AF65-F5344CB8AC3E}">
        <p14:creationId xmlns:p14="http://schemas.microsoft.com/office/powerpoint/2010/main" xmlns="" val="12749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Games</a:t>
            </a:r>
          </a:p>
          <a:p>
            <a:r>
              <a:rPr lang="en-US" dirty="0" smtClean="0"/>
              <a:t>Cartoons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Animated Films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2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Films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2875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59804" y="5955268"/>
            <a:ext cx="222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Fantasy </a:t>
            </a:r>
            <a:r>
              <a:rPr lang="en-US" sz="1100" i="1" dirty="0">
                <a:solidFill>
                  <a:srgbClr val="FF0000"/>
                </a:solidFill>
              </a:rPr>
              <a:t>(Square, USA)</a:t>
            </a:r>
          </a:p>
        </p:txBody>
      </p:sp>
    </p:spTree>
    <p:extLst>
      <p:ext uri="{BB962C8B-B14F-4D97-AF65-F5344CB8AC3E}">
        <p14:creationId xmlns:p14="http://schemas.microsoft.com/office/powerpoint/2010/main" xmlns="" val="27177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CAD/CAM: These </a:t>
            </a:r>
            <a:r>
              <a:rPr lang="en-US" dirty="0"/>
              <a:t>fields use computer technology to design parts and </a:t>
            </a:r>
            <a:r>
              <a:rPr lang="en-US" dirty="0" smtClean="0"/>
              <a:t>products on </a:t>
            </a:r>
            <a:r>
              <a:rPr lang="en-US" dirty="0"/>
              <a:t>the computer and then, using these virtual designs, to guide </a:t>
            </a:r>
            <a:r>
              <a:rPr lang="en-US" dirty="0" smtClean="0"/>
              <a:t>the manufacturing </a:t>
            </a:r>
            <a:r>
              <a:rPr lang="en-US" dirty="0"/>
              <a:t>process.</a:t>
            </a:r>
            <a:endParaRPr lang="en-US" dirty="0" smtClean="0"/>
          </a:p>
          <a:p>
            <a:pPr lvl="1"/>
            <a:r>
              <a:rPr lang="en-US" dirty="0" smtClean="0"/>
              <a:t>AutoCAD from </a:t>
            </a:r>
            <a:r>
              <a:rPr lang="en-US" dirty="0" err="1" smtClean="0"/>
              <a:t>AutoDesk</a:t>
            </a:r>
            <a:endParaRPr lang="en-US" dirty="0" smtClean="0"/>
          </a:p>
          <a:p>
            <a:pPr lvl="1"/>
            <a:r>
              <a:rPr lang="en-US" dirty="0" smtClean="0"/>
              <a:t>Microsoft Visio</a:t>
            </a:r>
          </a:p>
          <a:p>
            <a:pPr lvl="1"/>
            <a:r>
              <a:rPr lang="en-US" dirty="0" smtClean="0"/>
              <a:t>Adobe’s Photoshop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256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itchFamily="34" charset="0"/>
              </a:rPr>
              <a:t>About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MSc in Electronics and MSc in Systems Engineering in 1994 and 1996 respectively from Quaid-e-</a:t>
            </a:r>
            <a:r>
              <a:rPr lang="en-US" dirty="0" err="1">
                <a:cs typeface="Arial" pitchFamily="34" charset="0"/>
              </a:rPr>
              <a:t>Azam</a:t>
            </a:r>
            <a:r>
              <a:rPr lang="en-US" dirty="0">
                <a:cs typeface="Arial" pitchFamily="34" charset="0"/>
              </a:rPr>
              <a:t> University and currently pursuing PhD from CIIT</a:t>
            </a:r>
          </a:p>
          <a:p>
            <a:r>
              <a:rPr lang="en-US" dirty="0">
                <a:cs typeface="Arial" pitchFamily="34" charset="0"/>
              </a:rPr>
              <a:t>Worked</a:t>
            </a:r>
            <a:r>
              <a:rPr lang="en-US" dirty="0"/>
              <a:t> </a:t>
            </a:r>
            <a:r>
              <a:rPr lang="en-US" dirty="0">
                <a:cs typeface="Arial" pitchFamily="34" charset="0"/>
              </a:rPr>
              <a:t>for Software Industry (developing engineering application) for 5+ years in Pakistan and abroad as well.</a:t>
            </a:r>
          </a:p>
          <a:p>
            <a:r>
              <a:rPr lang="en-US" dirty="0">
                <a:cs typeface="Arial" pitchFamily="34" charset="0"/>
              </a:rPr>
              <a:t>Joined CIIT </a:t>
            </a:r>
            <a:r>
              <a:rPr lang="en-US" dirty="0" err="1">
                <a:cs typeface="Arial" pitchFamily="34" charset="0"/>
              </a:rPr>
              <a:t>Wah</a:t>
            </a:r>
            <a:r>
              <a:rPr lang="en-US" dirty="0">
                <a:cs typeface="Arial" pitchFamily="34" charset="0"/>
              </a:rPr>
              <a:t> Campus in 2003 as Assistant Professor and worked at various academic and administrative positions since then</a:t>
            </a:r>
          </a:p>
          <a:p>
            <a:r>
              <a:rPr lang="en-US" dirty="0"/>
              <a:t>Research Interests Mathematical Modeling, Computational Electromagnetics</a:t>
            </a: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59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CAD/CAM</a:t>
            </a:r>
            <a:endParaRPr lang="en-US" dirty="0"/>
          </a:p>
        </p:txBody>
      </p:sp>
      <p:pic>
        <p:nvPicPr>
          <p:cNvPr id="4" name="Content Placeholder 3" descr="H:\hier\pictures\dissertation\torp.wholethin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8F97C7"/>
              </a:clrFrom>
              <a:clrTo>
                <a:srgbClr val="8F97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50" t="14906" r="2174" b="6656"/>
          <a:stretch>
            <a:fillRect/>
          </a:stretch>
        </p:blipFill>
        <p:spPr bwMode="auto">
          <a:xfrm>
            <a:off x="884245" y="1143000"/>
            <a:ext cx="7375510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14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taken as accurate video games</a:t>
            </a:r>
          </a:p>
          <a:p>
            <a:pPr lvl="1"/>
            <a:r>
              <a:rPr lang="en-US" dirty="0" smtClean="0"/>
              <a:t>Flight Simulator</a:t>
            </a:r>
          </a:p>
          <a:p>
            <a:pPr lvl="1"/>
            <a:r>
              <a:rPr lang="en-US" dirty="0" smtClean="0"/>
              <a:t>Power Plant Simulator</a:t>
            </a:r>
          </a:p>
          <a:p>
            <a:pPr lvl="1"/>
            <a:r>
              <a:rPr lang="en-US" dirty="0" smtClean="0"/>
              <a:t>Firefighter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Imaging</a:t>
            </a:r>
          </a:p>
          <a:p>
            <a:pPr lvl="1"/>
            <a:r>
              <a:rPr lang="en-US" dirty="0" smtClean="0"/>
              <a:t>Meaningful images of patients scanned data</a:t>
            </a:r>
          </a:p>
          <a:p>
            <a:pPr lvl="2"/>
            <a:r>
              <a:rPr lang="en-US" dirty="0" smtClean="0"/>
              <a:t>MRI</a:t>
            </a:r>
          </a:p>
          <a:p>
            <a:pPr lvl="2"/>
            <a:r>
              <a:rPr lang="en-US" dirty="0" smtClean="0"/>
              <a:t>CT Scan</a:t>
            </a:r>
          </a:p>
          <a:p>
            <a:r>
              <a:rPr lang="en-US" dirty="0" smtClean="0"/>
              <a:t>Guided Surgery</a:t>
            </a:r>
          </a:p>
        </p:txBody>
      </p:sp>
    </p:spTree>
    <p:extLst>
      <p:ext uri="{BB962C8B-B14F-4D97-AF65-F5344CB8AC3E}">
        <p14:creationId xmlns:p14="http://schemas.microsoft.com/office/powerpoint/2010/main" xmlns="" val="1216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Visualization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1729581"/>
            <a:ext cx="2857500" cy="3810000"/>
          </a:xfrm>
        </p:spPr>
      </p:pic>
    </p:spTree>
    <p:extLst>
      <p:ext uri="{BB962C8B-B14F-4D97-AF65-F5344CB8AC3E}">
        <p14:creationId xmlns:p14="http://schemas.microsoft.com/office/powerpoint/2010/main" xmlns="" val="33312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Visualization</a:t>
            </a:r>
          </a:p>
        </p:txBody>
      </p:sp>
      <p:pic>
        <p:nvPicPr>
          <p:cNvPr id="4" name="Content Placeholder 3" descr="f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5481" y="1143000"/>
            <a:ext cx="6233038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6188" y="6183868"/>
            <a:ext cx="35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Airflow around a Harrier Jet </a:t>
            </a:r>
            <a:r>
              <a:rPr lang="en-US" sz="1100" i="1" dirty="0">
                <a:solidFill>
                  <a:srgbClr val="FF0000"/>
                </a:solidFill>
              </a:rPr>
              <a:t>(NASA Ames)</a:t>
            </a:r>
          </a:p>
        </p:txBody>
      </p:sp>
    </p:spTree>
    <p:extLst>
      <p:ext uri="{BB962C8B-B14F-4D97-AF65-F5344CB8AC3E}">
        <p14:creationId xmlns:p14="http://schemas.microsoft.com/office/powerpoint/2010/main" xmlns="" val="25692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1250" y="2082006"/>
            <a:ext cx="4381500" cy="3105150"/>
          </a:xfrm>
        </p:spPr>
      </p:pic>
      <p:sp>
        <p:nvSpPr>
          <p:cNvPr id="5" name="Rectangle 4"/>
          <p:cNvSpPr/>
          <p:nvPr/>
        </p:nvSpPr>
        <p:spPr>
          <a:xfrm>
            <a:off x="2651378" y="5345668"/>
            <a:ext cx="384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http://www.tpub.com/fireman/67.htm</a:t>
            </a:r>
          </a:p>
        </p:txBody>
      </p:sp>
    </p:spTree>
    <p:extLst>
      <p:ext uri="{BB962C8B-B14F-4D97-AF65-F5344CB8AC3E}">
        <p14:creationId xmlns:p14="http://schemas.microsoft.com/office/powerpoint/2010/main" xmlns="" val="8426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Everyday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9000" cy="40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22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Computer Graphics</a:t>
            </a:r>
          </a:p>
          <a:p>
            <a:r>
              <a:rPr lang="en-US" dirty="0" smtClean="0"/>
              <a:t>Areas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Computer Graphics; Uses of Computer Graphics in various fields.</a:t>
            </a:r>
          </a:p>
          <a:p>
            <a:r>
              <a:rPr lang="en-US" dirty="0" smtClean="0"/>
              <a:t>Drawing Elementary Figures. Two dimensional Geometric Transformations</a:t>
            </a:r>
            <a:r>
              <a:rPr lang="en-US" dirty="0"/>
              <a:t> </a:t>
            </a:r>
            <a:r>
              <a:rPr lang="en-US" dirty="0" smtClean="0"/>
              <a:t>and viewing;</a:t>
            </a:r>
            <a:r>
              <a:rPr lang="en-US" dirty="0"/>
              <a:t> </a:t>
            </a:r>
            <a:r>
              <a:rPr lang="en-US" dirty="0" smtClean="0"/>
              <a:t>Three dimensional Transformations and modeling.</a:t>
            </a:r>
          </a:p>
          <a:p>
            <a:r>
              <a:rPr lang="en-US" dirty="0" smtClean="0"/>
              <a:t>Graphical User Interfaces (GUI)</a:t>
            </a:r>
          </a:p>
        </p:txBody>
      </p:sp>
    </p:spTree>
    <p:extLst>
      <p:ext uri="{BB962C8B-B14F-4D97-AF65-F5344CB8AC3E}">
        <p14:creationId xmlns:p14="http://schemas.microsoft.com/office/powerpoint/2010/main" xmlns="" val="1564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COMPUTER GRAPHICS by </a:t>
            </a:r>
            <a:r>
              <a:rPr lang="en-US" dirty="0" err="1"/>
              <a:t>Anirban</a:t>
            </a:r>
            <a:r>
              <a:rPr lang="en-US" dirty="0"/>
              <a:t> </a:t>
            </a:r>
            <a:r>
              <a:rPr lang="en-US" dirty="0" err="1"/>
              <a:t>Mukhopadhyay</a:t>
            </a:r>
            <a:r>
              <a:rPr lang="en-US" dirty="0"/>
              <a:t> , Arup </a:t>
            </a:r>
            <a:r>
              <a:rPr lang="en-US" dirty="0" err="1"/>
              <a:t>Chattopadhyay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Fundamentals of Computer Graphics Third Edition by Peter Shirley and Steve </a:t>
            </a:r>
            <a:r>
              <a:rPr lang="en-US" dirty="0" err="1"/>
              <a:t>Marschner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3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successful completion</a:t>
            </a:r>
            <a:r>
              <a:rPr lang="en-US" dirty="0"/>
              <a:t> </a:t>
            </a:r>
            <a:r>
              <a:rPr lang="en-US" dirty="0" smtClean="0"/>
              <a:t>a student should be able to</a:t>
            </a:r>
          </a:p>
          <a:p>
            <a:pPr lvl="1"/>
            <a:r>
              <a:rPr lang="en-US" dirty="0" smtClean="0"/>
              <a:t>identify various application areas of the graphics</a:t>
            </a:r>
          </a:p>
          <a:p>
            <a:pPr lvl="1"/>
            <a:r>
              <a:rPr lang="en-US" dirty="0" smtClean="0"/>
              <a:t>define basic terminology of computer graphics</a:t>
            </a:r>
          </a:p>
          <a:p>
            <a:pPr lvl="1"/>
            <a:r>
              <a:rPr lang="en-US" dirty="0" smtClean="0"/>
              <a:t>differentiate various graphic areas</a:t>
            </a:r>
          </a:p>
          <a:p>
            <a:pPr lvl="1"/>
            <a:r>
              <a:rPr lang="en-US" dirty="0" smtClean="0"/>
              <a:t>characterize output and input devices for their effective use in the area</a:t>
            </a:r>
          </a:p>
          <a:p>
            <a:pPr lvl="1"/>
            <a:r>
              <a:rPr lang="en-US" dirty="0" smtClean="0"/>
              <a:t>understand and use various transformations</a:t>
            </a:r>
          </a:p>
          <a:p>
            <a:pPr lvl="1"/>
            <a:r>
              <a:rPr lang="en-US" dirty="0" smtClean="0"/>
              <a:t>construct elementary shapes on computer</a:t>
            </a:r>
          </a:p>
          <a:p>
            <a:pPr lvl="1"/>
            <a:r>
              <a:rPr lang="en-US" dirty="0" smtClean="0"/>
              <a:t>generate 3-D models on computer</a:t>
            </a:r>
          </a:p>
        </p:txBody>
      </p:sp>
    </p:spTree>
    <p:extLst>
      <p:ext uri="{BB962C8B-B14F-4D97-AF65-F5344CB8AC3E}">
        <p14:creationId xmlns:p14="http://schemas.microsoft.com/office/powerpoint/2010/main" xmlns="" val="3660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“A picture is worth a thousand words”</a:t>
            </a:r>
          </a:p>
          <a:p>
            <a:r>
              <a:rPr lang="en-US" i="1" dirty="0"/>
              <a:t>“A picture </a:t>
            </a:r>
            <a:r>
              <a:rPr lang="en-US" i="1" dirty="0" smtClean="0"/>
              <a:t>paints </a:t>
            </a:r>
            <a:r>
              <a:rPr lang="en-US" i="1" dirty="0"/>
              <a:t>a thousand words”</a:t>
            </a:r>
          </a:p>
          <a:p>
            <a:r>
              <a:rPr lang="en-US" dirty="0" smtClean="0"/>
              <a:t>Chinese version is </a:t>
            </a:r>
          </a:p>
          <a:p>
            <a:r>
              <a:rPr lang="en-US" i="1" dirty="0" smtClean="0"/>
              <a:t>“One </a:t>
            </a:r>
            <a:r>
              <a:rPr lang="en-US" i="1" dirty="0"/>
              <a:t>picture is worth </a:t>
            </a:r>
            <a:r>
              <a:rPr lang="en-US" i="1" dirty="0" smtClean="0"/>
              <a:t>ten thousand </a:t>
            </a:r>
            <a:r>
              <a:rPr lang="en-US" i="1" dirty="0"/>
              <a:t>words”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5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using computers to create and manipulate </a:t>
            </a:r>
            <a:r>
              <a:rPr lang="en-US" dirty="0" smtClean="0"/>
              <a:t>images is called </a:t>
            </a:r>
            <a:r>
              <a:rPr lang="en-US" dirty="0" smtClean="0">
                <a:solidFill>
                  <a:srgbClr val="FF0000"/>
                </a:solidFill>
              </a:rPr>
              <a:t>Computer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r>
              <a:rPr lang="en-US" dirty="0" smtClean="0"/>
              <a:t>In true sense the subject requires rigorous background in Linear Algebra especially 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Areas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531</Words>
  <Application>Microsoft Office PowerPoint</Application>
  <PresentationFormat>On-screen Show (4:3)</PresentationFormat>
  <Paragraphs>91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Computer Graphics</vt:lpstr>
      <vt:lpstr>About Instructor</vt:lpstr>
      <vt:lpstr>Today’s Agenda</vt:lpstr>
      <vt:lpstr>Course Contents</vt:lpstr>
      <vt:lpstr>Recommended Books</vt:lpstr>
      <vt:lpstr>Learning Outcome</vt:lpstr>
      <vt:lpstr>A phrase</vt:lpstr>
      <vt:lpstr>What are Computer Graphics</vt:lpstr>
      <vt:lpstr>Areas</vt:lpstr>
      <vt:lpstr>Graphics Areas</vt:lpstr>
      <vt:lpstr>Why Computer Graphics</vt:lpstr>
      <vt:lpstr>Applications</vt:lpstr>
      <vt:lpstr>Entertainment</vt:lpstr>
      <vt:lpstr>Video Games</vt:lpstr>
      <vt:lpstr>Entertainment</vt:lpstr>
      <vt:lpstr>Cartoons</vt:lpstr>
      <vt:lpstr>Entertainment</vt:lpstr>
      <vt:lpstr>Animated Films</vt:lpstr>
      <vt:lpstr>Industry</vt:lpstr>
      <vt:lpstr>CAD/CAM</vt:lpstr>
      <vt:lpstr>Simulations</vt:lpstr>
      <vt:lpstr>Medicine</vt:lpstr>
      <vt:lpstr>Scientific Visualization</vt:lpstr>
      <vt:lpstr>Scientific Visualization</vt:lpstr>
      <vt:lpstr>Education and Training</vt:lpstr>
      <vt:lpstr>Everyday Uses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61</cp:revision>
  <dcterms:created xsi:type="dcterms:W3CDTF">2013-05-04T10:14:09Z</dcterms:created>
  <dcterms:modified xsi:type="dcterms:W3CDTF">2013-12-13T17:45:46Z</dcterms:modified>
</cp:coreProperties>
</file>