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9" r:id="rId4"/>
    <p:sldId id="309" r:id="rId5"/>
    <p:sldId id="310" r:id="rId6"/>
    <p:sldId id="311" r:id="rId7"/>
    <p:sldId id="312" r:id="rId8"/>
    <p:sldId id="313" r:id="rId9"/>
    <p:sldId id="300" r:id="rId10"/>
    <p:sldId id="301" r:id="rId11"/>
    <p:sldId id="302" r:id="rId12"/>
    <p:sldId id="292" r:id="rId13"/>
    <p:sldId id="293" r:id="rId14"/>
    <p:sldId id="272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4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53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0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>
                <a:latin typeface="Arial Black" pitchFamily="34" charset="0"/>
              </a:defRPr>
            </a:lvl1pPr>
            <a:lvl2pPr>
              <a:defRPr sz="2000">
                <a:latin typeface="Arial Black" pitchFamily="34" charset="0"/>
              </a:defRPr>
            </a:lvl2pPr>
            <a:lvl3pPr>
              <a:defRPr sz="1800">
                <a:latin typeface="Arial Black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3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2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5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3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38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8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6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0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1665-C0A3-4567-B279-D21BF5E6B223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8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03</a:t>
            </a:r>
          </a:p>
          <a:p>
            <a:r>
              <a:rPr lang="en-US" dirty="0" err="1" smtClean="0"/>
              <a:t>Fasih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Display</a:t>
            </a:r>
            <a:endParaRPr lang="en-US" dirty="0"/>
          </a:p>
        </p:txBody>
      </p:sp>
      <p:pic>
        <p:nvPicPr>
          <p:cNvPr id="4" name="Content Placeholder 3" descr="D:\ZPG\Angel_book\Second_Edition\SECOND_EDITION\FIGURES\JPEG\an01f04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809701" cy="403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200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Raster Displays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sequential access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Raster Displays (early 70s)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like television, scan all pixels in regular pattern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use frame buffer (video RAM) to eliminate sync problems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RAM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¼ MB (256 KB) cost $2 million in 1971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8642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Raster images require frame buffers</a:t>
            </a:r>
          </a:p>
          <a:p>
            <a:r>
              <a:rPr lang="en-US" b="1" dirty="0" smtClean="0"/>
              <a:t>Frame buffer </a:t>
            </a:r>
            <a:r>
              <a:rPr lang="en-US" dirty="0"/>
              <a:t>- A block of memory, dedicated to graphics output, that holds the contents of what will be displayed</a:t>
            </a:r>
            <a:r>
              <a:rPr lang="en-US" dirty="0" smtClean="0"/>
              <a:t>.</a:t>
            </a:r>
          </a:p>
          <a:p>
            <a:r>
              <a:rPr lang="en-US" dirty="0"/>
              <a:t>If we want a </a:t>
            </a:r>
            <a:r>
              <a:rPr lang="en-US" dirty="0" smtClean="0"/>
              <a:t>frame buffer </a:t>
            </a:r>
            <a:r>
              <a:rPr lang="en-US" dirty="0"/>
              <a:t>of 640 pixels by 480 </a:t>
            </a:r>
            <a:r>
              <a:rPr lang="en-US" dirty="0" smtClean="0"/>
              <a:t>pixels, </a:t>
            </a:r>
            <a:r>
              <a:rPr lang="en-US" dirty="0"/>
              <a:t>we should allocate:</a:t>
            </a:r>
          </a:p>
          <a:p>
            <a:pPr algn="ctr">
              <a:buFontTx/>
              <a:buNone/>
            </a:pPr>
            <a:r>
              <a:rPr lang="en-US" dirty="0" smtClean="0"/>
              <a:t>frame buffer </a:t>
            </a:r>
            <a:r>
              <a:rPr lang="en-US" dirty="0"/>
              <a:t>= 640*480 </a:t>
            </a:r>
            <a:r>
              <a:rPr lang="en-US" dirty="0" smtClean="0"/>
              <a:t>bits</a:t>
            </a:r>
          </a:p>
          <a:p>
            <a:r>
              <a:rPr lang="en-US" dirty="0"/>
              <a:t>How many colors does 1 bit get you? </a:t>
            </a:r>
          </a:p>
          <a:p>
            <a:r>
              <a:rPr lang="en-US" dirty="0"/>
              <a:t>How many colors do 8 bits get you?</a:t>
            </a:r>
          </a:p>
          <a:p>
            <a:pPr lvl="1"/>
            <a:r>
              <a:rPr lang="en-US" dirty="0"/>
              <a:t>Monochrome systems use this (green/gray scale)</a:t>
            </a:r>
          </a:p>
          <a:p>
            <a:r>
              <a:rPr lang="en-US" dirty="0"/>
              <a:t>What bit depth would you want for your </a:t>
            </a:r>
            <a:r>
              <a:rPr lang="en-US" dirty="0" smtClean="0"/>
              <a:t>frame buffer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13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No. of bytes in a frame buffer = 640*480*3</a:t>
            </a:r>
          </a:p>
          <a:p>
            <a:r>
              <a:rPr lang="en-US" dirty="0" smtClean="0"/>
              <a:t>This way we can calculate memory of graphics card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009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Graphics Systems</a:t>
            </a:r>
          </a:p>
          <a:p>
            <a:pPr lvl="1"/>
            <a:r>
              <a:rPr lang="en-US" dirty="0"/>
              <a:t>Display Devices</a:t>
            </a:r>
          </a:p>
          <a:p>
            <a:pPr lvl="2"/>
            <a:r>
              <a:rPr lang="en-US" dirty="0"/>
              <a:t>Colors and colored displays</a:t>
            </a:r>
          </a:p>
          <a:p>
            <a:pPr lvl="2"/>
            <a:r>
              <a:rPr lang="en-US" dirty="0"/>
              <a:t>Raster displays and frame </a:t>
            </a:r>
            <a:r>
              <a:rPr lang="en-US" dirty="0" smtClean="0"/>
              <a:t>buffer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327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Computer Graphics Third Edition by Peter Shirley and Steve </a:t>
            </a:r>
            <a:r>
              <a:rPr lang="en-US" dirty="0" err="1" smtClean="0"/>
              <a:t>Marschner</a:t>
            </a:r>
            <a:endParaRPr lang="en-US" dirty="0" smtClean="0"/>
          </a:p>
          <a:p>
            <a:r>
              <a:rPr lang="en-US" dirty="0"/>
              <a:t>Interactive Computer Graphics, A Top-down Approach with OpenGL (Third Edition) by Edward Angel.</a:t>
            </a:r>
          </a:p>
        </p:txBody>
      </p:sp>
    </p:spTree>
    <p:extLst>
      <p:ext uri="{BB962C8B-B14F-4D97-AF65-F5344CB8AC3E}">
        <p14:creationId xmlns="" xmlns:p14="http://schemas.microsoft.com/office/powerpoint/2010/main" val="3439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Computer Graphics (Cont.)</a:t>
            </a:r>
          </a:p>
          <a:p>
            <a:pPr lvl="1"/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Graphical User Interfaces (GUI)</a:t>
            </a:r>
          </a:p>
          <a:p>
            <a:r>
              <a:rPr lang="en-US" dirty="0" smtClean="0"/>
              <a:t>Overview of Graphics Systems</a:t>
            </a:r>
          </a:p>
          <a:p>
            <a:pPr lvl="1"/>
            <a:r>
              <a:rPr lang="en-US" dirty="0" smtClean="0"/>
              <a:t>Display Devices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33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Graphics Systems</a:t>
            </a:r>
          </a:p>
          <a:p>
            <a:pPr lvl="1"/>
            <a:r>
              <a:rPr lang="en-US" dirty="0"/>
              <a:t>Display </a:t>
            </a:r>
            <a:r>
              <a:rPr lang="en-US" dirty="0" smtClean="0"/>
              <a:t>Devices</a:t>
            </a:r>
          </a:p>
          <a:p>
            <a:pPr lvl="2"/>
            <a:r>
              <a:rPr lang="en-US" dirty="0" smtClean="0"/>
              <a:t>Colors and colored displays</a:t>
            </a:r>
          </a:p>
          <a:p>
            <a:pPr lvl="2"/>
            <a:r>
              <a:rPr lang="en-US" dirty="0" smtClean="0"/>
              <a:t>Raster displays and frame buffer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2839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/>
              <a:t>Filament (acts as heating element, electrons emit from it in the form of beam)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Electrons </a:t>
            </a:r>
            <a:r>
              <a:rPr lang="en-US" sz="2600" dirty="0" smtClean="0"/>
              <a:t>move </a:t>
            </a:r>
            <a:r>
              <a:rPr lang="en-US" sz="2600" dirty="0"/>
              <a:t>towards </a:t>
            </a:r>
            <a:r>
              <a:rPr lang="en-US" sz="2600" dirty="0" smtClean="0"/>
              <a:t> positive plate (Anode) </a:t>
            </a:r>
            <a:r>
              <a:rPr lang="en-US" sz="2600" dirty="0"/>
              <a:t>focusing </a:t>
            </a:r>
            <a:r>
              <a:rPr lang="en-US" sz="2600" dirty="0" smtClean="0"/>
              <a:t>cylinder (Electric field)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Vertical and horizontal deflection </a:t>
            </a:r>
            <a:r>
              <a:rPr lang="en-US" sz="2600" dirty="0" smtClean="0"/>
              <a:t>plates have magnetic field in between them and control the position of the electron beam. 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Beam strikes phosphor coating on front of </a:t>
            </a:r>
            <a:r>
              <a:rPr lang="en-US" sz="2600" dirty="0" smtClean="0"/>
              <a:t>tube producing illumination.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Stronger the beam, brighter is the screen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Longer the beam stays on a point brighter is the screen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714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CRT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massive evacuated glass tube</a:t>
            </a:r>
          </a:p>
          <a:p>
            <a:r>
              <a:rPr lang="en-US" dirty="0" smtClean="0"/>
              <a:t>Capabilities of CRT are measured by</a:t>
            </a:r>
          </a:p>
          <a:p>
            <a:pPr lvl="1"/>
            <a:r>
              <a:rPr lang="en-US" dirty="0" smtClean="0"/>
              <a:t>Size of tube</a:t>
            </a:r>
          </a:p>
          <a:p>
            <a:pPr lvl="1"/>
            <a:r>
              <a:rPr lang="en-US" dirty="0" smtClean="0"/>
              <a:t>Brightness of the phosphors vs. darkness of the tube</a:t>
            </a:r>
          </a:p>
          <a:p>
            <a:pPr lvl="1"/>
            <a:r>
              <a:rPr lang="en-US" dirty="0" smtClean="0"/>
              <a:t>Speed of electron gun</a:t>
            </a:r>
          </a:p>
          <a:p>
            <a:pPr lvl="1"/>
            <a:r>
              <a:rPr lang="en-US" dirty="0" smtClean="0"/>
              <a:t>Diameter of the beam</a:t>
            </a:r>
          </a:p>
          <a:p>
            <a:pPr lvl="1"/>
            <a:r>
              <a:rPr lang="en-US" dirty="0" smtClean="0"/>
              <a:t>Pixels</a:t>
            </a:r>
          </a:p>
          <a:p>
            <a:r>
              <a:rPr lang="en-US" dirty="0" smtClean="0"/>
              <a:t>Disadvantages are </a:t>
            </a:r>
          </a:p>
          <a:p>
            <a:pPr lvl="1"/>
            <a:r>
              <a:rPr lang="en-US" dirty="0" smtClean="0"/>
              <a:t>Size of the tube</a:t>
            </a:r>
          </a:p>
          <a:p>
            <a:pPr lvl="1"/>
            <a:r>
              <a:rPr lang="en-US" dirty="0" smtClean="0"/>
              <a:t>High power consumption</a:t>
            </a:r>
          </a:p>
          <a:p>
            <a:pPr lvl="1"/>
            <a:r>
              <a:rPr lang="en-US" dirty="0" smtClean="0"/>
              <a:t>Flicker</a:t>
            </a:r>
          </a:p>
          <a:p>
            <a:pPr lvl="1"/>
            <a:r>
              <a:rPr lang="en-US" dirty="0" smtClean="0"/>
              <a:t>Costly to refresh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814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</a:t>
            </a:r>
            <a:r>
              <a:rPr lang="en-US" dirty="0" smtClean="0"/>
              <a:t>CRT </a:t>
            </a:r>
            <a:r>
              <a:rPr lang="en-US" smtClean="0"/>
              <a:t>(Phosphors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Florescence is </a:t>
            </a:r>
            <a:r>
              <a:rPr lang="en-US" dirty="0"/>
              <a:t>Light emitted while the </a:t>
            </a:r>
            <a:r>
              <a:rPr lang="en-US" dirty="0" smtClean="0"/>
              <a:t>phosphor </a:t>
            </a:r>
            <a:r>
              <a:rPr lang="en-US" dirty="0"/>
              <a:t>is being struck by electrons</a:t>
            </a:r>
            <a:endParaRPr lang="en-US" dirty="0" smtClean="0"/>
          </a:p>
          <a:p>
            <a:r>
              <a:rPr lang="en-US" dirty="0" smtClean="0"/>
              <a:t>Phosphorescence is </a:t>
            </a:r>
            <a:r>
              <a:rPr lang="en-US" dirty="0"/>
              <a:t>Light emitted once the electron beam is </a:t>
            </a:r>
            <a:r>
              <a:rPr lang="en-US" dirty="0" smtClean="0"/>
              <a:t>removed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Persistence:</a:t>
            </a:r>
            <a:r>
              <a:rPr lang="en-US" sz="2400" dirty="0"/>
              <a:t> The time from the removal of the excitation to the moment when </a:t>
            </a:r>
            <a:r>
              <a:rPr lang="en-US" sz="2400" dirty="0" smtClean="0"/>
              <a:t>phosphorescence </a:t>
            </a:r>
            <a:r>
              <a:rPr lang="en-US" sz="2400" dirty="0"/>
              <a:t>has decayed to 10% of the initial light output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056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Interlacing</a:t>
            </a:r>
            <a:endParaRPr lang="en-US" dirty="0"/>
          </a:p>
        </p:txBody>
      </p:sp>
      <p:pic>
        <p:nvPicPr>
          <p:cNvPr id="1026" name="Picture 2" descr="http://escience.anu.edu.au/lecture/cg/Display/Image/raster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838200"/>
            <a:ext cx="5162550" cy="4610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90600" y="5602069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http://escience.anu.edu.au/lecture/cg/Display/raster.en.html</a:t>
            </a:r>
          </a:p>
        </p:txBody>
      </p:sp>
    </p:spTree>
    <p:extLst>
      <p:ext uri="{BB962C8B-B14F-4D97-AF65-F5344CB8AC3E}">
        <p14:creationId xmlns="" xmlns:p14="http://schemas.microsoft.com/office/powerpoint/2010/main" val="26486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dirty="0"/>
              <a:t>NTSC - 525x480, 30f/s, interlaced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dirty="0"/>
              <a:t>PAL - 625x480, 25f/s, interlaced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dirty="0"/>
              <a:t>VGA - 640x480, 60f/s, </a:t>
            </a:r>
            <a:r>
              <a:rPr lang="en-US" dirty="0" smtClean="0"/>
              <a:t>non-interlaced</a:t>
            </a:r>
            <a:endParaRPr lang="en-US" dirty="0"/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dirty="0"/>
              <a:t>SVGA – 800x600, 60f/s </a:t>
            </a:r>
            <a:r>
              <a:rPr lang="en-US" dirty="0" smtClean="0"/>
              <a:t>non-interlaced</a:t>
            </a:r>
            <a:endParaRPr lang="en-US" dirty="0"/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dirty="0"/>
              <a:t>RGB - 3 independent video signals and synchronization signal, vary in resolution and refresh rate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dirty="0"/>
              <a:t>Time-multiplexed color - R,G,B one after another on a single signal, vary in resolution and refresh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1488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7696200" cy="2286000"/>
          </a:xfrm>
        </p:spPr>
        <p:txBody>
          <a:bodyPr/>
          <a:lstStyle/>
          <a:p>
            <a:r>
              <a:rPr lang="en-US" dirty="0" smtClean="0"/>
              <a:t>Additive Colors</a:t>
            </a:r>
          </a:p>
          <a:p>
            <a:pPr lvl="1"/>
            <a:r>
              <a:rPr lang="en-US" dirty="0" smtClean="0"/>
              <a:t>Red Green and Blue (sometimes White)</a:t>
            </a:r>
          </a:p>
          <a:p>
            <a:r>
              <a:rPr lang="en-US" dirty="0" smtClean="0"/>
              <a:t>Subtractive Colors</a:t>
            </a:r>
          </a:p>
          <a:p>
            <a:pPr lvl="1"/>
            <a:r>
              <a:rPr lang="en-US" dirty="0" smtClean="0"/>
              <a:t>Yellow Cyan Magenta and Black</a:t>
            </a:r>
            <a:endParaRPr lang="en-US" dirty="0"/>
          </a:p>
        </p:txBody>
      </p:sp>
      <p:pic>
        <p:nvPicPr>
          <p:cNvPr id="2052" name="Picture 4" descr="Color Mix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24200"/>
            <a:ext cx="5700000" cy="304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0" y="6260068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http://www.d.umn.edu/~mharvey/th1501color.html</a:t>
            </a:r>
          </a:p>
        </p:txBody>
      </p:sp>
    </p:spTree>
    <p:extLst>
      <p:ext uri="{BB962C8B-B14F-4D97-AF65-F5344CB8AC3E}">
        <p14:creationId xmlns="" xmlns:p14="http://schemas.microsoft.com/office/powerpoint/2010/main" val="242853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524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Computer Graphics</vt:lpstr>
      <vt:lpstr>Last Class</vt:lpstr>
      <vt:lpstr>Today’s Agenda</vt:lpstr>
      <vt:lpstr>CRT</vt:lpstr>
      <vt:lpstr>Characteristics of CRT</vt:lpstr>
      <vt:lpstr>Characteristics of CRT (Phosphors)</vt:lpstr>
      <vt:lpstr>Interlacing</vt:lpstr>
      <vt:lpstr>Video Formats</vt:lpstr>
      <vt:lpstr>Colors</vt:lpstr>
      <vt:lpstr>Color Display</vt:lpstr>
      <vt:lpstr>Raster Displays</vt:lpstr>
      <vt:lpstr>Frame Buffer</vt:lpstr>
      <vt:lpstr>Frame Buffer</vt:lpstr>
      <vt:lpstr>Summary</vt:lpstr>
      <vt:lpstr>References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MyUserName</dc:creator>
  <cp:lastModifiedBy>Administrator</cp:lastModifiedBy>
  <cp:revision>86</cp:revision>
  <dcterms:created xsi:type="dcterms:W3CDTF">2013-05-04T10:14:09Z</dcterms:created>
  <dcterms:modified xsi:type="dcterms:W3CDTF">2013-12-14T13:48:21Z</dcterms:modified>
</cp:coreProperties>
</file>