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99" r:id="rId4"/>
    <p:sldId id="309" r:id="rId5"/>
    <p:sldId id="313" r:id="rId6"/>
    <p:sldId id="311" r:id="rId7"/>
    <p:sldId id="310" r:id="rId8"/>
    <p:sldId id="312" r:id="rId9"/>
    <p:sldId id="314" r:id="rId10"/>
    <p:sldId id="303" r:id="rId11"/>
    <p:sldId id="304" r:id="rId12"/>
    <p:sldId id="305" r:id="rId13"/>
    <p:sldId id="306" r:id="rId14"/>
    <p:sldId id="307" r:id="rId15"/>
    <p:sldId id="308" r:id="rId16"/>
    <p:sldId id="272" r:id="rId17"/>
    <p:sldId id="28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3" d="100"/>
          <a:sy n="33" d="100"/>
        </p:scale>
        <p:origin x="-1670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 Black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34784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85332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70528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>
            <a:lvl1pPr>
              <a:defRPr sz="2800">
                <a:latin typeface="Arial Blac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>
            <a:lvl1pPr>
              <a:defRPr sz="2400">
                <a:latin typeface="Arial Black" pitchFamily="34" charset="0"/>
              </a:defRPr>
            </a:lvl1pPr>
            <a:lvl2pPr>
              <a:defRPr sz="2000">
                <a:latin typeface="Arial Black" pitchFamily="34" charset="0"/>
              </a:defRPr>
            </a:lvl2pPr>
            <a:lvl3pPr>
              <a:defRPr sz="1800">
                <a:latin typeface="Arial Black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43169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2947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45507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5396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83827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38062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27695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40455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61665-C0A3-4567-B279-D21BF5E6B223}" type="datetimeFigureOut">
              <a:rPr lang="en-US" smtClean="0"/>
              <a:pPr/>
              <a:t>12/19/2013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0870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 Graphics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04</a:t>
            </a:r>
          </a:p>
          <a:p>
            <a:r>
              <a:rPr lang="en-US" dirty="0" err="1" smtClean="0"/>
              <a:t>Fasih</a:t>
            </a:r>
            <a:r>
              <a:rPr lang="en-US" dirty="0" smtClean="0"/>
              <a:t> </a:t>
            </a:r>
            <a:r>
              <a:rPr lang="en-US" dirty="0" err="1" smtClean="0"/>
              <a:t>ur</a:t>
            </a:r>
            <a:r>
              <a:rPr lang="en-US" dirty="0" smtClean="0"/>
              <a:t> </a:t>
            </a:r>
            <a:r>
              <a:rPr lang="en-US" dirty="0" err="1" smtClean="0"/>
              <a:t>Rehman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081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Movie Theaters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700" dirty="0" smtClean="0"/>
              <a:t>Films play at </a:t>
            </a:r>
            <a:r>
              <a:rPr lang="en-US" sz="2700" dirty="0"/>
              <a:t>24 </a:t>
            </a:r>
            <a:r>
              <a:rPr lang="en-US" sz="2700" dirty="0" smtClean="0"/>
              <a:t>fps by </a:t>
            </a:r>
            <a:r>
              <a:rPr lang="en-US" sz="2700" dirty="0"/>
              <a:t>U.S. film projectors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Projectors have a shutter to block light during frame advance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To reduce flicker, shutter opens twice for each frame – resulting in 48 fps flashing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48 fps is perceptually acceptable</a:t>
            </a:r>
          </a:p>
          <a:p>
            <a:pPr>
              <a:lnSpc>
                <a:spcPct val="90000"/>
              </a:lnSpc>
            </a:pPr>
            <a:r>
              <a:rPr lang="en-US" sz="2700" dirty="0"/>
              <a:t>European film projectors play film at 25 fps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American films are played ‘as is’ in Europe, resulting in everything moving 4% faster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Faster movements and increased audio pitch are considered perceptually acceptable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4051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Movie at Home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700" dirty="0"/>
              <a:t>Film to DVD transfer</a:t>
            </a:r>
          </a:p>
          <a:p>
            <a:pPr lvl="1"/>
            <a:r>
              <a:rPr lang="en-US" sz="2200" dirty="0"/>
              <a:t>Problem: 24 film fps must be converted to </a:t>
            </a:r>
          </a:p>
          <a:p>
            <a:pPr lvl="2"/>
            <a:r>
              <a:rPr lang="en-US" sz="2200" dirty="0"/>
              <a:t>NTSC U.S. television interlaced 29.97 fps 768x494 </a:t>
            </a:r>
          </a:p>
          <a:p>
            <a:pPr lvl="2"/>
            <a:r>
              <a:rPr lang="en-US" sz="2200" dirty="0"/>
              <a:t>PAL Europe television 25 fps 752x582</a:t>
            </a:r>
          </a:p>
          <a:p>
            <a:r>
              <a:rPr lang="en-US" sz="2700" dirty="0"/>
              <a:t>Use 3:2 </a:t>
            </a:r>
            <a:r>
              <a:rPr lang="en-US" sz="2700" dirty="0" err="1"/>
              <a:t>Pulldown</a:t>
            </a:r>
            <a:endParaRPr lang="en-US" sz="2700" dirty="0"/>
          </a:p>
          <a:p>
            <a:pPr lvl="1"/>
            <a:r>
              <a:rPr lang="en-US" sz="2200" dirty="0"/>
              <a:t>First frame of movie is broken into first three fields (odd, even, odd)</a:t>
            </a:r>
          </a:p>
          <a:p>
            <a:pPr lvl="1"/>
            <a:r>
              <a:rPr lang="en-US" sz="2200" dirty="0"/>
              <a:t>Next frame of movie is broken into next two fields (even, odd)</a:t>
            </a:r>
          </a:p>
          <a:p>
            <a:pPr lvl="1"/>
            <a:r>
              <a:rPr lang="en-US" sz="2200" dirty="0"/>
              <a:t>Next frame of movie is broken into next three fields (even, odd, even)…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4359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Movie at Home</a:t>
            </a:r>
          </a:p>
        </p:txBody>
      </p:sp>
      <p:pic>
        <p:nvPicPr>
          <p:cNvPr id="4" name="Content Placeholder 3" descr="3_2_a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1267619"/>
            <a:ext cx="4762500" cy="47339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75840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Liquid Crystal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4343400" cy="49831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Liquid crystal displays use small flat chips which change their transparency properties when a voltage is applied.</a:t>
            </a:r>
          </a:p>
          <a:p>
            <a:r>
              <a:rPr lang="en-US" dirty="0"/>
              <a:t>LCD elements are arranged in an n x m array call the LCD matrix</a:t>
            </a:r>
          </a:p>
          <a:p>
            <a:r>
              <a:rPr lang="en-US" dirty="0"/>
              <a:t>Level of voltage controls gray levels.</a:t>
            </a:r>
          </a:p>
          <a:p>
            <a:r>
              <a:rPr lang="en-US" dirty="0"/>
              <a:t>LCDs elements do not emit light, use backlights behind the LCD matrix</a:t>
            </a:r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637" y="1219200"/>
            <a:ext cx="4297363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762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657600"/>
            <a:ext cx="4114800" cy="207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762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99400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LCD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3124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Color is obtained by placing filters in front of each LCD element</a:t>
            </a:r>
          </a:p>
          <a:p>
            <a:r>
              <a:rPr lang="en-US" dirty="0"/>
              <a:t>Usually black space between pixels to separate the filters.</a:t>
            </a:r>
          </a:p>
          <a:p>
            <a:r>
              <a:rPr lang="en-US" dirty="0"/>
              <a:t>Because of the physical nature of the LCD matrix, it is difficult to make the individual LCD pixels very small.</a:t>
            </a:r>
          </a:p>
          <a:p>
            <a:r>
              <a:rPr lang="en-US" dirty="0"/>
              <a:t>Image quality dependent on viewing angle.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038600"/>
            <a:ext cx="4818063" cy="252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36092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LCD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Flat </a:t>
            </a:r>
          </a:p>
          <a:p>
            <a:r>
              <a:rPr lang="en-US" dirty="0"/>
              <a:t>Lightweight</a:t>
            </a:r>
          </a:p>
          <a:p>
            <a:r>
              <a:rPr lang="en-US" dirty="0"/>
              <a:t>Low power consumption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7249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Graphics Systems</a:t>
            </a:r>
          </a:p>
          <a:p>
            <a:pPr lvl="1"/>
            <a:r>
              <a:rPr lang="en-US" dirty="0" smtClean="0"/>
              <a:t>Movie </a:t>
            </a:r>
            <a:r>
              <a:rPr lang="en-US" dirty="0"/>
              <a:t>Standards</a:t>
            </a:r>
          </a:p>
          <a:p>
            <a:pPr lvl="1"/>
            <a:r>
              <a:rPr lang="en-US" dirty="0" smtClean="0"/>
              <a:t>LCD’s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0327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Fundamentals of Computer Graphics Third Edition by Peter Shirley and Steve </a:t>
            </a:r>
            <a:r>
              <a:rPr lang="en-US" dirty="0" err="1" smtClean="0"/>
              <a:t>Marschner</a:t>
            </a:r>
            <a:endParaRPr lang="en-US" dirty="0" smtClean="0"/>
          </a:p>
          <a:p>
            <a:r>
              <a:rPr lang="en-US" dirty="0"/>
              <a:t>Interactive Computer Graphics, A Top-down Approach with OpenGL (Third Edition) by Edward Angel.</a:t>
            </a:r>
          </a:p>
        </p:txBody>
      </p:sp>
    </p:spTree>
    <p:extLst>
      <p:ext uri="{BB962C8B-B14F-4D97-AF65-F5344CB8AC3E}">
        <p14:creationId xmlns="" xmlns:p14="http://schemas.microsoft.com/office/powerpoint/2010/main" val="343942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Graphics Systems</a:t>
            </a:r>
          </a:p>
          <a:p>
            <a:pPr lvl="1"/>
            <a:r>
              <a:rPr lang="en-US" dirty="0"/>
              <a:t>Display Devices</a:t>
            </a:r>
          </a:p>
          <a:p>
            <a:pPr lvl="2"/>
            <a:r>
              <a:rPr lang="en-US" dirty="0"/>
              <a:t>Colors and colored displays</a:t>
            </a:r>
          </a:p>
          <a:p>
            <a:pPr lvl="2"/>
            <a:r>
              <a:rPr lang="en-US" dirty="0"/>
              <a:t>Raster displays and frame </a:t>
            </a:r>
            <a:r>
              <a:rPr lang="en-US" dirty="0" smtClean="0"/>
              <a:t>buffer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0332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Graphic Systems</a:t>
            </a:r>
            <a:endParaRPr lang="en-US" dirty="0"/>
          </a:p>
          <a:p>
            <a:pPr lvl="1"/>
            <a:r>
              <a:rPr lang="en-US" dirty="0" smtClean="0"/>
              <a:t>Vector Displays</a:t>
            </a:r>
          </a:p>
          <a:p>
            <a:pPr lvl="1"/>
            <a:r>
              <a:rPr lang="en-US" dirty="0" smtClean="0"/>
              <a:t>Movie Standards</a:t>
            </a:r>
          </a:p>
          <a:p>
            <a:pPr lvl="1"/>
            <a:r>
              <a:rPr lang="en-US" dirty="0" smtClean="0"/>
              <a:t>LCD’s</a:t>
            </a:r>
          </a:p>
          <a:p>
            <a:pPr lvl="2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28392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rectangular array of points or dots is called </a:t>
            </a:r>
            <a:r>
              <a:rPr lang="en-US" dirty="0" smtClean="0">
                <a:solidFill>
                  <a:srgbClr val="FF0000"/>
                </a:solidFill>
              </a:rPr>
              <a:t>Raster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Pixel</a:t>
            </a:r>
            <a:r>
              <a:rPr lang="en-US" dirty="0" smtClean="0"/>
              <a:t> is picture element of raster.</a:t>
            </a:r>
          </a:p>
          <a:p>
            <a:r>
              <a:rPr lang="en-US" dirty="0" smtClean="0"/>
              <a:t>A row of pixels is known as </a:t>
            </a:r>
            <a:r>
              <a:rPr lang="en-US" dirty="0" smtClean="0">
                <a:solidFill>
                  <a:srgbClr val="FF0000"/>
                </a:solidFill>
              </a:rPr>
              <a:t>Scan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Line</a:t>
            </a:r>
            <a:r>
              <a:rPr lang="en-US" dirty="0" smtClean="0"/>
              <a:t>.</a:t>
            </a:r>
          </a:p>
          <a:p>
            <a:r>
              <a:rPr lang="en-US" dirty="0" smtClean="0"/>
              <a:t>Picture elements stored in memory are called </a:t>
            </a:r>
            <a:r>
              <a:rPr lang="en-US" dirty="0" smtClean="0">
                <a:solidFill>
                  <a:srgbClr val="FF0000"/>
                </a:solidFill>
              </a:rPr>
              <a:t>Frame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Buffer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638300" y="4191000"/>
            <a:ext cx="5867400" cy="1981200"/>
            <a:chOff x="1638300" y="4191000"/>
            <a:chExt cx="5867400" cy="1981200"/>
          </a:xfrm>
        </p:grpSpPr>
        <p:sp>
          <p:nvSpPr>
            <p:cNvPr id="4" name="Rectangle 3" descr="Large grid"/>
            <p:cNvSpPr>
              <a:spLocks noChangeArrowheads="1"/>
            </p:cNvSpPr>
            <p:nvPr/>
          </p:nvSpPr>
          <p:spPr bwMode="auto">
            <a:xfrm>
              <a:off x="1638300" y="4191000"/>
              <a:ext cx="5867400" cy="1981200"/>
            </a:xfrm>
            <a:prstGeom prst="rect">
              <a:avLst/>
            </a:prstGeom>
            <a:pattFill prst="lgGrid">
              <a:fgClr>
                <a:srgbClr val="00B0F0"/>
              </a:fgClr>
              <a:bgClr>
                <a:srgbClr val="FFFFFF"/>
              </a:bgClr>
            </a:patt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638300" y="4800600"/>
              <a:ext cx="5867400" cy="101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209800" y="4367213"/>
              <a:ext cx="45719" cy="5238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828800" y="38216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Pixel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46598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Scan Line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3534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28600" indent="-228600">
              <a:buFontTx/>
              <a:buChar char="•"/>
            </a:pPr>
            <a:r>
              <a:rPr lang="en-US" b="1" dirty="0" smtClean="0"/>
              <a:t>The </a:t>
            </a:r>
            <a:r>
              <a:rPr lang="en-US" b="1" dirty="0" smtClean="0">
                <a:solidFill>
                  <a:srgbClr val="FF0000"/>
                </a:solidFill>
              </a:rPr>
              <a:t>Resolution</a:t>
            </a:r>
            <a:r>
              <a:rPr lang="en-US" b="1" dirty="0" smtClean="0"/>
              <a:t> </a:t>
            </a:r>
            <a:r>
              <a:rPr lang="en-US" b="1" dirty="0"/>
              <a:t>is </a:t>
            </a:r>
            <a:r>
              <a:rPr lang="en-US" b="1" dirty="0" smtClean="0"/>
              <a:t>defined as the </a:t>
            </a:r>
            <a:r>
              <a:rPr lang="en-US" b="1" dirty="0"/>
              <a:t>number of </a:t>
            </a:r>
            <a:r>
              <a:rPr lang="en-US" b="1" dirty="0" smtClean="0"/>
              <a:t>dot </a:t>
            </a:r>
            <a:r>
              <a:rPr lang="en-US" b="1" dirty="0"/>
              <a:t>per inch or centimeter that can be plotted horizontally &amp; vertically.</a:t>
            </a:r>
          </a:p>
          <a:p>
            <a:pPr marL="228600" indent="-228600">
              <a:buFontTx/>
              <a:buChar char="•"/>
            </a:pPr>
            <a:r>
              <a:rPr lang="en-US" b="1" dirty="0"/>
              <a:t> </a:t>
            </a:r>
            <a:r>
              <a:rPr lang="en-US" b="1" dirty="0" smtClean="0"/>
              <a:t>Higher </a:t>
            </a:r>
            <a:r>
              <a:rPr lang="en-US" b="1" dirty="0"/>
              <a:t>the </a:t>
            </a:r>
            <a:r>
              <a:rPr lang="en-US" b="1" dirty="0" smtClean="0"/>
              <a:t>resolution</a:t>
            </a:r>
            <a:r>
              <a:rPr lang="en-US" b="1" dirty="0"/>
              <a:t>,</a:t>
            </a:r>
            <a:r>
              <a:rPr lang="en-US" b="1" dirty="0" smtClean="0"/>
              <a:t> </a:t>
            </a:r>
            <a:r>
              <a:rPr lang="en-US" b="1" dirty="0"/>
              <a:t>smaller the spot </a:t>
            </a:r>
            <a:r>
              <a:rPr lang="en-US" b="1" dirty="0" smtClean="0"/>
              <a:t>size.</a:t>
            </a:r>
            <a:endParaRPr lang="en-US" b="1" dirty="0"/>
          </a:p>
          <a:p>
            <a:pPr marL="228600" indent="-228600">
              <a:buFontTx/>
              <a:buChar char="•"/>
            </a:pPr>
            <a:r>
              <a:rPr lang="en-US" b="1" dirty="0" smtClean="0"/>
              <a:t>Resolution is related with quality of the graphics system. </a:t>
            </a:r>
          </a:p>
          <a:p>
            <a:pPr marL="628650" lvl="1" indent="-228600">
              <a:buFontTx/>
              <a:buChar char="•"/>
            </a:pPr>
            <a:r>
              <a:rPr lang="en-US" b="1" dirty="0" smtClean="0"/>
              <a:t>Higher </a:t>
            </a:r>
            <a:r>
              <a:rPr lang="en-US" b="1" dirty="0"/>
              <a:t>the resolution, </a:t>
            </a:r>
            <a:r>
              <a:rPr lang="en-US" b="1" dirty="0" smtClean="0"/>
              <a:t>better the </a:t>
            </a:r>
            <a:r>
              <a:rPr lang="en-US" b="1" dirty="0"/>
              <a:t>graphics </a:t>
            </a:r>
            <a:r>
              <a:rPr lang="en-US" b="1" dirty="0" smtClean="0"/>
              <a:t>system</a:t>
            </a:r>
          </a:p>
          <a:p>
            <a:pPr marL="628650" lvl="1" indent="-228600">
              <a:buFontTx/>
              <a:buChar char="•"/>
            </a:pPr>
            <a:r>
              <a:rPr lang="en-US" b="1" dirty="0" smtClean="0"/>
              <a:t>High </a:t>
            </a:r>
            <a:r>
              <a:rPr lang="en-US" b="1" dirty="0"/>
              <a:t>quality resolution is 1280x1024</a:t>
            </a:r>
          </a:p>
          <a:p>
            <a:pPr marL="228600" indent="-228600" eaLnBrk="0" hangingPunct="0">
              <a:lnSpc>
                <a:spcPct val="91000"/>
              </a:lnSpc>
              <a:spcBef>
                <a:spcPct val="46000"/>
              </a:spcBef>
              <a:buFontTx/>
              <a:buChar char="•"/>
            </a:pPr>
            <a:r>
              <a:rPr lang="en-US" b="1" dirty="0" smtClean="0"/>
              <a:t>The intensity distribution of  spots on the screen has  Gaussian distribution. </a:t>
            </a:r>
          </a:p>
          <a:p>
            <a:pPr marL="228600" indent="-228600" eaLnBrk="0" hangingPunct="0">
              <a:lnSpc>
                <a:spcPct val="91000"/>
              </a:lnSpc>
              <a:spcBef>
                <a:spcPct val="46000"/>
              </a:spcBef>
              <a:buFontTx/>
              <a:buChar char="•"/>
            </a:pPr>
            <a:r>
              <a:rPr lang="en-US" b="1" dirty="0" smtClean="0"/>
              <a:t>Adjacent </a:t>
            </a:r>
            <a:r>
              <a:rPr lang="en-US" b="1" dirty="0"/>
              <a:t>points will appear distinct as long as their separation is greater than the diameter at which each spot has intensity of about 60% of that at the center of the spot</a:t>
            </a:r>
            <a:r>
              <a:rPr lang="en-US" b="1" dirty="0" smtClean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57877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Aspect Ratio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Aspect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Ratio</a:t>
            </a:r>
            <a:r>
              <a:rPr lang="en-US" dirty="0" smtClean="0"/>
              <a:t> is </a:t>
            </a:r>
            <a:r>
              <a:rPr lang="en-US" dirty="0"/>
              <a:t>the ratio between </a:t>
            </a:r>
            <a:r>
              <a:rPr lang="en-US" dirty="0" smtClean="0"/>
              <a:t>number of scan lines in a rater </a:t>
            </a:r>
            <a:r>
              <a:rPr lang="en-US" dirty="0"/>
              <a:t>and </a:t>
            </a:r>
            <a:r>
              <a:rPr lang="en-US" dirty="0" smtClean="0"/>
              <a:t>the number of pixels in a scan line </a:t>
            </a:r>
            <a:r>
              <a:rPr lang="en-US" dirty="0"/>
              <a:t>necessary to produce equal length lines in both directions on the screen. </a:t>
            </a:r>
            <a:endParaRPr lang="en-US" dirty="0" smtClean="0"/>
          </a:p>
          <a:p>
            <a:r>
              <a:rPr lang="en-US" dirty="0" smtClean="0"/>
              <a:t>For example 1280 x 768 has an aspect ratio of 5:3.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7279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Display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electron beam </a:t>
            </a:r>
            <a:r>
              <a:rPr lang="en-US" dirty="0" smtClean="0"/>
              <a:t>illuminates only the parts </a:t>
            </a:r>
            <a:r>
              <a:rPr lang="en-US" dirty="0"/>
              <a:t>of the screen where a picture is to be drawn.</a:t>
            </a:r>
          </a:p>
          <a:p>
            <a:r>
              <a:rPr lang="en-US" dirty="0" smtClean="0"/>
              <a:t>Works like </a:t>
            </a:r>
            <a:r>
              <a:rPr lang="en-US" dirty="0"/>
              <a:t>plotters </a:t>
            </a:r>
            <a:r>
              <a:rPr lang="en-US" dirty="0" smtClean="0"/>
              <a:t>i.e. draws </a:t>
            </a:r>
            <a:r>
              <a:rPr lang="en-US" dirty="0"/>
              <a:t>a </a:t>
            </a:r>
            <a:r>
              <a:rPr lang="en-US" dirty="0" smtClean="0"/>
              <a:t>one picture line at </a:t>
            </a:r>
            <a:r>
              <a:rPr lang="en-US" dirty="0"/>
              <a:t>a time</a:t>
            </a:r>
          </a:p>
          <a:p>
            <a:r>
              <a:rPr lang="en-US" dirty="0"/>
              <a:t>Used in line drawing and wireframe displays</a:t>
            </a:r>
          </a:p>
          <a:p>
            <a:r>
              <a:rPr lang="en-US" dirty="0"/>
              <a:t>Picture definition is stored as a set of line-drawing commands stored in a refresh display file.</a:t>
            </a:r>
          </a:p>
          <a:p>
            <a:r>
              <a:rPr lang="en-US" dirty="0" smtClean="0"/>
              <a:t>Number </a:t>
            </a:r>
            <a:r>
              <a:rPr lang="en-US" dirty="0"/>
              <a:t>of </a:t>
            </a:r>
            <a:r>
              <a:rPr lang="en-US" dirty="0" smtClean="0"/>
              <a:t>lines derive Refresh rate and refresh </a:t>
            </a:r>
            <a:r>
              <a:rPr lang="en-US" dirty="0"/>
              <a:t>cycle is </a:t>
            </a:r>
            <a:r>
              <a:rPr lang="en-US" dirty="0" smtClean="0"/>
              <a:t>between 30 and </a:t>
            </a:r>
            <a:r>
              <a:rPr lang="en-US" dirty="0"/>
              <a:t>60 </a:t>
            </a:r>
            <a:r>
              <a:rPr lang="en-US" dirty="0" smtClean="0"/>
              <a:t>per </a:t>
            </a:r>
            <a:r>
              <a:rPr lang="en-US" dirty="0"/>
              <a:t>second</a:t>
            </a:r>
          </a:p>
          <a:p>
            <a:r>
              <a:rPr lang="en-US" dirty="0" smtClean="0"/>
              <a:t>Can draw </a:t>
            </a:r>
            <a:r>
              <a:rPr lang="en-US" dirty="0"/>
              <a:t>100,000 short lines at this refresh </a:t>
            </a:r>
            <a:r>
              <a:rPr lang="en-US" dirty="0" smtClean="0"/>
              <a:t>rate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4118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Displays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Resolution is higher than raster</a:t>
            </a:r>
          </a:p>
          <a:p>
            <a:pPr lvl="1"/>
            <a:r>
              <a:rPr lang="en-US" dirty="0" smtClean="0"/>
              <a:t>Line drawings are smooth</a:t>
            </a:r>
          </a:p>
          <a:p>
            <a:r>
              <a:rPr lang="en-US" dirty="0" smtClean="0"/>
              <a:t>Vector displays are not suitable for realistic shaded </a:t>
            </a:r>
            <a:r>
              <a:rPr lang="en-US" dirty="0" err="1" smtClean="0"/>
              <a:t>scens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2704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Display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060" y="1143000"/>
            <a:ext cx="6705880" cy="4983163"/>
          </a:xfrm>
        </p:spPr>
      </p:pic>
      <p:sp>
        <p:nvSpPr>
          <p:cNvPr id="3" name="Rectangle 2"/>
          <p:cNvSpPr/>
          <p:nvPr/>
        </p:nvSpPr>
        <p:spPr>
          <a:xfrm>
            <a:off x="2057400" y="6183868"/>
            <a:ext cx="4953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http://hackaday.com/2012/12/05/vector-thingy/</a:t>
            </a:r>
          </a:p>
        </p:txBody>
      </p:sp>
    </p:spTree>
    <p:extLst>
      <p:ext uri="{BB962C8B-B14F-4D97-AF65-F5344CB8AC3E}">
        <p14:creationId xmlns="" xmlns:p14="http://schemas.microsoft.com/office/powerpoint/2010/main" val="278498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</TotalTime>
  <Words>656</Words>
  <Application>Microsoft Office PowerPoint</Application>
  <PresentationFormat>On-screen Show (4:3)</PresentationFormat>
  <Paragraphs>84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Computer Graphics</vt:lpstr>
      <vt:lpstr>Last Class</vt:lpstr>
      <vt:lpstr>Today’s Agenda</vt:lpstr>
      <vt:lpstr>Some Definitions</vt:lpstr>
      <vt:lpstr>Resolution</vt:lpstr>
      <vt:lpstr>Aspect Ratio</vt:lpstr>
      <vt:lpstr>Vector Display </vt:lpstr>
      <vt:lpstr>Vector Displays</vt:lpstr>
      <vt:lpstr>Vector Display</vt:lpstr>
      <vt:lpstr>Movie Theaters</vt:lpstr>
      <vt:lpstr>Movie at Home</vt:lpstr>
      <vt:lpstr>Movie at Home</vt:lpstr>
      <vt:lpstr>Liquid Crystal Display</vt:lpstr>
      <vt:lpstr>LCD</vt:lpstr>
      <vt:lpstr>Advantages of LCD</vt:lpstr>
      <vt:lpstr>Summary</vt:lpstr>
      <vt:lpstr>References</vt:lpstr>
    </vt:vector>
  </TitlesOfParts>
  <Company>MyCompanyName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</dc:title>
  <dc:creator>MyUserName</dc:creator>
  <cp:lastModifiedBy>NTS</cp:lastModifiedBy>
  <cp:revision>97</cp:revision>
  <dcterms:created xsi:type="dcterms:W3CDTF">2013-05-04T10:14:09Z</dcterms:created>
  <dcterms:modified xsi:type="dcterms:W3CDTF">2013-12-19T17:39:50Z</dcterms:modified>
</cp:coreProperties>
</file>