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72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16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05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Visual System (HVS)</a:t>
            </a:r>
            <a:endParaRPr lang="en-US" dirty="0"/>
          </a:p>
        </p:txBody>
      </p:sp>
      <p:pic>
        <p:nvPicPr>
          <p:cNvPr id="4" name="Content Placeholder 3" descr="D:\ZPG\WebVision\Sagschem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113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982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Visual System (HVS)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724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Rods </a:t>
            </a:r>
            <a:r>
              <a:rPr lang="en-US" dirty="0"/>
              <a:t>and cones </a:t>
            </a:r>
            <a:r>
              <a:rPr lang="en-US" dirty="0" smtClean="0"/>
              <a:t>are energized by </a:t>
            </a:r>
            <a:r>
              <a:rPr lang="en-US" dirty="0"/>
              <a:t>electromagnetic energy in the range 350-780 nm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Sizes </a:t>
            </a:r>
            <a:r>
              <a:rPr lang="en-US" dirty="0"/>
              <a:t>of rods and cones determines the resolution of HVS – our visual acuity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sensors in the human eye do not react uniformly to the light energy at different </a:t>
            </a:r>
            <a:r>
              <a:rPr lang="en-US" dirty="0" smtClean="0"/>
              <a:t>wavelengths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Different </a:t>
            </a:r>
            <a:r>
              <a:rPr lang="en-US" dirty="0"/>
              <a:t>HVS response for single frequency light – red/green/blue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Relative </a:t>
            </a:r>
            <a:r>
              <a:rPr lang="en-US" dirty="0"/>
              <a:t>brightness response at different frequencies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shown </a:t>
            </a:r>
            <a:r>
              <a:rPr lang="en-US" dirty="0"/>
              <a:t>curve is known as </a:t>
            </a:r>
            <a:r>
              <a:rPr lang="en-US" dirty="0" err="1" smtClean="0"/>
              <a:t>Commision</a:t>
            </a:r>
            <a:r>
              <a:rPr lang="en-US" dirty="0" smtClean="0"/>
              <a:t> </a:t>
            </a:r>
            <a:r>
              <a:rPr lang="en-US" dirty="0" err="1"/>
              <a:t>Internationale</a:t>
            </a:r>
            <a:r>
              <a:rPr lang="en-US" dirty="0"/>
              <a:t> de </a:t>
            </a:r>
            <a:r>
              <a:rPr lang="en-US" dirty="0" err="1"/>
              <a:t>L’Eclairage</a:t>
            </a:r>
            <a:r>
              <a:rPr lang="en-US" dirty="0"/>
              <a:t> (CIE) standard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curve matches the sensitivity </a:t>
            </a:r>
            <a:r>
              <a:rPr lang="en-US" dirty="0" smtClean="0"/>
              <a:t>of </a:t>
            </a:r>
            <a:r>
              <a:rPr lang="en-US" dirty="0"/>
              <a:t>the monochromatic sensors used in </a:t>
            </a:r>
            <a:r>
              <a:rPr lang="en-US" dirty="0" smtClean="0"/>
              <a:t>black &amp; white </a:t>
            </a:r>
            <a:r>
              <a:rPr lang="en-US" dirty="0"/>
              <a:t>films and video camera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Most </a:t>
            </a:r>
            <a:r>
              <a:rPr lang="en-US" dirty="0"/>
              <a:t>sensitive to GREEN </a:t>
            </a:r>
            <a:r>
              <a:rPr lang="en-US" dirty="0" smtClean="0"/>
              <a:t>colors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D:\ZPG\Angel_book\Second_Edition\SECOND_EDITION\FIGURES\JPEG\an01f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3962400" cy="3057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9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</a:t>
            </a:r>
            <a:r>
              <a:rPr lang="en-US" dirty="0" smtClean="0"/>
              <a:t>Visual </a:t>
            </a:r>
            <a:r>
              <a:rPr lang="en-US" dirty="0"/>
              <a:t>System (HVS)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5486400" cy="4983163"/>
          </a:xfrm>
        </p:spPr>
        <p:txBody>
          <a:bodyPr/>
          <a:lstStyle/>
          <a:p>
            <a:r>
              <a:rPr lang="en-US" dirty="0" smtClean="0"/>
              <a:t>HVS has three types of cones</a:t>
            </a:r>
          </a:p>
          <a:p>
            <a:pPr lvl="1"/>
            <a:r>
              <a:rPr lang="en-US" dirty="0" smtClean="0"/>
              <a:t>Blue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Yellow</a:t>
            </a:r>
            <a:endParaRPr lang="en-US" dirty="0"/>
          </a:p>
        </p:txBody>
      </p:sp>
      <p:pic>
        <p:nvPicPr>
          <p:cNvPr id="6" name="Picture 5" descr="D:\ZPG\WebVision\spect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114800" cy="2401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ZPG\Angel_book\Second_Edition\SECOND_EDITION\FIGURES\JPEG\an01f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233862"/>
            <a:ext cx="8610600" cy="239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749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Graphic Systems</a:t>
            </a:r>
          </a:p>
          <a:p>
            <a:pPr lvl="1"/>
            <a:r>
              <a:rPr lang="en-US" dirty="0"/>
              <a:t>LED Display</a:t>
            </a:r>
          </a:p>
          <a:p>
            <a:pPr lvl="1"/>
            <a:r>
              <a:rPr lang="en-US" dirty="0"/>
              <a:t>Plasma TV</a:t>
            </a:r>
          </a:p>
          <a:p>
            <a:pPr lvl="1"/>
            <a:r>
              <a:rPr lang="en-US" dirty="0"/>
              <a:t>Hardcopy Devices</a:t>
            </a:r>
          </a:p>
          <a:p>
            <a:pPr lvl="1"/>
            <a:r>
              <a:rPr lang="en-US" dirty="0"/>
              <a:t>Input Devices</a:t>
            </a:r>
          </a:p>
          <a:p>
            <a:r>
              <a:rPr lang="en-US" dirty="0"/>
              <a:t>Human Visual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(Third Edition) by Edward Angel.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Graphic Systems</a:t>
            </a:r>
          </a:p>
          <a:p>
            <a:pPr lvl="1"/>
            <a:r>
              <a:rPr lang="en-US" dirty="0"/>
              <a:t>Vector Displays</a:t>
            </a:r>
          </a:p>
          <a:p>
            <a:pPr lvl="1"/>
            <a:r>
              <a:rPr lang="en-US" dirty="0"/>
              <a:t>Movie Standards</a:t>
            </a:r>
          </a:p>
          <a:p>
            <a:pPr lvl="1"/>
            <a:r>
              <a:rPr lang="en-US" dirty="0"/>
              <a:t>LCD’s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Graphic Systems</a:t>
            </a:r>
          </a:p>
          <a:p>
            <a:pPr lvl="1"/>
            <a:r>
              <a:rPr lang="en-US" dirty="0" smtClean="0"/>
              <a:t>LED Display</a:t>
            </a:r>
          </a:p>
          <a:p>
            <a:pPr lvl="1"/>
            <a:r>
              <a:rPr lang="en-US" dirty="0" smtClean="0"/>
              <a:t>Plasma TV</a:t>
            </a:r>
          </a:p>
          <a:p>
            <a:pPr lvl="1"/>
            <a:r>
              <a:rPr lang="en-US" dirty="0" smtClean="0"/>
              <a:t>Hardcopy Devices</a:t>
            </a:r>
          </a:p>
          <a:p>
            <a:pPr lvl="1"/>
            <a:r>
              <a:rPr lang="en-US" dirty="0" smtClean="0"/>
              <a:t>Input Devices</a:t>
            </a:r>
          </a:p>
          <a:p>
            <a:r>
              <a:rPr lang="en-US" dirty="0" smtClean="0"/>
              <a:t>Human Visual System</a:t>
            </a:r>
          </a:p>
          <a:p>
            <a:r>
              <a:rPr lang="en-US" dirty="0" smtClean="0"/>
              <a:t>Ray Tracing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actually stands for Light Emitting Diode.</a:t>
            </a:r>
          </a:p>
          <a:p>
            <a:r>
              <a:rPr lang="en-US" dirty="0" smtClean="0"/>
              <a:t>LED displays use the same technology for display but it uses LED’s for back light while LCD displays generally use Cold Cathode Fluorescent technology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69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(Wikipedia)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Produce images with greater dynamic contrast</a:t>
            </a:r>
          </a:p>
          <a:p>
            <a:r>
              <a:rPr lang="en-US" dirty="0"/>
              <a:t>Can be extremely slim (some screens are less than 0.5 inch (0.92 cm) thin in edge-lit </a:t>
            </a:r>
            <a:r>
              <a:rPr lang="en-US" dirty="0" smtClean="0"/>
              <a:t>panels</a:t>
            </a:r>
            <a:endParaRPr lang="en-US" dirty="0"/>
          </a:p>
          <a:p>
            <a:r>
              <a:rPr lang="en-US" dirty="0"/>
              <a:t>Offer a wider color gamut (when RGB-LED backlighting is used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Produce less environmental pollution on disposal</a:t>
            </a:r>
          </a:p>
          <a:p>
            <a:r>
              <a:rPr lang="en-US" dirty="0"/>
              <a:t>Are more expensive</a:t>
            </a:r>
          </a:p>
          <a:p>
            <a:r>
              <a:rPr lang="en-US" dirty="0"/>
              <a:t>Have longer </a:t>
            </a:r>
            <a:r>
              <a:rPr lang="en-US" dirty="0" smtClean="0"/>
              <a:t>lifespans and are </a:t>
            </a:r>
            <a:r>
              <a:rPr lang="en-US" dirty="0"/>
              <a:t>more </a:t>
            </a:r>
            <a:r>
              <a:rPr lang="en-US" dirty="0" smtClean="0"/>
              <a:t>reliable</a:t>
            </a:r>
            <a:endParaRPr lang="en-US" dirty="0"/>
          </a:p>
          <a:p>
            <a:r>
              <a:rPr lang="en-US" dirty="0"/>
              <a:t>Have (typically) 20- to 30-percent lower power consumption</a:t>
            </a:r>
          </a:p>
          <a:p>
            <a:r>
              <a:rPr lang="en-US" dirty="0"/>
              <a:t>Run significantly cooler</a:t>
            </a:r>
          </a:p>
          <a:p>
            <a:r>
              <a:rPr lang="en-US" dirty="0" smtClean="0"/>
              <a:t>Allow </a:t>
            </a:r>
            <a:r>
              <a:rPr lang="en-US" dirty="0"/>
              <a:t>a wider dimming </a:t>
            </a:r>
            <a:r>
              <a:rPr lang="en-US" dirty="0" smtClean="0"/>
              <a:t>range</a:t>
            </a:r>
            <a:endParaRPr lang="en-US" dirty="0"/>
          </a:p>
          <a:p>
            <a:r>
              <a:rPr lang="en-US" dirty="0"/>
              <a:t>Are significantly </a:t>
            </a:r>
            <a:r>
              <a:rPr lang="en-US" dirty="0" smtClean="0"/>
              <a:t>lighter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2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Plasma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Plasma display panels</a:t>
            </a:r>
          </a:p>
          <a:p>
            <a:pPr lvl="1"/>
            <a:r>
              <a:rPr lang="en-US" dirty="0"/>
              <a:t>Similar in principle to </a:t>
            </a:r>
            <a:br>
              <a:rPr lang="en-US" dirty="0"/>
            </a:br>
            <a:r>
              <a:rPr lang="en-US" dirty="0"/>
              <a:t>fluorescent light tubes</a:t>
            </a:r>
          </a:p>
          <a:p>
            <a:pPr lvl="1"/>
            <a:r>
              <a:rPr lang="en-US" dirty="0"/>
              <a:t>Small gas-filled capsules </a:t>
            </a:r>
            <a:br>
              <a:rPr lang="en-US" dirty="0"/>
            </a:br>
            <a:r>
              <a:rPr lang="en-US" dirty="0"/>
              <a:t>are excited by electric field,</a:t>
            </a:r>
            <a:br>
              <a:rPr lang="en-US" dirty="0"/>
            </a:br>
            <a:r>
              <a:rPr lang="en-US" dirty="0"/>
              <a:t>emits UV light</a:t>
            </a:r>
          </a:p>
          <a:p>
            <a:pPr lvl="1"/>
            <a:r>
              <a:rPr lang="en-US" dirty="0"/>
              <a:t>UV excites phosphor</a:t>
            </a:r>
          </a:p>
          <a:p>
            <a:pPr lvl="1"/>
            <a:r>
              <a:rPr lang="en-US" dirty="0"/>
              <a:t>Phosphor relaxes, emits </a:t>
            </a:r>
            <a:br>
              <a:rPr lang="en-US" dirty="0"/>
            </a:br>
            <a:r>
              <a:rPr lang="en-US" dirty="0"/>
              <a:t>some other color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66900"/>
            <a:ext cx="43053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45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Plasma Panel (Pros and cons)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Plasma panels are fairly bright and offer large viewing angle.</a:t>
            </a:r>
          </a:p>
          <a:p>
            <a:r>
              <a:rPr lang="en-US" dirty="0" smtClean="0"/>
              <a:t>Good for Large format display</a:t>
            </a:r>
          </a:p>
          <a:p>
            <a:r>
              <a:rPr lang="en-US" dirty="0" smtClean="0"/>
              <a:t>Plasma panels, however, are expansive, have large pixel size (~1mm as compared to ~0.2mm). Phosphor depletes with time and are less bright than CRT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8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Hardcopy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Inkjet Printer</a:t>
            </a:r>
          </a:p>
          <a:p>
            <a:r>
              <a:rPr lang="en-US" dirty="0" smtClean="0"/>
              <a:t>Laser Printer</a:t>
            </a:r>
          </a:p>
          <a:p>
            <a:r>
              <a:rPr lang="en-US" dirty="0" smtClean="0"/>
              <a:t>Film Recorder</a:t>
            </a:r>
          </a:p>
          <a:p>
            <a:r>
              <a:rPr lang="en-US" dirty="0" smtClean="0"/>
              <a:t>Electrostatic Printer and </a:t>
            </a:r>
          </a:p>
          <a:p>
            <a:r>
              <a:rPr lang="en-US" dirty="0" smtClean="0"/>
              <a:t>Pen Plotter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9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sz="2000" b="1" dirty="0"/>
              <a:t>Locator Devices:   </a:t>
            </a:r>
          </a:p>
          <a:p>
            <a:pPr marL="685800" lvl="1" indent="-228600">
              <a:lnSpc>
                <a:spcPct val="85000"/>
              </a:lnSpc>
              <a:spcBef>
                <a:spcPct val="40000"/>
              </a:spcBef>
            </a:pPr>
            <a:r>
              <a:rPr lang="en-US" sz="1800" b="1" dirty="0"/>
              <a:t>to indicate a position and/or orientation </a:t>
            </a:r>
          </a:p>
          <a:p>
            <a:pPr marL="685800" lvl="1" indent="-228600">
              <a:lnSpc>
                <a:spcPct val="85000"/>
              </a:lnSpc>
              <a:spcBef>
                <a:spcPct val="40000"/>
              </a:spcBef>
            </a:pPr>
            <a:r>
              <a:rPr lang="en-US" sz="1800" b="1" dirty="0"/>
              <a:t>to select a displayed entity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800" b="1" dirty="0"/>
              <a:t>Tablet, Mouse, Trackball, Joystick, Touch Panel, Light Pen</a:t>
            </a:r>
          </a:p>
          <a:p>
            <a:pPr marL="228600" indent="-228600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sz="2000" b="1" dirty="0"/>
              <a:t>Keyboard devices:  </a:t>
            </a:r>
          </a:p>
          <a:p>
            <a:pPr marL="685800" lvl="1" indent="-228600">
              <a:lnSpc>
                <a:spcPct val="85000"/>
              </a:lnSpc>
              <a:spcBef>
                <a:spcPct val="40000"/>
              </a:spcBef>
            </a:pPr>
            <a:r>
              <a:rPr lang="en-US" sz="1800" b="1" dirty="0"/>
              <a:t>to input a character string</a:t>
            </a:r>
          </a:p>
          <a:p>
            <a:pPr marL="685800" lvl="1" indent="-228600">
              <a:lnSpc>
                <a:spcPct val="85000"/>
              </a:lnSpc>
              <a:spcBef>
                <a:spcPct val="40000"/>
              </a:spcBef>
            </a:pPr>
            <a:r>
              <a:rPr lang="en-US" sz="1800" b="1" dirty="0"/>
              <a:t>Alphanumeric keyboard (coded </a:t>
            </a:r>
            <a:r>
              <a:rPr lang="en-US" sz="1800" b="1" dirty="0" smtClean="0"/>
              <a:t>- get single ASCII character)</a:t>
            </a:r>
            <a:endParaRPr lang="en-US" sz="1800" b="1" dirty="0"/>
          </a:p>
          <a:p>
            <a:pPr marL="228600" indent="-228600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sz="2000" b="1" dirty="0"/>
              <a:t>Valuator Devices:  </a:t>
            </a:r>
          </a:p>
          <a:p>
            <a:pPr marL="685800" lvl="1" indent="-228600">
              <a:lnSpc>
                <a:spcPct val="85000"/>
              </a:lnSpc>
              <a:spcBef>
                <a:spcPct val="40000"/>
              </a:spcBef>
            </a:pPr>
            <a:r>
              <a:rPr lang="en-US" sz="1800" b="1" dirty="0"/>
              <a:t>to input a single value in the space of real numbers</a:t>
            </a:r>
          </a:p>
          <a:p>
            <a:pPr marL="685800" lvl="1" indent="-228600">
              <a:lnSpc>
                <a:spcPct val="85000"/>
              </a:lnSpc>
              <a:spcBef>
                <a:spcPct val="40000"/>
              </a:spcBef>
            </a:pPr>
            <a:r>
              <a:rPr lang="en-US" sz="1800" b="1" dirty="0"/>
              <a:t>Rotary dials (Bounded or Unbounded),  Linear sliders</a:t>
            </a:r>
          </a:p>
          <a:p>
            <a:pPr marL="228600" indent="-228600">
              <a:lnSpc>
                <a:spcPct val="85000"/>
              </a:lnSpc>
              <a:spcBef>
                <a:spcPct val="40000"/>
              </a:spcBef>
              <a:buFontTx/>
              <a:buChar char="•"/>
            </a:pPr>
            <a:r>
              <a:rPr lang="en-US" sz="2000" b="1" dirty="0"/>
              <a:t>Choice Devices:  </a:t>
            </a:r>
          </a:p>
          <a:p>
            <a:pPr marL="685800" lvl="1" indent="-228600">
              <a:lnSpc>
                <a:spcPct val="85000"/>
              </a:lnSpc>
              <a:spcBef>
                <a:spcPct val="40000"/>
              </a:spcBef>
            </a:pPr>
            <a:r>
              <a:rPr lang="en-US" sz="1800" b="1" dirty="0"/>
              <a:t>to select from a set of possible actions or choices</a:t>
            </a:r>
          </a:p>
          <a:p>
            <a:pPr marL="685800" lvl="1" indent="-228600">
              <a:lnSpc>
                <a:spcPct val="85000"/>
              </a:lnSpc>
              <a:spcBef>
                <a:spcPct val="40000"/>
              </a:spcBef>
            </a:pPr>
            <a:r>
              <a:rPr lang="en-US" sz="1800" b="1" dirty="0"/>
              <a:t>Function keys </a:t>
            </a:r>
          </a:p>
        </p:txBody>
      </p:sp>
    </p:spTree>
    <p:extLst>
      <p:ext uri="{BB962C8B-B14F-4D97-AF65-F5344CB8AC3E}">
        <p14:creationId xmlns="" xmlns:p14="http://schemas.microsoft.com/office/powerpoint/2010/main" val="10539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424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Computer Graphics</vt:lpstr>
      <vt:lpstr>Last Class</vt:lpstr>
      <vt:lpstr>Today’s Agenda</vt:lpstr>
      <vt:lpstr>LED Display</vt:lpstr>
      <vt:lpstr>Comparison (Wikipedia)</vt:lpstr>
      <vt:lpstr>Plasma Panel</vt:lpstr>
      <vt:lpstr>Plasma Panel (Pros and cons)</vt:lpstr>
      <vt:lpstr>Hardcopy Devices</vt:lpstr>
      <vt:lpstr>Input Devices</vt:lpstr>
      <vt:lpstr>Human Visual System (HVS)</vt:lpstr>
      <vt:lpstr>Human Visual System (HVS)</vt:lpstr>
      <vt:lpstr>Human Visual System (HVS)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112</cp:revision>
  <dcterms:created xsi:type="dcterms:W3CDTF">2013-05-04T10:14:09Z</dcterms:created>
  <dcterms:modified xsi:type="dcterms:W3CDTF">2013-12-20T15:43:06Z</dcterms:modified>
</cp:coreProperties>
</file>