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2" r:id="rId13"/>
    <p:sldId id="321" r:id="rId14"/>
    <p:sldId id="320" r:id="rId15"/>
    <p:sldId id="309" r:id="rId16"/>
    <p:sldId id="272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06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images result in almost 3MB for 1 million pixel image</a:t>
            </a:r>
          </a:p>
          <a:p>
            <a:r>
              <a:rPr lang="en-US" dirty="0" smtClean="0"/>
              <a:t>To reduce storage space, various compression techniques are employed and used in image compression.</a:t>
            </a:r>
          </a:p>
          <a:p>
            <a:r>
              <a:rPr lang="en-US" dirty="0" smtClean="0"/>
              <a:t>Generally compression is categorized as </a:t>
            </a:r>
          </a:p>
          <a:p>
            <a:pPr lvl="1"/>
            <a:r>
              <a:rPr lang="en-US" dirty="0" smtClean="0"/>
              <a:t>Lossless Compression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1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jpeg. </a:t>
            </a:r>
            <a:r>
              <a:rPr lang="en-US" dirty="0"/>
              <a:t>This </a:t>
            </a:r>
            <a:r>
              <a:rPr lang="en-US" dirty="0" err="1"/>
              <a:t>lossy</a:t>
            </a:r>
            <a:r>
              <a:rPr lang="en-US" dirty="0"/>
              <a:t> format compresses image blocks based on thresholds </a:t>
            </a:r>
            <a:r>
              <a:rPr lang="en-US" dirty="0" smtClean="0"/>
              <a:t>in the </a:t>
            </a:r>
            <a:r>
              <a:rPr lang="en-US" dirty="0"/>
              <a:t>human visual system. This format works well for natural images.</a:t>
            </a:r>
          </a:p>
          <a:p>
            <a:r>
              <a:rPr lang="en-US" b="1" dirty="0" smtClean="0"/>
              <a:t>tiff</a:t>
            </a:r>
            <a:r>
              <a:rPr lang="en-US" b="1" dirty="0"/>
              <a:t>. </a:t>
            </a:r>
            <a:r>
              <a:rPr lang="en-US" dirty="0"/>
              <a:t>This format is most commonly used to hold binary images or </a:t>
            </a:r>
            <a:r>
              <a:rPr lang="en-US" dirty="0" err="1" smtClean="0"/>
              <a:t>losslessly</a:t>
            </a:r>
            <a:r>
              <a:rPr lang="en-US" dirty="0"/>
              <a:t> </a:t>
            </a:r>
            <a:r>
              <a:rPr lang="en-US" dirty="0" smtClean="0"/>
              <a:t>compressed </a:t>
            </a:r>
            <a:r>
              <a:rPr lang="en-US" dirty="0"/>
              <a:t>8- or 16-bit RGB although many other options exist.</a:t>
            </a:r>
          </a:p>
          <a:p>
            <a:r>
              <a:rPr lang="en-US" b="1" dirty="0" smtClean="0"/>
              <a:t>ppm</a:t>
            </a:r>
            <a:r>
              <a:rPr lang="en-US" b="1" dirty="0"/>
              <a:t>. </a:t>
            </a:r>
            <a:r>
              <a:rPr lang="en-US" b="1" dirty="0" smtClean="0"/>
              <a:t>(Portable Pixel Map)</a:t>
            </a:r>
            <a:r>
              <a:rPr lang="en-US" dirty="0" smtClean="0"/>
              <a:t>This </a:t>
            </a:r>
            <a:r>
              <a:rPr lang="en-US" dirty="0"/>
              <a:t>very simple lossless, uncompressed format is most often </a:t>
            </a:r>
            <a:r>
              <a:rPr lang="en-US" dirty="0" smtClean="0"/>
              <a:t>used for </a:t>
            </a:r>
            <a:r>
              <a:rPr lang="en-US" dirty="0"/>
              <a:t>8-bit RGB images although many options exist.</a:t>
            </a:r>
          </a:p>
          <a:p>
            <a:r>
              <a:rPr lang="en-US" b="1" dirty="0" err="1" smtClean="0"/>
              <a:t>png</a:t>
            </a:r>
            <a:r>
              <a:rPr lang="en-US" b="1" dirty="0"/>
              <a:t>. </a:t>
            </a:r>
            <a:r>
              <a:rPr lang="en-US" b="1" dirty="0" smtClean="0"/>
              <a:t> (Portable Network Graphics) </a:t>
            </a:r>
            <a:r>
              <a:rPr lang="en-US" dirty="0" smtClean="0"/>
              <a:t>This </a:t>
            </a:r>
            <a:r>
              <a:rPr lang="en-US" dirty="0"/>
              <a:t>is a set of lossless formats with a good set of open source </a:t>
            </a:r>
            <a:r>
              <a:rPr lang="en-US" dirty="0" smtClean="0"/>
              <a:t>management 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814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4328" y="2212848"/>
            <a:ext cx="3328416" cy="3108960"/>
          </a:xfrm>
        </p:spPr>
      </p:pic>
    </p:spTree>
    <p:extLst>
      <p:ext uri="{BB962C8B-B14F-4D97-AF65-F5344CB8AC3E}">
        <p14:creationId xmlns:p14="http://schemas.microsoft.com/office/powerpoint/2010/main" xmlns="" val="8385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irefr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209800"/>
            <a:ext cx="33242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01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basic task in graphics.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/>
              <a:t>Object </a:t>
            </a:r>
            <a:r>
              <a:rPr lang="en-US" dirty="0" smtClean="0"/>
              <a:t>Oder Rendering: each object is taken into account and </a:t>
            </a:r>
            <a:r>
              <a:rPr lang="en-US" dirty="0"/>
              <a:t>for each object all the pixels that it influences are found and updated.</a:t>
            </a:r>
            <a:endParaRPr lang="en-US" dirty="0" smtClean="0"/>
          </a:p>
          <a:p>
            <a:pPr lvl="1"/>
            <a:r>
              <a:rPr lang="en-US" dirty="0" smtClean="0"/>
              <a:t>Image Oder Rendering: </a:t>
            </a:r>
            <a:r>
              <a:rPr lang="en-US" dirty="0"/>
              <a:t>each pixel is considered in turn, and for each pixel all the </a:t>
            </a:r>
            <a:r>
              <a:rPr lang="en-US" dirty="0" smtClean="0"/>
              <a:t>objects that </a:t>
            </a:r>
            <a:r>
              <a:rPr lang="en-US" dirty="0"/>
              <a:t>influence it are found and the pixel value is computed.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4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en-US" dirty="0" smtClean="0"/>
              <a:t>Building </a:t>
            </a:r>
            <a:r>
              <a:rPr lang="en-US" dirty="0"/>
              <a:t>an imaging model by following light from a </a:t>
            </a:r>
            <a:r>
              <a:rPr lang="en-US" dirty="0" smtClean="0"/>
              <a:t>source is known as Ray Tracing</a:t>
            </a:r>
          </a:p>
          <a:p>
            <a:pPr marL="0" indent="-400050"/>
            <a:r>
              <a:rPr lang="en-US" dirty="0" smtClean="0"/>
              <a:t>A Ray is a semi infinite line that emerges from s source and continues to infinity in one direction</a:t>
            </a:r>
          </a:p>
          <a:p>
            <a:pPr marL="0" indent="-400050"/>
            <a:r>
              <a:rPr lang="en-US" dirty="0" smtClean="0"/>
              <a:t>Part of ray contributes</a:t>
            </a:r>
          </a:p>
          <a:p>
            <a:pPr marL="0" indent="0">
              <a:buNone/>
            </a:pPr>
            <a:r>
              <a:rPr lang="en-US" dirty="0" smtClean="0"/>
              <a:t>in making image.</a:t>
            </a:r>
          </a:p>
          <a:p>
            <a:r>
              <a:rPr lang="en-US" dirty="0" smtClean="0"/>
              <a:t>Surfaces</a:t>
            </a:r>
          </a:p>
          <a:p>
            <a:pPr lvl="1"/>
            <a:r>
              <a:rPr lang="en-US" dirty="0" smtClean="0"/>
              <a:t>Diffusing</a:t>
            </a:r>
          </a:p>
          <a:p>
            <a:pPr lvl="1"/>
            <a:r>
              <a:rPr lang="en-US" dirty="0" smtClean="0"/>
              <a:t>Reflecting</a:t>
            </a:r>
          </a:p>
          <a:p>
            <a:pPr lvl="1"/>
            <a:r>
              <a:rPr lang="en-US" dirty="0" smtClean="0"/>
              <a:t>Refracting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D:\ZPG\Angel_book\Second_Edition\SECOND_EDITION\FIGURES\JPEG\an01f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9797" y="2819400"/>
            <a:ext cx="417420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11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Visual System</a:t>
            </a:r>
          </a:p>
          <a:p>
            <a:pPr lvl="1"/>
            <a:r>
              <a:rPr lang="en-US" dirty="0" smtClean="0"/>
              <a:t>Illusions</a:t>
            </a:r>
          </a:p>
          <a:p>
            <a:r>
              <a:rPr lang="en-US" smtClean="0"/>
              <a:t>Ray </a:t>
            </a:r>
            <a:r>
              <a:rPr lang="en-US" smtClean="0"/>
              <a:t>Tracing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 Systems</a:t>
            </a:r>
          </a:p>
          <a:p>
            <a:pPr lvl="1"/>
            <a:r>
              <a:rPr lang="en-US" dirty="0"/>
              <a:t>LED Display</a:t>
            </a:r>
          </a:p>
          <a:p>
            <a:pPr lvl="1"/>
            <a:r>
              <a:rPr lang="en-US" dirty="0"/>
              <a:t>Plasma TV</a:t>
            </a:r>
          </a:p>
          <a:p>
            <a:pPr lvl="1"/>
            <a:r>
              <a:rPr lang="en-US" dirty="0"/>
              <a:t>Hardcopy Devices</a:t>
            </a:r>
          </a:p>
          <a:p>
            <a:pPr lvl="1"/>
            <a:r>
              <a:rPr lang="en-US" dirty="0"/>
              <a:t>Input Devices</a:t>
            </a:r>
          </a:p>
          <a:p>
            <a:r>
              <a:rPr lang="en-US" dirty="0"/>
              <a:t>Human Visual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Visual System</a:t>
            </a:r>
          </a:p>
          <a:p>
            <a:pPr lvl="1"/>
            <a:r>
              <a:rPr lang="en-US" dirty="0" smtClean="0"/>
              <a:t>Illusions</a:t>
            </a:r>
          </a:p>
          <a:p>
            <a:r>
              <a:rPr lang="en-US" dirty="0" smtClean="0"/>
              <a:t>Ray 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539" y="1143000"/>
            <a:ext cx="4500921" cy="4983163"/>
          </a:xfrm>
        </p:spPr>
      </p:pic>
    </p:spTree>
    <p:extLst>
      <p:ext uri="{BB962C8B-B14F-4D97-AF65-F5344CB8AC3E}">
        <p14:creationId xmlns:p14="http://schemas.microsoft.com/office/powerpoint/2010/main" xmlns="" val="11680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539" y="1143000"/>
            <a:ext cx="4500921" cy="4983163"/>
          </a:xfrm>
        </p:spPr>
      </p:pic>
    </p:spTree>
    <p:extLst>
      <p:ext uri="{BB962C8B-B14F-4D97-AF65-F5344CB8AC3E}">
        <p14:creationId xmlns:p14="http://schemas.microsoft.com/office/powerpoint/2010/main" xmlns="" val="16271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4760" y="1143000"/>
            <a:ext cx="5494479" cy="4983163"/>
          </a:xfrm>
        </p:spPr>
      </p:pic>
    </p:spTree>
    <p:extLst>
      <p:ext uri="{BB962C8B-B14F-4D97-AF65-F5344CB8AC3E}">
        <p14:creationId xmlns:p14="http://schemas.microsoft.com/office/powerpoint/2010/main" xmlns="" val="42838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4562" y="1801019"/>
            <a:ext cx="4714875" cy="3667125"/>
          </a:xfrm>
        </p:spPr>
      </p:pic>
    </p:spTree>
    <p:extLst>
      <p:ext uri="{BB962C8B-B14F-4D97-AF65-F5344CB8AC3E}">
        <p14:creationId xmlns:p14="http://schemas.microsoft.com/office/powerpoint/2010/main" xmlns="" val="2075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9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1-bit </a:t>
            </a:r>
            <a:r>
              <a:rPr lang="en-US" dirty="0" smtClean="0"/>
              <a:t>gray scale—text </a:t>
            </a:r>
            <a:r>
              <a:rPr lang="en-US" dirty="0"/>
              <a:t>and other images where intermediate grays are </a:t>
            </a:r>
            <a:r>
              <a:rPr lang="en-US" dirty="0" smtClean="0"/>
              <a:t>not desired </a:t>
            </a:r>
            <a:r>
              <a:rPr lang="en-US" dirty="0"/>
              <a:t>(high resolution required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8-bit </a:t>
            </a:r>
            <a:r>
              <a:rPr lang="en-US" dirty="0"/>
              <a:t>RGB fixed-range color (24 bits total per pixel)—web and email </a:t>
            </a:r>
            <a:r>
              <a:rPr lang="en-US" dirty="0" smtClean="0"/>
              <a:t>applications, consumer photographs</a:t>
            </a:r>
            <a:endParaRPr lang="en-US" dirty="0"/>
          </a:p>
          <a:p>
            <a:r>
              <a:rPr lang="en-US" dirty="0" smtClean="0"/>
              <a:t>8- </a:t>
            </a:r>
            <a:r>
              <a:rPr lang="en-US" dirty="0"/>
              <a:t>or 10-bit fixed-range RGB (24–30 bits/pixel)—digital interfaces to </a:t>
            </a:r>
            <a:r>
              <a:rPr lang="en-US" dirty="0" smtClean="0"/>
              <a:t>computer displays</a:t>
            </a:r>
            <a:r>
              <a:rPr lang="en-US" dirty="0"/>
              <a:t>;</a:t>
            </a:r>
          </a:p>
          <a:p>
            <a:r>
              <a:rPr lang="en-US" dirty="0" smtClean="0"/>
              <a:t>12- </a:t>
            </a:r>
            <a:r>
              <a:rPr lang="en-US" dirty="0"/>
              <a:t>to 14-bit fixed-range RGB (36–42 bits/pixel)—raw camera images </a:t>
            </a:r>
            <a:r>
              <a:rPr lang="en-US" dirty="0" smtClean="0"/>
              <a:t>for professional photography</a:t>
            </a:r>
            <a:endParaRPr lang="en-US" dirty="0"/>
          </a:p>
          <a:p>
            <a:r>
              <a:rPr lang="en-US" dirty="0" smtClean="0"/>
              <a:t>16-bit fixed-range RGB </a:t>
            </a:r>
            <a:r>
              <a:rPr lang="en-US" dirty="0"/>
              <a:t>(48 bits/pixel)—professional photography and </a:t>
            </a:r>
            <a:r>
              <a:rPr lang="en-US" dirty="0" smtClean="0"/>
              <a:t>printing, intermediate </a:t>
            </a:r>
            <a:r>
              <a:rPr lang="en-US" dirty="0"/>
              <a:t>format for image processing of fixed-range images;</a:t>
            </a:r>
          </a:p>
          <a:p>
            <a:r>
              <a:rPr lang="en-US" dirty="0" smtClean="0"/>
              <a:t>16-bit </a:t>
            </a:r>
            <a:r>
              <a:rPr lang="en-US" dirty="0"/>
              <a:t>fixed-range </a:t>
            </a:r>
            <a:r>
              <a:rPr lang="en-US" dirty="0" smtClean="0"/>
              <a:t>gray scale </a:t>
            </a:r>
            <a:r>
              <a:rPr lang="en-US" dirty="0"/>
              <a:t>(16 bits/pixel)—radiology and medical imaging;</a:t>
            </a:r>
          </a:p>
          <a:p>
            <a:r>
              <a:rPr lang="en-US" dirty="0" smtClean="0"/>
              <a:t>16-bit </a:t>
            </a:r>
            <a:r>
              <a:rPr lang="en-US" dirty="0"/>
              <a:t>“half-precision” </a:t>
            </a:r>
            <a:r>
              <a:rPr lang="en-US" dirty="0" smtClean="0"/>
              <a:t>floating-point RGB—HDR </a:t>
            </a:r>
            <a:r>
              <a:rPr lang="en-US" dirty="0"/>
              <a:t>images; intermediate </a:t>
            </a:r>
            <a:r>
              <a:rPr lang="en-US" dirty="0" smtClean="0"/>
              <a:t>format for </a:t>
            </a:r>
            <a:r>
              <a:rPr lang="en-US" dirty="0"/>
              <a:t>real-time rendering;</a:t>
            </a:r>
          </a:p>
          <a:p>
            <a:r>
              <a:rPr lang="en-US" dirty="0" smtClean="0"/>
              <a:t>32-bit </a:t>
            </a:r>
            <a:r>
              <a:rPr lang="en-US" dirty="0"/>
              <a:t>floating-point RGB—general-purpose intermediate format for </a:t>
            </a:r>
            <a:r>
              <a:rPr lang="en-US" dirty="0" smtClean="0"/>
              <a:t>software rendering </a:t>
            </a:r>
            <a:r>
              <a:rPr lang="en-US" dirty="0"/>
              <a:t>and processing of HDR images.</a:t>
            </a:r>
          </a:p>
        </p:txBody>
      </p:sp>
    </p:spTree>
    <p:extLst>
      <p:ext uri="{BB962C8B-B14F-4D97-AF65-F5344CB8AC3E}">
        <p14:creationId xmlns:p14="http://schemas.microsoft.com/office/powerpoint/2010/main" xmlns="" val="36916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456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Computer Graphics</vt:lpstr>
      <vt:lpstr>Last Class</vt:lpstr>
      <vt:lpstr>Today’s Agenda</vt:lpstr>
      <vt:lpstr>Illusions</vt:lpstr>
      <vt:lpstr>Illusions</vt:lpstr>
      <vt:lpstr>Illusions</vt:lpstr>
      <vt:lpstr>Illusions</vt:lpstr>
      <vt:lpstr>Illusions</vt:lpstr>
      <vt:lpstr>Pixel Formats</vt:lpstr>
      <vt:lpstr>Image Storage</vt:lpstr>
      <vt:lpstr>Storage Formats</vt:lpstr>
      <vt:lpstr>Rendering</vt:lpstr>
      <vt:lpstr>Rendering</vt:lpstr>
      <vt:lpstr>Rendering</vt:lpstr>
      <vt:lpstr>Ray Tracing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121</cp:revision>
  <dcterms:created xsi:type="dcterms:W3CDTF">2013-05-04T10:14:09Z</dcterms:created>
  <dcterms:modified xsi:type="dcterms:W3CDTF">2013-12-22T12:03:30Z</dcterms:modified>
</cp:coreProperties>
</file>