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9" r:id="rId4"/>
    <p:sldId id="300" r:id="rId5"/>
    <p:sldId id="304" r:id="rId6"/>
    <p:sldId id="305" r:id="rId7"/>
    <p:sldId id="306" r:id="rId8"/>
    <p:sldId id="307" r:id="rId9"/>
    <p:sldId id="301" r:id="rId10"/>
    <p:sldId id="302" r:id="rId11"/>
    <p:sldId id="303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272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can </a:t>
            </a:r>
            <a:r>
              <a:rPr lang="en-US" dirty="0"/>
              <a:t>also use this </a:t>
            </a:r>
            <a:r>
              <a:rPr lang="en-US" dirty="0" smtClean="0"/>
              <a:t>visualization </a:t>
            </a:r>
            <a:r>
              <a:rPr lang="en-US" dirty="0"/>
              <a:t>to show that for </a:t>
            </a:r>
            <a:r>
              <a:rPr lang="en-US" dirty="0" smtClean="0"/>
              <a:t>any three </a:t>
            </a:r>
            <a:r>
              <a:rPr lang="en-US" dirty="0"/>
              <a:t>points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, and </a:t>
            </a:r>
            <a:r>
              <a:rPr lang="en-US" i="1" dirty="0"/>
              <a:t>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0078" y="2590800"/>
            <a:ext cx="492195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14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all points of the form</a:t>
            </a:r>
          </a:p>
          <a:p>
            <a:pPr marL="0" indent="0" algn="ctr">
              <a:buNone/>
            </a:pPr>
            <a:r>
              <a:rPr lang="en-US" dirty="0" smtClean="0"/>
              <a:t>P(</a:t>
            </a:r>
            <a:r>
              <a:rPr lang="el-GR" dirty="0" smtClean="0"/>
              <a:t>α</a:t>
            </a:r>
            <a:r>
              <a:rPr lang="en-US" dirty="0" smtClean="0"/>
              <a:t>) </a:t>
            </a:r>
            <a:r>
              <a:rPr lang="en-US" dirty="0"/>
              <a:t>= P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l-GR" dirty="0"/>
              <a:t>α </a:t>
            </a:r>
            <a:r>
              <a:rPr lang="en-US" b="1" dirty="0" smtClean="0"/>
              <a:t>d</a:t>
            </a:r>
            <a:endParaRPr lang="en-US" b="1" dirty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 smtClean="0"/>
              <a:t> is an arbitrary point d is an arbitrary vector and </a:t>
            </a:r>
            <a:r>
              <a:rPr lang="el-GR" dirty="0" smtClean="0"/>
              <a:t>α</a:t>
            </a:r>
            <a:r>
              <a:rPr lang="en-US" dirty="0" smtClean="0"/>
              <a:t> is a scalar (that can vary over a range)</a:t>
            </a:r>
          </a:p>
          <a:p>
            <a:pPr lvl="1"/>
            <a:r>
              <a:rPr lang="en-US" dirty="0" smtClean="0"/>
              <a:t>This relation can be interpreted as the set of all points that pass </a:t>
            </a:r>
            <a:r>
              <a:rPr lang="en-US" dirty="0"/>
              <a:t>through P</a:t>
            </a:r>
            <a:r>
              <a:rPr lang="en-US" baseline="-25000" dirty="0"/>
              <a:t>0 </a:t>
            </a:r>
            <a:r>
              <a:rPr lang="en-US" dirty="0" smtClean="0"/>
              <a:t>in the direction of  the vector 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90975"/>
            <a:ext cx="2027248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310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(Slop – Intercept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8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Affine </a:t>
            </a:r>
            <a:r>
              <a:rPr lang="en-US" dirty="0"/>
              <a:t>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compute distance and angles</a:t>
            </a:r>
          </a:p>
          <a:p>
            <a:pPr lvl="1"/>
            <a:r>
              <a:rPr lang="en-US" dirty="0" smtClean="0"/>
              <a:t>Dot product: The </a:t>
            </a:r>
            <a:r>
              <a:rPr lang="en-US" dirty="0">
                <a:solidFill>
                  <a:srgbClr val="FF0000"/>
                </a:solidFill>
              </a:rPr>
              <a:t>dot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product </a:t>
            </a:r>
            <a:r>
              <a:rPr lang="en-US" dirty="0" smtClean="0"/>
              <a:t>of </a:t>
            </a:r>
            <a:r>
              <a:rPr lang="en-US" dirty="0"/>
              <a:t>two vectors is a </a:t>
            </a:r>
            <a:r>
              <a:rPr lang="en-US" dirty="0" smtClean="0"/>
              <a:t>scalar.</a:t>
            </a:r>
          </a:p>
          <a:p>
            <a:pPr lvl="1"/>
            <a:r>
              <a:rPr lang="en-US" dirty="0" smtClean="0"/>
              <a:t>Let v</a:t>
            </a:r>
            <a:r>
              <a:rPr lang="en-US" baseline="-25000" dirty="0" smtClean="0"/>
              <a:t>1</a:t>
            </a:r>
            <a:r>
              <a:rPr lang="en-US" dirty="0" smtClean="0"/>
              <a:t> and v</a:t>
            </a:r>
            <a:r>
              <a:rPr lang="en-US" baseline="-25000" dirty="0" smtClean="0"/>
              <a:t>2</a:t>
            </a:r>
            <a:r>
              <a:rPr lang="en-US" dirty="0" smtClean="0"/>
              <a:t> be two vectors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compute length (magnitude) of the vector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26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Normalization (finding unit vector)</a:t>
            </a:r>
          </a:p>
        </p:txBody>
      </p:sp>
    </p:spTree>
    <p:extLst>
      <p:ext uri="{BB962C8B-B14F-4D97-AF65-F5344CB8AC3E}">
        <p14:creationId xmlns:p14="http://schemas.microsoft.com/office/powerpoint/2010/main" xmlns="" val="36588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angle between two vector</a:t>
            </a:r>
          </a:p>
        </p:txBody>
      </p:sp>
    </p:spTree>
    <p:extLst>
      <p:ext uri="{BB962C8B-B14F-4D97-AF65-F5344CB8AC3E}">
        <p14:creationId xmlns:p14="http://schemas.microsoft.com/office/powerpoint/2010/main" xmlns="" val="36588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for </a:t>
            </a:r>
            <a:r>
              <a:rPr lang="en-US" dirty="0" err="1" smtClean="0"/>
              <a:t>orthogonality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88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projection of a vector along another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88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product is commutative and distributive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88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Geometric Objects</a:t>
            </a:r>
          </a:p>
          <a:p>
            <a:pPr lvl="1"/>
            <a:r>
              <a:rPr lang="en-US" dirty="0"/>
              <a:t>Vector Space</a:t>
            </a:r>
          </a:p>
          <a:p>
            <a:pPr lvl="1"/>
            <a:r>
              <a:rPr lang="en-US" dirty="0"/>
              <a:t>Affine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</a:t>
            </a:r>
          </a:p>
          <a:p>
            <a:r>
              <a:rPr lang="en-US" dirty="0" smtClean="0"/>
              <a:t>Line</a:t>
            </a:r>
          </a:p>
          <a:p>
            <a:r>
              <a:rPr lang="en-US" dirty="0" smtClean="0"/>
              <a:t>Vector</a:t>
            </a:r>
          </a:p>
          <a:p>
            <a:r>
              <a:rPr lang="en-US" smtClean="0"/>
              <a:t>Dot Product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Geometric Objects</a:t>
            </a:r>
          </a:p>
          <a:p>
            <a:pPr lvl="1"/>
            <a:r>
              <a:rPr lang="en-US" dirty="0" smtClean="0"/>
              <a:t>Vector Space</a:t>
            </a:r>
          </a:p>
          <a:p>
            <a:pPr lvl="1"/>
            <a:r>
              <a:rPr lang="en-US" dirty="0" smtClean="0"/>
              <a:t>Affine </a:t>
            </a:r>
            <a:r>
              <a:rPr lang="en-US" dirty="0" smtClean="0"/>
              <a:t>Space</a:t>
            </a:r>
            <a:endParaRPr lang="en-US" dirty="0"/>
          </a:p>
          <a:p>
            <a:pPr lvl="1"/>
            <a:r>
              <a:rPr lang="en-US" dirty="0" smtClean="0"/>
              <a:t>Basic Geometries</a:t>
            </a:r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Greek letters </a:t>
            </a:r>
            <a:r>
              <a:rPr lang="el-GR" i="1" dirty="0"/>
              <a:t>α</a:t>
            </a:r>
            <a:r>
              <a:rPr lang="el-GR" dirty="0"/>
              <a:t>, </a:t>
            </a:r>
            <a:r>
              <a:rPr lang="el-GR" i="1" dirty="0"/>
              <a:t>β</a:t>
            </a:r>
            <a:r>
              <a:rPr lang="el-GR" dirty="0"/>
              <a:t>, </a:t>
            </a:r>
            <a:r>
              <a:rPr lang="el-GR" dirty="0" smtClean="0"/>
              <a:t>γ</a:t>
            </a:r>
            <a:r>
              <a:rPr lang="el-GR" i="1" dirty="0" smtClean="0"/>
              <a:t> </a:t>
            </a:r>
            <a:r>
              <a:rPr lang="el-GR" dirty="0"/>
              <a:t>, . . . </a:t>
            </a:r>
            <a:r>
              <a:rPr lang="en-US" dirty="0"/>
              <a:t>denote scalars;</a:t>
            </a:r>
          </a:p>
          <a:p>
            <a:r>
              <a:rPr lang="en-US" dirty="0"/>
              <a:t>uppercase letters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, . . . denote points;</a:t>
            </a:r>
          </a:p>
          <a:p>
            <a:r>
              <a:rPr lang="en-US" dirty="0"/>
              <a:t>lowercase letters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, . . . denote vectors.</a:t>
            </a:r>
          </a:p>
        </p:txBody>
      </p:sp>
    </p:spTree>
    <p:extLst>
      <p:ext uri="{BB962C8B-B14F-4D97-AF65-F5344CB8AC3E}">
        <p14:creationId xmlns:p14="http://schemas.microsoft.com/office/powerpoint/2010/main" xmlns="" val="18213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a location in 3D space and is represented by three coordinates as (x, y, z).</a:t>
            </a:r>
          </a:p>
          <a:p>
            <a:pPr lvl="1"/>
            <a:r>
              <a:rPr lang="en-US" dirty="0" smtClean="0"/>
              <a:t>In 2D space, however, only two coordinates will be needed</a:t>
            </a:r>
          </a:p>
          <a:p>
            <a:pPr lvl="1"/>
            <a:r>
              <a:rPr lang="en-US" dirty="0" smtClean="0"/>
              <a:t>The point is infinitely small and</a:t>
            </a:r>
          </a:p>
          <a:p>
            <a:pPr lvl="1"/>
            <a:r>
              <a:rPr lang="en-US" dirty="0" smtClean="0"/>
              <a:t>Does not possess any shape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0" y="3124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2754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92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Represented by 3 coordinates and Specifies </a:t>
                </a:r>
              </a:p>
              <a:p>
                <a:pPr lvl="1"/>
                <a:r>
                  <a:rPr lang="en-US" dirty="0" smtClean="0"/>
                  <a:t>Magnitude (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2 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Direction</a:t>
                </a:r>
              </a:p>
              <a:p>
                <a:pPr lvl="1"/>
                <a:r>
                  <a:rPr lang="en-US" dirty="0" smtClean="0"/>
                  <a:t>Has no location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6"/>
          <p:cNvSpPr txBox="1">
            <a:spLocks noChangeShapeType="1"/>
          </p:cNvSpPr>
          <p:nvPr/>
        </p:nvSpPr>
        <p:spPr bwMode="auto">
          <a:xfrm flipH="1">
            <a:off x="5867400" y="3200400"/>
            <a:ext cx="457200" cy="1142999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(dx, dy, dz)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26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define a vector space</a:t>
            </a:r>
          </a:p>
          <a:p>
            <a:pPr lvl="1"/>
            <a:r>
              <a:rPr lang="en-US" dirty="0"/>
              <a:t>They support vector addition</a:t>
            </a:r>
          </a:p>
          <a:p>
            <a:pPr lvl="2"/>
            <a:r>
              <a:rPr lang="en-US" dirty="0"/>
              <a:t>Commutative and associative</a:t>
            </a:r>
          </a:p>
          <a:p>
            <a:pPr lvl="2"/>
            <a:r>
              <a:rPr lang="en-US" dirty="0"/>
              <a:t>Possess identity and inverse</a:t>
            </a:r>
          </a:p>
          <a:p>
            <a:pPr lvl="1"/>
            <a:r>
              <a:rPr lang="en-US" dirty="0"/>
              <a:t>They support scalar multiplication</a:t>
            </a:r>
          </a:p>
          <a:p>
            <a:pPr lvl="2"/>
            <a:r>
              <a:rPr lang="en-US" dirty="0"/>
              <a:t>Associative, distributive</a:t>
            </a:r>
          </a:p>
          <a:p>
            <a:pPr lvl="2"/>
            <a:r>
              <a:rPr lang="en-US" dirty="0"/>
              <a:t>Possess identity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92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spaces lack position and distance</a:t>
            </a:r>
          </a:p>
          <a:p>
            <a:pPr lvl="1"/>
            <a:r>
              <a:rPr lang="en-US" dirty="0"/>
              <a:t>They have magnitude and direction but no location</a:t>
            </a:r>
          </a:p>
          <a:p>
            <a:r>
              <a:rPr lang="en-US" dirty="0"/>
              <a:t>Combine the point and vector primitives</a:t>
            </a:r>
          </a:p>
          <a:p>
            <a:pPr lvl="1"/>
            <a:r>
              <a:rPr lang="en-US" dirty="0"/>
              <a:t>Permits describing vectors relative to a common location</a:t>
            </a:r>
          </a:p>
          <a:p>
            <a:r>
              <a:rPr lang="en-US" dirty="0"/>
              <a:t>A point and three vectors define a 3-D coordinate system </a:t>
            </a:r>
          </a:p>
          <a:p>
            <a:r>
              <a:rPr lang="en-US" dirty="0"/>
              <a:t>Point-point subtraction yields a vector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93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– 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– point subtraction yields</a:t>
            </a:r>
          </a:p>
          <a:p>
            <a:pPr marL="0" indent="0" algn="ctr">
              <a:buNone/>
            </a:pPr>
            <a:r>
              <a:rPr lang="en-US" dirty="0" smtClean="0"/>
              <a:t>v = P – Q</a:t>
            </a:r>
          </a:p>
          <a:p>
            <a:r>
              <a:rPr lang="en-US" dirty="0" smtClean="0"/>
              <a:t>Point – Vector addition yields</a:t>
            </a:r>
          </a:p>
          <a:p>
            <a:pPr marL="0" indent="0" algn="ctr">
              <a:buNone/>
            </a:pPr>
            <a:r>
              <a:rPr lang="en-US" dirty="0" smtClean="0"/>
              <a:t>P = Q + v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9652" y="3121326"/>
            <a:ext cx="2777748" cy="266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432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423</Words>
  <Application>Microsoft Office PowerPoint</Application>
  <PresentationFormat>On-screen Show (4:3)</PresentationFormat>
  <Paragraphs>77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Computer Graphics</vt:lpstr>
      <vt:lpstr>Last Class</vt:lpstr>
      <vt:lpstr>Today’s Agenda</vt:lpstr>
      <vt:lpstr>Notation</vt:lpstr>
      <vt:lpstr>Point</vt:lpstr>
      <vt:lpstr>Vector</vt:lpstr>
      <vt:lpstr>Vector Space</vt:lpstr>
      <vt:lpstr>Affine Spaces</vt:lpstr>
      <vt:lpstr>Point – Vector Operations</vt:lpstr>
      <vt:lpstr>Vector Addition</vt:lpstr>
      <vt:lpstr>Lines</vt:lpstr>
      <vt:lpstr>Line (Slop – Intercept Form)</vt:lpstr>
      <vt:lpstr>Euclidean Affine Spaces</vt:lpstr>
      <vt:lpstr>Dot Products</vt:lpstr>
      <vt:lpstr>Dot Products</vt:lpstr>
      <vt:lpstr>Dot Products</vt:lpstr>
      <vt:lpstr>Dot Products</vt:lpstr>
      <vt:lpstr>Dot Products</vt:lpstr>
      <vt:lpstr>Dot Products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stdc_lp</cp:lastModifiedBy>
  <cp:revision>169</cp:revision>
  <dcterms:created xsi:type="dcterms:W3CDTF">2013-05-04T10:14:09Z</dcterms:created>
  <dcterms:modified xsi:type="dcterms:W3CDTF">2013-12-26T00:47:47Z</dcterms:modified>
</cp:coreProperties>
</file>