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99" r:id="rId4"/>
    <p:sldId id="301" r:id="rId5"/>
    <p:sldId id="302" r:id="rId6"/>
    <p:sldId id="300" r:id="rId7"/>
    <p:sldId id="303" r:id="rId8"/>
    <p:sldId id="304" r:id="rId9"/>
    <p:sldId id="305" r:id="rId10"/>
    <p:sldId id="306" r:id="rId11"/>
    <p:sldId id="307" r:id="rId12"/>
    <p:sldId id="272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65" d="100"/>
          <a:sy n="65" d="100"/>
        </p:scale>
        <p:origin x="-147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13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36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General </a:t>
            </a:r>
            <a:r>
              <a:rPr lang="en-US" dirty="0"/>
              <a:t>transformation of a point: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P</a:t>
            </a:r>
            <a:r>
              <a:rPr lang="en-US" dirty="0">
                <a:cs typeface="Arial" pitchFamily="34" charset="0"/>
              </a:rPr>
              <a:t>'</a:t>
            </a:r>
            <a:r>
              <a:rPr lang="en-US" dirty="0"/>
              <a:t> = </a:t>
            </a:r>
            <a:r>
              <a:rPr lang="en-US" dirty="0" smtClean="0"/>
              <a:t>N </a:t>
            </a:r>
            <a:r>
              <a:rPr lang="en-US" dirty="0">
                <a:cs typeface="Arial" pitchFamily="34" charset="0"/>
              </a:rPr>
              <a:t>•</a:t>
            </a:r>
            <a:r>
              <a:rPr lang="en-US" dirty="0"/>
              <a:t> P + A</a:t>
            </a:r>
          </a:p>
          <a:p>
            <a:pPr algn="ctr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Scaling </a:t>
            </a:r>
            <a:r>
              <a:rPr lang="en-US" dirty="0"/>
              <a:t>or </a:t>
            </a:r>
            <a:r>
              <a:rPr lang="en-US" dirty="0" smtClean="0"/>
              <a:t>rotation,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Translate</a:t>
            </a:r>
            <a:r>
              <a:rPr lang="en-US" dirty="0"/>
              <a:t>, we set A, and </a:t>
            </a:r>
            <a:r>
              <a:rPr lang="en-US" dirty="0" smtClean="0"/>
              <a:t>N </a:t>
            </a:r>
            <a:r>
              <a:rPr lang="en-US" dirty="0"/>
              <a:t>is the multiplicative identity.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36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</a:p>
          <a:p>
            <a:r>
              <a:rPr lang="en-US" dirty="0" smtClean="0"/>
              <a:t>Shear</a:t>
            </a:r>
          </a:p>
          <a:p>
            <a:r>
              <a:rPr lang="en-US" dirty="0" smtClean="0"/>
              <a:t>Reflection</a:t>
            </a:r>
          </a:p>
          <a:p>
            <a:r>
              <a:rPr lang="en-US" smtClean="0"/>
              <a:t>Combining Transforms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  <a:p>
            <a:r>
              <a:rPr lang="en-US" dirty="0"/>
              <a:t>Plane</a:t>
            </a:r>
          </a:p>
          <a:p>
            <a:r>
              <a:rPr lang="en-US" dirty="0"/>
              <a:t>Sphere</a:t>
            </a:r>
          </a:p>
          <a:p>
            <a:r>
              <a:rPr lang="en-US" dirty="0"/>
              <a:t>Transformations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</a:p>
          <a:p>
            <a:pPr lvl="1"/>
            <a:r>
              <a:rPr lang="en-US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(Scaling)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transformed point, P’, </a:t>
            </a:r>
            <a:r>
              <a:rPr lang="en-US" dirty="0" smtClean="0"/>
              <a:t>subject to scaling </a:t>
            </a:r>
            <a:r>
              <a:rPr lang="en-US" dirty="0"/>
              <a:t>P= </a:t>
            </a:r>
            <a:r>
              <a:rPr lang="en-US" dirty="0" smtClean="0"/>
              <a:t>(6, 2) through a vector v = (a, b) where i) a = b = 3; ii) a = 3, b = 4; iii) a = 1; b = 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15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(Rotation)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transformed point, P’, caused by rotating P= </a:t>
            </a:r>
            <a:r>
              <a:rPr lang="en-US" dirty="0" smtClean="0"/>
              <a:t>(6, 2) </a:t>
            </a:r>
            <a:r>
              <a:rPr lang="en-US" dirty="0"/>
              <a:t>about the origin through an angle of 90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28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latin typeface="Arial" pitchFamily="34" charset="0"/>
                  </a:rPr>
                  <a:t>In </a:t>
                </a:r>
                <a:r>
                  <a:rPr lang="en-US" b="1" dirty="0">
                    <a:solidFill>
                      <a:srgbClr val="FF0000"/>
                    </a:solidFill>
                    <a:latin typeface="Arial" pitchFamily="34" charset="0"/>
                  </a:rPr>
                  <a:t>translation</a:t>
                </a:r>
                <a:r>
                  <a:rPr lang="en-US" b="1" dirty="0">
                    <a:latin typeface="Arial" pitchFamily="34" charset="0"/>
                  </a:rPr>
                  <a:t> </a:t>
                </a:r>
                <a:r>
                  <a:rPr lang="en-US" b="1" dirty="0" smtClean="0">
                    <a:latin typeface="Arial" pitchFamily="34" charset="0"/>
                  </a:rPr>
                  <a:t>all </a:t>
                </a:r>
                <a:r>
                  <a:rPr lang="en-US" b="1" dirty="0">
                    <a:latin typeface="Arial" pitchFamily="34" charset="0"/>
                  </a:rPr>
                  <a:t>points </a:t>
                </a:r>
                <a:r>
                  <a:rPr lang="en-US" b="1" dirty="0" smtClean="0">
                    <a:latin typeface="Arial" pitchFamily="34" charset="0"/>
                  </a:rPr>
                  <a:t>in </a:t>
                </a:r>
                <a:r>
                  <a:rPr lang="en-US" b="1" dirty="0">
                    <a:latin typeface="Arial" pitchFamily="34" charset="0"/>
                  </a:rPr>
                  <a:t>an object move to new </a:t>
                </a:r>
                <a:r>
                  <a:rPr lang="en-US" b="1" dirty="0" smtClean="0">
                    <a:latin typeface="Arial" pitchFamily="34" charset="0"/>
                  </a:rPr>
                  <a:t>position along </a:t>
                </a:r>
                <a:r>
                  <a:rPr lang="en-US" b="1" dirty="0">
                    <a:latin typeface="Arial" pitchFamily="34" charset="0"/>
                  </a:rPr>
                  <a:t>the same straight-line </a:t>
                </a:r>
                <a:r>
                  <a:rPr lang="en-US" b="1" dirty="0" smtClean="0">
                    <a:latin typeface="Arial" pitchFamily="34" charset="0"/>
                  </a:rPr>
                  <a:t>path.</a:t>
                </a:r>
              </a:p>
              <a:p>
                <a:pPr lvl="1"/>
                <a:r>
                  <a:rPr lang="en-US" b="1" dirty="0" smtClean="0">
                    <a:latin typeface="Arial" pitchFamily="34" charset="0"/>
                  </a:rPr>
                  <a:t>The path is called translation vector or shift vector</a:t>
                </a:r>
              </a:p>
              <a:p>
                <a:pPr marL="0" indent="0">
                  <a:buNone/>
                </a:pPr>
                <a:endParaRPr lang="en-US" b="1" dirty="0" smtClean="0">
                  <a:latin typeface="Arial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′  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+ 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en-US" b="1" dirty="0" smtClean="0">
                  <a:latin typeface="Arial" pitchFamily="34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′  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>
                          <a:latin typeface="Cambria Math"/>
                        </a:rPr>
                        <m:t>+ 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latin typeface="Arial" pitchFamily="34" charset="0"/>
                  <a:ea typeface="Cambria Math"/>
                </a:endParaRPr>
              </a:p>
              <a:p>
                <a:pPr marL="0" indent="0">
                  <a:buNone/>
                </a:pPr>
                <a:endParaRPr lang="en-US" b="1" dirty="0">
                  <a:latin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63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893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(Translation)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transformed point, P’, caused by </a:t>
            </a:r>
            <a:r>
              <a:rPr lang="en-US" dirty="0" smtClean="0"/>
              <a:t>translating </a:t>
            </a:r>
            <a:r>
              <a:rPr lang="en-US" dirty="0"/>
              <a:t>P= (6, 2) </a:t>
            </a:r>
            <a:r>
              <a:rPr lang="en-US" dirty="0" smtClean="0"/>
              <a:t>through a vector v = (2, 4)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84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12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Special form of scaling</a:t>
                </a:r>
              </a:p>
              <a:p>
                <a:r>
                  <a:rPr lang="en-US" dirty="0" smtClean="0"/>
                  <a:t>Scaling by -1</a:t>
                </a:r>
              </a:p>
              <a:p>
                <a:r>
                  <a:rPr lang="en-US" dirty="0" smtClean="0"/>
                  <a:t>Scaling Matrix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 = -1, b = 1</a:t>
                </a:r>
              </a:p>
              <a:p>
                <a:r>
                  <a:rPr lang="en-US" dirty="0" smtClean="0"/>
                  <a:t>a = 1, b = -1</a:t>
                </a:r>
              </a:p>
              <a:p>
                <a:r>
                  <a:rPr lang="en-US" dirty="0" smtClean="0"/>
                  <a:t>a = -1, b = -1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63" t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048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212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Computer Graphics</vt:lpstr>
      <vt:lpstr>Last Class</vt:lpstr>
      <vt:lpstr>Today’s Agenda</vt:lpstr>
      <vt:lpstr>Example (Scaling)</vt:lpstr>
      <vt:lpstr>Example (Rotation)</vt:lpstr>
      <vt:lpstr>Translation</vt:lpstr>
      <vt:lpstr>Example (Translation)</vt:lpstr>
      <vt:lpstr>Shear</vt:lpstr>
      <vt:lpstr>Reflection</vt:lpstr>
      <vt:lpstr>Reflection</vt:lpstr>
      <vt:lpstr>Combining Transforms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Administrator</cp:lastModifiedBy>
  <cp:revision>186</cp:revision>
  <dcterms:created xsi:type="dcterms:W3CDTF">2013-05-04T10:14:09Z</dcterms:created>
  <dcterms:modified xsi:type="dcterms:W3CDTF">2013-12-27T06:30:53Z</dcterms:modified>
</cp:coreProperties>
</file>