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99" r:id="rId4"/>
    <p:sldId id="309" r:id="rId5"/>
    <p:sldId id="310" r:id="rId6"/>
    <p:sldId id="311" r:id="rId7"/>
    <p:sldId id="312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272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33" d="100"/>
          <a:sy n="33" d="100"/>
        </p:scale>
        <p:origin x="-168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15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Projective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Affine Transformations and projective warps form projective transformation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Projective Transformations obey the following</a:t>
            </a:r>
          </a:p>
          <a:p>
            <a:pPr lvl="1"/>
            <a:r>
              <a:rPr lang="en-US" dirty="0"/>
              <a:t>Origin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necessarily map the origin</a:t>
            </a:r>
          </a:p>
          <a:p>
            <a:pPr lvl="1"/>
            <a:r>
              <a:rPr lang="en-US" dirty="0"/>
              <a:t>Lines maps lines</a:t>
            </a:r>
          </a:p>
          <a:p>
            <a:pPr lvl="1"/>
            <a:r>
              <a:rPr lang="en-US" dirty="0"/>
              <a:t>Parallelism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preserved</a:t>
            </a:r>
            <a:endParaRPr lang="en-US" dirty="0"/>
          </a:p>
          <a:p>
            <a:pPr lvl="1"/>
            <a:r>
              <a:rPr lang="en-US" dirty="0"/>
              <a:t>Ratios remain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the </a:t>
            </a:r>
            <a:r>
              <a:rPr lang="en-US" dirty="0"/>
              <a:t>same</a:t>
            </a:r>
          </a:p>
          <a:p>
            <a:pPr lvl="1"/>
            <a:r>
              <a:rPr lang="en-US" dirty="0"/>
              <a:t>Closed under </a:t>
            </a:r>
            <a:r>
              <a:rPr lang="en-US" dirty="0" smtClean="0"/>
              <a:t>composition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45994384"/>
              </p:ext>
            </p:extLst>
          </p:nvPr>
        </p:nvGraphicFramePr>
        <p:xfrm>
          <a:off x="3124200" y="2133600"/>
          <a:ext cx="2595563" cy="1346200"/>
        </p:xfrm>
        <a:graphic>
          <a:graphicData uri="http://schemas.openxmlformats.org/presentationml/2006/ole">
            <p:oleObj spid="_x0000_s9220" name="Equation" r:id="rId3" imgW="1371600" imgH="711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613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Homogenous transformations can also be combined by Matrix multiplication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1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50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79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Scaling, Rotation and then translation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73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Homogeneous transformations</a:t>
            </a:r>
          </a:p>
          <a:p>
            <a:r>
              <a:rPr lang="en-US" dirty="0" smtClean="0"/>
              <a:t>Types of Transformations</a:t>
            </a:r>
          </a:p>
          <a:p>
            <a:pPr lvl="1"/>
            <a:r>
              <a:rPr lang="en-US" dirty="0" smtClean="0"/>
              <a:t>Linear Transformations</a:t>
            </a:r>
          </a:p>
          <a:p>
            <a:pPr lvl="1"/>
            <a:r>
              <a:rPr lang="en-US" dirty="0" smtClean="0"/>
              <a:t>Affine Transformations</a:t>
            </a:r>
          </a:p>
          <a:p>
            <a:pPr lvl="1"/>
            <a:r>
              <a:rPr lang="en-US" smtClean="0"/>
              <a:t>Projective Transformations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Transformations</a:t>
            </a:r>
          </a:p>
          <a:p>
            <a:r>
              <a:rPr lang="en-US" dirty="0"/>
              <a:t>Affine versus Rigid body Transformations</a:t>
            </a:r>
          </a:p>
          <a:p>
            <a:r>
              <a:rPr lang="en-US" dirty="0"/>
              <a:t>Homogenous Transformations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Homogeneous transformations</a:t>
            </a:r>
          </a:p>
          <a:p>
            <a:r>
              <a:rPr lang="en-US" dirty="0" smtClean="0"/>
              <a:t>Types of Transformations</a:t>
            </a:r>
          </a:p>
          <a:p>
            <a:pPr lvl="1"/>
            <a:r>
              <a:rPr lang="en-US" dirty="0" smtClean="0"/>
              <a:t>Linear Transformations</a:t>
            </a:r>
          </a:p>
          <a:p>
            <a:pPr lvl="1"/>
            <a:r>
              <a:rPr lang="en-US" dirty="0" smtClean="0"/>
              <a:t>Affine Transformations</a:t>
            </a:r>
          </a:p>
          <a:p>
            <a:pPr lvl="1"/>
            <a:r>
              <a:rPr lang="en-US" dirty="0" smtClean="0"/>
              <a:t>Projective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Homogenous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2D transformations in 3D are </a:t>
            </a:r>
          </a:p>
          <a:p>
            <a:pPr lvl="1"/>
            <a:r>
              <a:rPr lang="en-US" dirty="0" smtClean="0"/>
              <a:t>Translation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1080251"/>
              </p:ext>
            </p:extLst>
          </p:nvPr>
        </p:nvGraphicFramePr>
        <p:xfrm>
          <a:off x="2924175" y="2209800"/>
          <a:ext cx="2867025" cy="1558198"/>
        </p:xfrm>
        <a:graphic>
          <a:graphicData uri="http://schemas.openxmlformats.org/presentationml/2006/ole">
            <p:oleObj spid="_x0000_s26626" name="Equation" r:id="rId3" imgW="1307880" imgH="711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203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as 3x3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34394081"/>
              </p:ext>
            </p:extLst>
          </p:nvPr>
        </p:nvGraphicFramePr>
        <p:xfrm>
          <a:off x="3543300" y="1447800"/>
          <a:ext cx="2943225" cy="1600200"/>
        </p:xfrm>
        <a:graphic>
          <a:graphicData uri="http://schemas.openxmlformats.org/presentationml/2006/ole">
            <p:oleObj spid="_x0000_s27650" name="Equation" r:id="rId3" imgW="1307880" imgH="711000" progId="Equation.3">
              <p:embed/>
            </p:oleObj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as 3x3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94336161"/>
              </p:ext>
            </p:extLst>
          </p:nvPr>
        </p:nvGraphicFramePr>
        <p:xfrm>
          <a:off x="2362200" y="1066800"/>
          <a:ext cx="4694464" cy="1752600"/>
        </p:xfrm>
        <a:graphic>
          <a:graphicData uri="http://schemas.openxmlformats.org/presentationml/2006/ole">
            <p:oleObj spid="_x0000_s28674" name="Equation" r:id="rId3" imgW="1904760" imgH="711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350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hear as 3x3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31909094"/>
              </p:ext>
            </p:extLst>
          </p:nvPr>
        </p:nvGraphicFramePr>
        <p:xfrm>
          <a:off x="3336925" y="1600200"/>
          <a:ext cx="3046413" cy="1524000"/>
        </p:xfrm>
        <a:graphic>
          <a:graphicData uri="http://schemas.openxmlformats.org/presentationml/2006/ole">
            <p:oleObj spid="_x0000_s29698" name="Equation" r:id="rId3" imgW="1422360" imgH="711000" progId="Equation.3">
              <p:embed/>
            </p:oleObj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32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Scaling, rotation and shear are linear transformations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Linear Transformations satisfy following</a:t>
            </a:r>
          </a:p>
          <a:p>
            <a:pPr lvl="1"/>
            <a:r>
              <a:rPr lang="en-US" dirty="0" smtClean="0"/>
              <a:t>Origin maps origin</a:t>
            </a:r>
          </a:p>
          <a:p>
            <a:pPr lvl="1"/>
            <a:r>
              <a:rPr lang="en-US" dirty="0" smtClean="0"/>
              <a:t>Lines maps lines</a:t>
            </a:r>
          </a:p>
          <a:p>
            <a:pPr lvl="1"/>
            <a:r>
              <a:rPr lang="en-US" dirty="0" smtClean="0"/>
              <a:t>Parallelism is preserved</a:t>
            </a:r>
          </a:p>
          <a:p>
            <a:pPr lvl="1"/>
            <a:r>
              <a:rPr lang="en-US" dirty="0" smtClean="0"/>
              <a:t>Ratios remain the same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62627722"/>
              </p:ext>
            </p:extLst>
          </p:nvPr>
        </p:nvGraphicFramePr>
        <p:xfrm>
          <a:off x="3005667" y="2209800"/>
          <a:ext cx="3166533" cy="1295400"/>
        </p:xfrm>
        <a:graphic>
          <a:graphicData uri="http://schemas.openxmlformats.org/presentationml/2006/ole">
            <p:oleObj spid="_x0000_s7173" name="Equation" r:id="rId3" imgW="111744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957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Affine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ffine transformations are combinations of linear transformations and Translation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Affine transformations obey the following</a:t>
            </a:r>
          </a:p>
          <a:p>
            <a:pPr lvl="1"/>
            <a:r>
              <a:rPr lang="en-US" dirty="0" smtClean="0"/>
              <a:t>Origin does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necessarily map the origin</a:t>
            </a:r>
          </a:p>
          <a:p>
            <a:pPr lvl="1"/>
            <a:r>
              <a:rPr lang="en-US" dirty="0"/>
              <a:t>Lines maps lines</a:t>
            </a:r>
          </a:p>
          <a:p>
            <a:pPr lvl="1"/>
            <a:r>
              <a:rPr lang="en-US" dirty="0"/>
              <a:t>Parallelism is preserved</a:t>
            </a:r>
          </a:p>
          <a:p>
            <a:pPr lvl="1"/>
            <a:r>
              <a:rPr lang="en-US" dirty="0"/>
              <a:t>Ratios remain the </a:t>
            </a:r>
            <a:r>
              <a:rPr lang="en-US" dirty="0" smtClean="0"/>
              <a:t>same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21156598"/>
              </p:ext>
            </p:extLst>
          </p:nvPr>
        </p:nvGraphicFramePr>
        <p:xfrm>
          <a:off x="3124200" y="2133600"/>
          <a:ext cx="2596243" cy="1346200"/>
        </p:xfrm>
        <a:graphic>
          <a:graphicData uri="http://schemas.openxmlformats.org/presentationml/2006/ole">
            <p:oleObj spid="_x0000_s8199" name="Equation" r:id="rId3" imgW="1371600" imgH="711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60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213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Computer Graphics</vt:lpstr>
      <vt:lpstr>Last Class</vt:lpstr>
      <vt:lpstr>Today’s Agenda</vt:lpstr>
      <vt:lpstr>Homogenous Coordinate System</vt:lpstr>
      <vt:lpstr>Scaling as 3x3</vt:lpstr>
      <vt:lpstr>Rotation as 3x3</vt:lpstr>
      <vt:lpstr>Shear as 3x3</vt:lpstr>
      <vt:lpstr>Linear Transformations</vt:lpstr>
      <vt:lpstr>Affine Transformations</vt:lpstr>
      <vt:lpstr>Projective Transformations</vt:lpstr>
      <vt:lpstr>Matrix Composition</vt:lpstr>
      <vt:lpstr>Example</vt:lpstr>
      <vt:lpstr>Example</vt:lpstr>
      <vt:lpstr>Multiplication Order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208</cp:revision>
  <dcterms:created xsi:type="dcterms:W3CDTF">2013-05-04T10:14:09Z</dcterms:created>
  <dcterms:modified xsi:type="dcterms:W3CDTF">2013-12-27T17:27:21Z</dcterms:modified>
</cp:coreProperties>
</file>