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24" r:id="rId3"/>
    <p:sldId id="299" r:id="rId4"/>
    <p:sldId id="309" r:id="rId5"/>
    <p:sldId id="310" r:id="rId6"/>
    <p:sldId id="311" r:id="rId7"/>
    <p:sldId id="312" r:id="rId8"/>
    <p:sldId id="318" r:id="rId9"/>
    <p:sldId id="319" r:id="rId10"/>
    <p:sldId id="320" r:id="rId11"/>
    <p:sldId id="321" r:id="rId12"/>
    <p:sldId id="326" r:id="rId13"/>
    <p:sldId id="328" r:id="rId14"/>
    <p:sldId id="327" r:id="rId15"/>
    <p:sldId id="325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5" autoAdjust="0"/>
    <p:restoredTop sz="94660"/>
  </p:normalViewPr>
  <p:slideViewPr>
    <p:cSldViewPr>
      <p:cViewPr varScale="1">
        <p:scale>
          <a:sx n="66" d="100"/>
          <a:sy n="66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0CA43-72F7-46CE-A7B3-5CDC7A6523F8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490D-1E15-44D9-90F8-60A62849F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547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19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Rejected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295400" y="1752600"/>
            <a:ext cx="6885122" cy="3882099"/>
            <a:chOff x="685800" y="1828800"/>
            <a:chExt cx="6885122" cy="3882099"/>
          </a:xfrm>
          <a:solidFill>
            <a:srgbClr val="00B0F0"/>
          </a:solidFill>
        </p:grpSpPr>
        <p:sp>
          <p:nvSpPr>
            <p:cNvPr id="5" name="Rounded Rectangle 4"/>
            <p:cNvSpPr/>
            <p:nvPr/>
          </p:nvSpPr>
          <p:spPr>
            <a:xfrm>
              <a:off x="1991532" y="1973527"/>
              <a:ext cx="5579390" cy="373737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685800" y="1828800"/>
              <a:ext cx="1219200" cy="2133600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Clipped</a:t>
            </a:r>
            <a:endParaRPr lang="en-US" dirty="0"/>
          </a:p>
        </p:txBody>
      </p:sp>
      <p:grpSp>
        <p:nvGrpSpPr>
          <p:cNvPr id="4" name="Content Placeholder 3"/>
          <p:cNvGrpSpPr>
            <a:grpSpLocks noGrp="1"/>
          </p:cNvGrpSpPr>
          <p:nvPr>
            <p:ph idx="1"/>
          </p:nvPr>
        </p:nvGrpSpPr>
        <p:grpSpPr>
          <a:xfrm>
            <a:off x="457200" y="1143000"/>
            <a:ext cx="8229600" cy="4983163"/>
            <a:chOff x="2362200" y="1905000"/>
            <a:chExt cx="4495800" cy="2743200"/>
          </a:xfrm>
          <a:solidFill>
            <a:srgbClr val="00B0F0"/>
          </a:solidFill>
        </p:grpSpPr>
        <p:sp>
          <p:nvSpPr>
            <p:cNvPr id="5" name="Rounded Rectangle 4"/>
            <p:cNvSpPr/>
            <p:nvPr/>
          </p:nvSpPr>
          <p:spPr>
            <a:xfrm>
              <a:off x="3200400" y="2362200"/>
              <a:ext cx="3048000" cy="2057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5638800" y="1905000"/>
              <a:ext cx="1219200" cy="1143000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495800" y="3657600"/>
              <a:ext cx="2286000" cy="990600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362200" y="2209800"/>
              <a:ext cx="2057400" cy="824345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both end points of line</a:t>
            </a:r>
          </a:p>
          <a:p>
            <a:pPr lvl="1"/>
            <a:r>
              <a:rPr lang="en-US" dirty="0" smtClean="0"/>
              <a:t>Both ends on correct side of the view window (same) edge</a:t>
            </a:r>
          </a:p>
          <a:p>
            <a:pPr lvl="2"/>
            <a:r>
              <a:rPr lang="en-US" dirty="0" smtClean="0"/>
              <a:t>Trivial Accept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200400" y="3276600"/>
            <a:ext cx="3048000" cy="2057400"/>
            <a:chOff x="3200400" y="2362200"/>
            <a:chExt cx="3048000" cy="2057400"/>
          </a:xfrm>
        </p:grpSpPr>
        <p:sp>
          <p:nvSpPr>
            <p:cNvPr id="6" name="Rounded Rectangle 5"/>
            <p:cNvSpPr/>
            <p:nvPr/>
          </p:nvSpPr>
          <p:spPr>
            <a:xfrm>
              <a:off x="3200400" y="2362200"/>
              <a:ext cx="3048000" cy="20574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3505200" y="3124200"/>
              <a:ext cx="2438400" cy="533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both end points of line</a:t>
            </a:r>
          </a:p>
          <a:p>
            <a:pPr lvl="1"/>
            <a:r>
              <a:rPr lang="en-US" dirty="0" smtClean="0"/>
              <a:t>Both ends on wrong side of the view window (same) edge</a:t>
            </a:r>
          </a:p>
          <a:p>
            <a:pPr lvl="2"/>
            <a:r>
              <a:rPr lang="en-US" dirty="0" smtClean="0"/>
              <a:t>Trivial Reject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62200" y="3276600"/>
            <a:ext cx="3886200" cy="2057400"/>
            <a:chOff x="2362200" y="3276600"/>
            <a:chExt cx="3886200" cy="2057400"/>
          </a:xfrm>
        </p:grpSpPr>
        <p:sp>
          <p:nvSpPr>
            <p:cNvPr id="5" name="Rounded Rectangle 4"/>
            <p:cNvSpPr/>
            <p:nvPr/>
          </p:nvSpPr>
          <p:spPr>
            <a:xfrm>
              <a:off x="3200400" y="3276600"/>
              <a:ext cx="3048000" cy="20574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2362200" y="3581400"/>
              <a:ext cx="457200" cy="1295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Combining the above two</a:t>
            </a:r>
          </a:p>
          <a:p>
            <a:pPr lvl="1"/>
            <a:r>
              <a:rPr lang="en-US" dirty="0" smtClean="0"/>
              <a:t>If both endpoints lie inside all the edges of view window, accept the line “trivially”</a:t>
            </a:r>
          </a:p>
          <a:p>
            <a:pPr lvl="1"/>
            <a:r>
              <a:rPr lang="en-US" dirty="0" smtClean="0"/>
              <a:t>If both endpoints lie outside the same edge of view window, reject the line “trivially”</a:t>
            </a:r>
          </a:p>
          <a:p>
            <a:pPr lvl="1"/>
            <a:r>
              <a:rPr lang="en-US" dirty="0" smtClean="0"/>
              <a:t>Otherwise, split the line in two segments and accept and reject each segment trivially.</a:t>
            </a:r>
          </a:p>
          <a:p>
            <a:pPr lvl="1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514600" y="3886200"/>
            <a:ext cx="4267200" cy="2286000"/>
            <a:chOff x="2514600" y="3886200"/>
            <a:chExt cx="4267200" cy="2286000"/>
          </a:xfrm>
        </p:grpSpPr>
        <p:grpSp>
          <p:nvGrpSpPr>
            <p:cNvPr id="13" name="Group 12"/>
            <p:cNvGrpSpPr/>
            <p:nvPr/>
          </p:nvGrpSpPr>
          <p:grpSpPr>
            <a:xfrm>
              <a:off x="2514600" y="4114800"/>
              <a:ext cx="3733800" cy="2057400"/>
              <a:chOff x="2514600" y="3276600"/>
              <a:chExt cx="3733800" cy="20574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200400" y="3276600"/>
                <a:ext cx="3048000" cy="2057400"/>
                <a:chOff x="3200400" y="2362200"/>
                <a:chExt cx="3048000" cy="20574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3200400" y="2362200"/>
                  <a:ext cx="3048000" cy="2057400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3505200" y="3124200"/>
                  <a:ext cx="2438400" cy="5334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/>
              <p:nvPr/>
            </p:nvCxnSpPr>
            <p:spPr>
              <a:xfrm flipV="1">
                <a:off x="2514600" y="3581400"/>
                <a:ext cx="304800" cy="1143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flipV="1">
              <a:off x="5562600" y="4191000"/>
              <a:ext cx="609600" cy="3048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172200" y="3886200"/>
              <a:ext cx="6096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Clipping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 smtClean="0"/>
          </a:p>
          <a:p>
            <a:r>
              <a:rPr lang="en-US" dirty="0"/>
              <a:t>Interactive Computer Graphics, A Top-down Approach with </a:t>
            </a:r>
            <a:r>
              <a:rPr lang="en-US"/>
              <a:t>OpenGL </a:t>
            </a:r>
            <a:r>
              <a:rPr lang="en-US" smtClean="0"/>
              <a:t>(Sixth </a:t>
            </a:r>
            <a:r>
              <a:rPr lang="en-US" dirty="0"/>
              <a:t>Edition) by Edward Angel.</a:t>
            </a:r>
          </a:p>
        </p:txBody>
      </p:sp>
    </p:spTree>
    <p:extLst>
      <p:ext uri="{BB962C8B-B14F-4D97-AF65-F5344CB8AC3E}">
        <p14:creationId xmlns:p14="http://schemas.microsoft.com/office/powerpoint/2010/main" xmlns="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Rasterization</a:t>
            </a:r>
            <a:endParaRPr lang="en-US" dirty="0" smtClean="0"/>
          </a:p>
          <a:p>
            <a:r>
              <a:rPr lang="en-US" dirty="0" smtClean="0"/>
              <a:t>Fragment Processing</a:t>
            </a:r>
          </a:p>
          <a:p>
            <a:r>
              <a:rPr lang="en-US" dirty="0" smtClean="0"/>
              <a:t>Clipping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Clipping</a:t>
            </a:r>
          </a:p>
        </p:txBody>
      </p:sp>
    </p:spTree>
    <p:extLst>
      <p:ext uri="{BB962C8B-B14F-4D97-AF65-F5344CB8AC3E}">
        <p14:creationId xmlns:p14="http://schemas.microsoft.com/office/powerpoint/2010/main" xmlns="" val="32839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Identification of the portions of geometric primitives by analytical calculations within the view windows 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362200" y="2819400"/>
            <a:ext cx="4495800" cy="2743200"/>
            <a:chOff x="2362200" y="1905000"/>
            <a:chExt cx="4495800" cy="2743200"/>
          </a:xfrm>
        </p:grpSpPr>
        <p:sp>
          <p:nvSpPr>
            <p:cNvPr id="12" name="Rounded Rectangle 11"/>
            <p:cNvSpPr/>
            <p:nvPr/>
          </p:nvSpPr>
          <p:spPr>
            <a:xfrm>
              <a:off x="3200400" y="2362200"/>
              <a:ext cx="3048000" cy="20574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5638800" y="1905000"/>
              <a:ext cx="1219200" cy="1143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5200" y="3124200"/>
              <a:ext cx="2438400" cy="533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495800" y="3657600"/>
              <a:ext cx="2286000" cy="990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362200" y="2209800"/>
              <a:ext cx="2057400" cy="82434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 flipH="1">
            <a:off x="2667000" y="3657600"/>
            <a:ext cx="228600" cy="1524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16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to clip means</a:t>
            </a:r>
          </a:p>
          <a:p>
            <a:pPr lvl="1"/>
            <a:r>
              <a:rPr lang="en-US" dirty="0" smtClean="0"/>
              <a:t>Rasterize outside </a:t>
            </a:r>
            <a:r>
              <a:rPr lang="en-US" dirty="0" err="1" smtClean="0"/>
              <a:t>framebuffer</a:t>
            </a:r>
            <a:endParaRPr lang="en-US" dirty="0" smtClean="0"/>
          </a:p>
          <a:p>
            <a:pPr lvl="1"/>
            <a:r>
              <a:rPr lang="en-US" dirty="0" smtClean="0"/>
              <a:t>time to convert pixels outside the window will be wasted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14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line segment</a:t>
            </a:r>
          </a:p>
          <a:p>
            <a:pPr lvl="1"/>
            <a:r>
              <a:rPr lang="en-US" dirty="0" smtClean="0"/>
              <a:t>for each edge of the window view</a:t>
            </a:r>
          </a:p>
          <a:p>
            <a:pPr lvl="2"/>
            <a:r>
              <a:rPr lang="en-US" dirty="0" smtClean="0"/>
              <a:t>find intersection points</a:t>
            </a:r>
          </a:p>
          <a:p>
            <a:pPr lvl="2"/>
            <a:r>
              <a:rPr lang="en-US" dirty="0" smtClean="0"/>
              <a:t>pick nearest points</a:t>
            </a:r>
          </a:p>
          <a:p>
            <a:pPr lvl="1"/>
            <a:r>
              <a:rPr lang="en-US" dirty="0" smtClean="0"/>
              <a:t>if anything is left draw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261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process of determining which primitives, or parts </a:t>
            </a:r>
            <a:r>
              <a:rPr lang="en-US" dirty="0" smtClean="0"/>
              <a:t>of primitives</a:t>
            </a:r>
            <a:r>
              <a:rPr lang="en-US" dirty="0"/>
              <a:t>, fit within the clipping or view </a:t>
            </a:r>
            <a:r>
              <a:rPr lang="en-US" dirty="0" smtClean="0"/>
              <a:t>volume</a:t>
            </a:r>
          </a:p>
          <a:p>
            <a:r>
              <a:rPr lang="en-US" dirty="0"/>
              <a:t>The portions of all primitives that can </a:t>
            </a:r>
            <a:r>
              <a:rPr lang="en-US" dirty="0" smtClean="0"/>
              <a:t>possibly be displayed (lie in the cube)</a:t>
            </a:r>
          </a:p>
          <a:p>
            <a:pPr lvl="1"/>
            <a:r>
              <a:rPr lang="en-US" dirty="0"/>
              <a:t>w ≥ x ≥ -w</a:t>
            </a:r>
          </a:p>
          <a:p>
            <a:pPr lvl="1"/>
            <a:r>
              <a:rPr lang="en-US" dirty="0"/>
              <a:t>w ≥ </a:t>
            </a:r>
            <a:r>
              <a:rPr lang="en-US" dirty="0" smtClean="0"/>
              <a:t>y </a:t>
            </a:r>
            <a:r>
              <a:rPr lang="en-US" dirty="0"/>
              <a:t>≥ -w</a:t>
            </a:r>
          </a:p>
          <a:p>
            <a:pPr lvl="1"/>
            <a:r>
              <a:rPr lang="en-US" dirty="0"/>
              <a:t>w ≥ </a:t>
            </a:r>
            <a:r>
              <a:rPr lang="en-US" dirty="0" smtClean="0"/>
              <a:t>z </a:t>
            </a:r>
            <a:r>
              <a:rPr lang="en-US" dirty="0"/>
              <a:t>≥ -</a:t>
            </a:r>
            <a:r>
              <a:rPr lang="en-US" dirty="0" smtClean="0"/>
              <a:t>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878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clipper decides which primitives, or parts of primitives can possibly be displayed and be passed on to </a:t>
            </a:r>
            <a:r>
              <a:rPr lang="en-US" dirty="0" err="1" smtClean="0"/>
              <a:t>rasterizer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Primitives that fit within the specified view volume pass through the clipper, or are accepted</a:t>
            </a:r>
          </a:p>
          <a:p>
            <a:pPr lvl="1"/>
            <a:r>
              <a:rPr lang="en-US" dirty="0" smtClean="0"/>
              <a:t>Primitives that cannot appear on the display are eliminated, or rejected or culled.</a:t>
            </a:r>
          </a:p>
          <a:p>
            <a:pPr lvl="1"/>
            <a:r>
              <a:rPr lang="en-US" dirty="0" smtClean="0"/>
              <a:t>Primitives that are partially within the view volume must be clipped such that any part lying outside the volume is removed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Accepted </a:t>
            </a:r>
            <a:endParaRPr lang="en-US" dirty="0"/>
          </a:p>
        </p:txBody>
      </p:sp>
      <p:grpSp>
        <p:nvGrpSpPr>
          <p:cNvPr id="4" name="Content Placeholder 3"/>
          <p:cNvGrpSpPr>
            <a:grpSpLocks noGrp="1"/>
          </p:cNvGrpSpPr>
          <p:nvPr>
            <p:ph idx="1"/>
          </p:nvPr>
        </p:nvGrpSpPr>
        <p:grpSpPr>
          <a:xfrm>
            <a:off x="1991532" y="1973528"/>
            <a:ext cx="5579390" cy="3737372"/>
            <a:chOff x="3200400" y="2362200"/>
            <a:chExt cx="3048000" cy="2057400"/>
          </a:xfrm>
        </p:grpSpPr>
        <p:sp>
          <p:nvSpPr>
            <p:cNvPr id="5" name="Rounded Rectangle 4"/>
            <p:cNvSpPr/>
            <p:nvPr/>
          </p:nvSpPr>
          <p:spPr>
            <a:xfrm>
              <a:off x="3200400" y="2362200"/>
              <a:ext cx="3048000" cy="20574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505200" y="3124200"/>
              <a:ext cx="2438400" cy="533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3064</TotalTime>
  <Words>342</Words>
  <Application>Microsoft Office PowerPoint</Application>
  <PresentationFormat>On-screen Show (4:3)</PresentationFormat>
  <Paragraphs>53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Computer Graphics</vt:lpstr>
      <vt:lpstr>Last Class</vt:lpstr>
      <vt:lpstr>Today’s Agenda</vt:lpstr>
      <vt:lpstr>Clipping</vt:lpstr>
      <vt:lpstr>Clipping</vt:lpstr>
      <vt:lpstr>Clipping Approach</vt:lpstr>
      <vt:lpstr>Clipping</vt:lpstr>
      <vt:lpstr>Line Clipping</vt:lpstr>
      <vt:lpstr>Accepted </vt:lpstr>
      <vt:lpstr>Rejected</vt:lpstr>
      <vt:lpstr>Clipped</vt:lpstr>
      <vt:lpstr>Clipping Algorithms</vt:lpstr>
      <vt:lpstr>Clipping Algorithms</vt:lpstr>
      <vt:lpstr>Clipping Algorithms</vt:lpstr>
      <vt:lpstr>Summary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Administrator</cp:lastModifiedBy>
  <cp:revision>242</cp:revision>
  <dcterms:created xsi:type="dcterms:W3CDTF">2013-05-04T10:14:09Z</dcterms:created>
  <dcterms:modified xsi:type="dcterms:W3CDTF">2013-12-29T10:29:15Z</dcterms:modified>
</cp:coreProperties>
</file>