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24" r:id="rId3"/>
    <p:sldId id="299" r:id="rId4"/>
    <p:sldId id="309" r:id="rId5"/>
    <p:sldId id="310" r:id="rId6"/>
    <p:sldId id="318" r:id="rId7"/>
    <p:sldId id="327" r:id="rId8"/>
    <p:sldId id="328" r:id="rId9"/>
    <p:sldId id="336" r:id="rId10"/>
    <p:sldId id="331" r:id="rId11"/>
    <p:sldId id="332" r:id="rId12"/>
    <p:sldId id="333" r:id="rId13"/>
    <p:sldId id="334" r:id="rId14"/>
    <p:sldId id="335" r:id="rId15"/>
    <p:sldId id="325" r:id="rId16"/>
    <p:sldId id="28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265" autoAdjust="0"/>
    <p:restoredTop sz="94660"/>
  </p:normalViewPr>
  <p:slideViewPr>
    <p:cSldViewPr>
      <p:cViewPr varScale="1">
        <p:scale>
          <a:sx n="66" d="100"/>
          <a:sy n="66" d="100"/>
        </p:scale>
        <p:origin x="-127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0CA43-72F7-46CE-A7B3-5CDC7A6523F8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1490D-1E15-44D9-90F8-60A62849FC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5479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47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533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052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 sz="2400">
                <a:latin typeface="Arial Black" pitchFamily="34" charset="0"/>
              </a:defRPr>
            </a:lvl1pPr>
            <a:lvl2pPr>
              <a:defRPr sz="2000">
                <a:latin typeface="Arial Black" pitchFamily="34" charset="0"/>
              </a:defRPr>
            </a:lvl2pPr>
            <a:lvl3pPr>
              <a:defRPr sz="1800">
                <a:latin typeface="Arial Black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316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294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550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396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382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806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69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045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1665-C0A3-4567-B279-D21BF5E6B223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870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20</a:t>
            </a:r>
          </a:p>
          <a:p>
            <a:r>
              <a:rPr lang="en-US" dirty="0" err="1" smtClean="0"/>
              <a:t>Fasih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Rehman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8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Cohen – Sutherland Clipping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line segment whose </a:t>
            </a:r>
            <a:r>
              <a:rPr lang="en-US" dirty="0" err="1"/>
              <a:t>outcodes</a:t>
            </a:r>
            <a:r>
              <a:rPr lang="en-US" dirty="0"/>
              <a:t> are given by </a:t>
            </a:r>
            <a:r>
              <a:rPr lang="en-US" i="1" dirty="0" smtClean="0"/>
              <a:t>o</a:t>
            </a:r>
            <a:r>
              <a:rPr lang="en-US" dirty="0" smtClean="0"/>
              <a:t>1 = </a:t>
            </a:r>
            <a:r>
              <a:rPr lang="en-US" i="1" dirty="0" err="1"/>
              <a:t>outcode</a:t>
            </a:r>
            <a:r>
              <a:rPr lang="en-US" i="1" dirty="0"/>
              <a:t>(x</a:t>
            </a:r>
            <a:r>
              <a:rPr lang="en-US" dirty="0"/>
              <a:t>1, </a:t>
            </a:r>
            <a:r>
              <a:rPr lang="en-US" i="1" dirty="0"/>
              <a:t>y</a:t>
            </a:r>
            <a:r>
              <a:rPr lang="en-US" dirty="0"/>
              <a:t>1</a:t>
            </a:r>
            <a:r>
              <a:rPr lang="en-US" i="1" dirty="0"/>
              <a:t>) </a:t>
            </a:r>
            <a:r>
              <a:rPr lang="en-US" dirty="0" smtClean="0"/>
              <a:t>and</a:t>
            </a:r>
            <a:r>
              <a:rPr lang="en-US" i="1" dirty="0" smtClean="0"/>
              <a:t>o</a:t>
            </a:r>
            <a:r>
              <a:rPr lang="en-US" dirty="0" smtClean="0"/>
              <a:t>2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i="1" dirty="0" err="1"/>
              <a:t>outcode</a:t>
            </a:r>
            <a:r>
              <a:rPr lang="en-US" i="1" dirty="0"/>
              <a:t>(x</a:t>
            </a:r>
            <a:r>
              <a:rPr lang="en-US" dirty="0"/>
              <a:t>2, </a:t>
            </a:r>
            <a:r>
              <a:rPr lang="en-US" i="1" dirty="0"/>
              <a:t>y</a:t>
            </a:r>
            <a:r>
              <a:rPr lang="en-US" dirty="0"/>
              <a:t>2</a:t>
            </a:r>
            <a:r>
              <a:rPr lang="en-US" i="1" dirty="0"/>
              <a:t>)</a:t>
            </a:r>
            <a:r>
              <a:rPr lang="en-US" dirty="0"/>
              <a:t>. We can now reason on the basis of these </a:t>
            </a:r>
            <a:r>
              <a:rPr lang="en-US" dirty="0" err="1"/>
              <a:t>outcodes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There are four cases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3351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</a:t>
            </a:r>
            <a:r>
              <a:rPr lang="en-US" dirty="0"/>
              <a:t>– </a:t>
            </a:r>
            <a:r>
              <a:rPr lang="en-US" dirty="0" smtClean="0"/>
              <a:t>S </a:t>
            </a:r>
            <a:r>
              <a:rPr lang="en-US" dirty="0"/>
              <a:t>Line </a:t>
            </a:r>
            <a:r>
              <a:rPr lang="en-US" dirty="0" smtClean="0"/>
              <a:t>Clipping (case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i="1" dirty="0"/>
              <a:t>o</a:t>
            </a:r>
            <a:r>
              <a:rPr lang="en-US" dirty="0"/>
              <a:t>1= </a:t>
            </a:r>
            <a:r>
              <a:rPr lang="en-US" i="1" dirty="0"/>
              <a:t>o</a:t>
            </a:r>
            <a:r>
              <a:rPr lang="en-US" dirty="0"/>
              <a:t>2 = 0). Both endpoints are inside the clipping window, as is true for segment </a:t>
            </a:r>
            <a:r>
              <a:rPr lang="en-US" i="1" dirty="0"/>
              <a:t>AB </a:t>
            </a:r>
            <a:r>
              <a:rPr lang="en-US" dirty="0"/>
              <a:t>in </a:t>
            </a:r>
            <a:r>
              <a:rPr lang="en-US" dirty="0" smtClean="0"/>
              <a:t>Figure. </a:t>
            </a:r>
            <a:r>
              <a:rPr lang="en-US" dirty="0"/>
              <a:t>The entire line segment is inside, and the segment can be sent on to be rasterized.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392" y="2971800"/>
            <a:ext cx="6100408" cy="2780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8341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</a:t>
            </a:r>
            <a:r>
              <a:rPr lang="en-US" dirty="0"/>
              <a:t>– </a:t>
            </a:r>
            <a:r>
              <a:rPr lang="en-US" dirty="0" smtClean="0"/>
              <a:t>S </a:t>
            </a:r>
            <a:r>
              <a:rPr lang="en-US" dirty="0"/>
              <a:t>Line </a:t>
            </a:r>
            <a:r>
              <a:rPr lang="en-US" dirty="0" smtClean="0"/>
              <a:t>Clipping (case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(</a:t>
            </a:r>
            <a:r>
              <a:rPr lang="en-US" sz="2000" i="1" dirty="0" smtClean="0"/>
              <a:t>o</a:t>
            </a:r>
            <a:r>
              <a:rPr lang="en-US" sz="2000" dirty="0" smtClean="0"/>
              <a:t>1 ≠ </a:t>
            </a:r>
            <a:r>
              <a:rPr lang="en-US" sz="2000" dirty="0"/>
              <a:t>0, </a:t>
            </a:r>
            <a:r>
              <a:rPr lang="en-US" sz="2000" i="1" dirty="0" smtClean="0"/>
              <a:t>o</a:t>
            </a:r>
            <a:r>
              <a:rPr lang="en-US" sz="2000" dirty="0" smtClean="0"/>
              <a:t>2 = </a:t>
            </a:r>
            <a:r>
              <a:rPr lang="en-US" sz="2000" dirty="0"/>
              <a:t>0; or vice versa). One endpoint is inside the clipping </a:t>
            </a:r>
            <a:r>
              <a:rPr lang="en-US" sz="2000" dirty="0" smtClean="0"/>
              <a:t>window; one </a:t>
            </a:r>
            <a:r>
              <a:rPr lang="en-US" sz="2000" dirty="0"/>
              <a:t>is outside (see segment </a:t>
            </a:r>
            <a:r>
              <a:rPr lang="en-US" sz="2000" i="1" dirty="0"/>
              <a:t>CD </a:t>
            </a:r>
            <a:r>
              <a:rPr lang="en-US" sz="2000" dirty="0"/>
              <a:t>in </a:t>
            </a:r>
            <a:r>
              <a:rPr lang="en-US" sz="2000" dirty="0" smtClean="0"/>
              <a:t>Figure). </a:t>
            </a:r>
            <a:r>
              <a:rPr lang="en-US" sz="2000" dirty="0"/>
              <a:t>The line segment must </a:t>
            </a:r>
            <a:r>
              <a:rPr lang="en-US" sz="2000" dirty="0" smtClean="0"/>
              <a:t>be shortened</a:t>
            </a:r>
            <a:r>
              <a:rPr lang="en-US" sz="2000" dirty="0"/>
              <a:t>. The nonzero </a:t>
            </a:r>
            <a:r>
              <a:rPr lang="en-US" sz="2000" dirty="0" err="1"/>
              <a:t>outcode</a:t>
            </a:r>
            <a:r>
              <a:rPr lang="en-US" sz="2000" dirty="0"/>
              <a:t> indicates which edge or edges of the </a:t>
            </a:r>
            <a:r>
              <a:rPr lang="en-US" sz="2000" dirty="0" smtClean="0"/>
              <a:t>window are </a:t>
            </a:r>
            <a:r>
              <a:rPr lang="en-US" sz="2000" dirty="0"/>
              <a:t>crossed by the segment. One or two </a:t>
            </a:r>
            <a:r>
              <a:rPr lang="en-US" sz="2000" dirty="0" smtClean="0"/>
              <a:t>intersections must </a:t>
            </a:r>
            <a:r>
              <a:rPr lang="en-US" sz="2000" dirty="0"/>
              <a:t>be computed. </a:t>
            </a:r>
            <a:r>
              <a:rPr lang="en-US" sz="2000" dirty="0" smtClean="0"/>
              <a:t>Note that </a:t>
            </a:r>
            <a:r>
              <a:rPr lang="en-US" sz="2000" dirty="0"/>
              <a:t>after one intersection is computed, we can compute the </a:t>
            </a:r>
            <a:r>
              <a:rPr lang="en-US" sz="2000" dirty="0" err="1"/>
              <a:t>outcode</a:t>
            </a:r>
            <a:r>
              <a:rPr lang="en-US" sz="2000" dirty="0"/>
              <a:t> of </a:t>
            </a:r>
            <a:r>
              <a:rPr lang="en-US" sz="2000" dirty="0" smtClean="0"/>
              <a:t>the point </a:t>
            </a:r>
            <a:r>
              <a:rPr lang="en-US" sz="2000" dirty="0"/>
              <a:t>of intersection to determine whether another intersection calculation </a:t>
            </a:r>
            <a:r>
              <a:rPr lang="en-US" sz="2000" dirty="0" smtClean="0"/>
              <a:t>is required</a:t>
            </a:r>
            <a:r>
              <a:rPr lang="en-US" sz="2000" dirty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038600"/>
            <a:ext cx="568429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225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</a:t>
            </a:r>
            <a:r>
              <a:rPr lang="en-US" dirty="0"/>
              <a:t>– </a:t>
            </a:r>
            <a:r>
              <a:rPr lang="en-US" dirty="0" smtClean="0"/>
              <a:t>S </a:t>
            </a:r>
            <a:r>
              <a:rPr lang="en-US" dirty="0"/>
              <a:t>Line </a:t>
            </a:r>
            <a:r>
              <a:rPr lang="en-US" dirty="0" smtClean="0"/>
              <a:t>Clipping (case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i="1" dirty="0"/>
              <a:t>o</a:t>
            </a:r>
            <a:r>
              <a:rPr lang="en-US" dirty="0"/>
              <a:t>1 &amp; </a:t>
            </a:r>
            <a:r>
              <a:rPr lang="en-US" i="1" dirty="0" smtClean="0"/>
              <a:t>o</a:t>
            </a:r>
            <a:r>
              <a:rPr lang="en-US" dirty="0" smtClean="0"/>
              <a:t>2 </a:t>
            </a:r>
            <a:r>
              <a:rPr lang="en-US" dirty="0"/>
              <a:t>≠</a:t>
            </a:r>
            <a:r>
              <a:rPr lang="en-US" dirty="0" smtClean="0"/>
              <a:t> </a:t>
            </a:r>
            <a:r>
              <a:rPr lang="en-US" dirty="0"/>
              <a:t>0). By taking the bitwise AND of the </a:t>
            </a:r>
            <a:r>
              <a:rPr lang="en-US" dirty="0" err="1"/>
              <a:t>outcodes</a:t>
            </a:r>
            <a:r>
              <a:rPr lang="en-US" dirty="0"/>
              <a:t>, we </a:t>
            </a:r>
            <a:r>
              <a:rPr lang="en-US" dirty="0" smtClean="0"/>
              <a:t>determine whether </a:t>
            </a:r>
            <a:r>
              <a:rPr lang="en-US" dirty="0"/>
              <a:t>or not the two endpoints lie on the same outside side of the </a:t>
            </a:r>
            <a:r>
              <a:rPr lang="en-US" dirty="0" smtClean="0"/>
              <a:t>window. If </a:t>
            </a:r>
            <a:r>
              <a:rPr lang="en-US" dirty="0"/>
              <a:t>so, the line segment can be discarded (see segment </a:t>
            </a:r>
            <a:r>
              <a:rPr lang="en-US" i="1" dirty="0"/>
              <a:t>EF </a:t>
            </a:r>
            <a:r>
              <a:rPr lang="en-US" dirty="0"/>
              <a:t>in </a:t>
            </a:r>
            <a:r>
              <a:rPr lang="en-US" dirty="0" smtClean="0"/>
              <a:t>Figure).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00400"/>
            <a:ext cx="568429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225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</a:t>
            </a:r>
            <a:r>
              <a:rPr lang="en-US" dirty="0"/>
              <a:t>– </a:t>
            </a:r>
            <a:r>
              <a:rPr lang="en-US" dirty="0" smtClean="0"/>
              <a:t>S </a:t>
            </a:r>
            <a:r>
              <a:rPr lang="en-US" dirty="0"/>
              <a:t>Line </a:t>
            </a:r>
            <a:r>
              <a:rPr lang="en-US" dirty="0" smtClean="0"/>
              <a:t>Clipping (case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(</a:t>
            </a:r>
            <a:r>
              <a:rPr lang="en-US" sz="2000" i="1" dirty="0"/>
              <a:t>o</a:t>
            </a:r>
            <a:r>
              <a:rPr lang="en-US" sz="2000" dirty="0"/>
              <a:t>1 &amp; </a:t>
            </a:r>
            <a:r>
              <a:rPr lang="en-US" sz="2000" i="1" dirty="0" smtClean="0"/>
              <a:t>o</a:t>
            </a:r>
            <a:r>
              <a:rPr lang="en-US" sz="2000" dirty="0" smtClean="0"/>
              <a:t>2 = </a:t>
            </a:r>
            <a:r>
              <a:rPr lang="en-US" sz="2000" dirty="0"/>
              <a:t>0). Both endpoints are outside, but they are on the outside </a:t>
            </a:r>
            <a:r>
              <a:rPr lang="en-US" sz="2000" dirty="0" smtClean="0"/>
              <a:t>of different </a:t>
            </a:r>
            <a:r>
              <a:rPr lang="en-US" sz="2000" dirty="0"/>
              <a:t>edges of the window. As we can see from segments </a:t>
            </a:r>
            <a:r>
              <a:rPr lang="en-US" sz="2000" i="1" dirty="0"/>
              <a:t>GH </a:t>
            </a:r>
            <a:r>
              <a:rPr lang="en-US" sz="2000" dirty="0"/>
              <a:t>and </a:t>
            </a:r>
            <a:r>
              <a:rPr lang="en-US" sz="2000" i="1" dirty="0"/>
              <a:t>IJ </a:t>
            </a:r>
            <a:r>
              <a:rPr lang="en-US" sz="2000" dirty="0" smtClean="0"/>
              <a:t>in Figure, </a:t>
            </a:r>
            <a:r>
              <a:rPr lang="en-US" sz="2000" dirty="0"/>
              <a:t>we cannot tell from just the </a:t>
            </a:r>
            <a:r>
              <a:rPr lang="en-US" sz="2000" dirty="0" err="1"/>
              <a:t>outcodes</a:t>
            </a:r>
            <a:r>
              <a:rPr lang="en-US" sz="2000" dirty="0"/>
              <a:t> whether the segment can </a:t>
            </a:r>
            <a:r>
              <a:rPr lang="en-US" sz="2000" dirty="0" smtClean="0"/>
              <a:t>be discarded </a:t>
            </a:r>
            <a:r>
              <a:rPr lang="en-US" sz="2000" dirty="0"/>
              <a:t>or must be shortened. The best we can do is to intersect with </a:t>
            </a:r>
            <a:r>
              <a:rPr lang="en-US" sz="2000" dirty="0" smtClean="0"/>
              <a:t>one of </a:t>
            </a:r>
            <a:r>
              <a:rPr lang="en-US" sz="2000" dirty="0"/>
              <a:t>the sides of the window and to check the </a:t>
            </a:r>
            <a:r>
              <a:rPr lang="en-US" sz="2000" dirty="0" err="1"/>
              <a:t>outcode</a:t>
            </a:r>
            <a:r>
              <a:rPr lang="en-US" sz="2000" dirty="0"/>
              <a:t> of the resulting point.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657600"/>
            <a:ext cx="568429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225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Clipping</a:t>
            </a:r>
          </a:p>
          <a:p>
            <a:pPr lvl="1"/>
            <a:r>
              <a:rPr lang="en-US" smtClean="0"/>
              <a:t>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Computer Graphics Third Edition by Peter Shirley and Steve </a:t>
            </a:r>
            <a:r>
              <a:rPr lang="en-US" dirty="0" err="1" smtClean="0"/>
              <a:t>Marschner</a:t>
            </a:r>
            <a:endParaRPr lang="en-US" dirty="0" smtClean="0"/>
          </a:p>
          <a:p>
            <a:r>
              <a:rPr lang="en-US" dirty="0"/>
              <a:t>Interactive Computer Graphics, A Top-down Approach with </a:t>
            </a:r>
            <a:r>
              <a:rPr lang="en-US"/>
              <a:t>OpenGL </a:t>
            </a:r>
            <a:r>
              <a:rPr lang="en-US" smtClean="0"/>
              <a:t>(Sixth </a:t>
            </a:r>
            <a:r>
              <a:rPr lang="en-US" dirty="0"/>
              <a:t>Edition) by Edward Angel.</a:t>
            </a:r>
          </a:p>
        </p:txBody>
      </p:sp>
    </p:spTree>
    <p:extLst>
      <p:ext uri="{BB962C8B-B14F-4D97-AF65-F5344CB8AC3E}">
        <p14:creationId xmlns="" xmlns:p14="http://schemas.microsoft.com/office/powerpoint/2010/main" val="34394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Clipping</a:t>
            </a:r>
          </a:p>
          <a:p>
            <a:pPr lvl="1"/>
            <a:r>
              <a:rPr lang="en-US" dirty="0" smtClean="0"/>
              <a:t>What is clipping</a:t>
            </a:r>
          </a:p>
          <a:p>
            <a:pPr lvl="1"/>
            <a:r>
              <a:rPr lang="en-US" dirty="0" smtClean="0"/>
              <a:t>Why we do clipping</a:t>
            </a:r>
          </a:p>
          <a:p>
            <a:pPr lvl="1"/>
            <a:r>
              <a:rPr lang="en-US" dirty="0" smtClean="0"/>
              <a:t>How clipping is 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Clipping Algorithms</a:t>
            </a:r>
          </a:p>
        </p:txBody>
      </p:sp>
    </p:spTree>
    <p:extLst>
      <p:ext uri="{BB962C8B-B14F-4D97-AF65-F5344CB8AC3E}">
        <p14:creationId xmlns="" xmlns:p14="http://schemas.microsoft.com/office/powerpoint/2010/main" val="32839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Identification of the portions of geometric primitives by analytical calculations within the view windows 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362200" y="2819400"/>
            <a:ext cx="4495800" cy="2743200"/>
            <a:chOff x="2362200" y="1905000"/>
            <a:chExt cx="4495800" cy="2743200"/>
          </a:xfrm>
        </p:grpSpPr>
        <p:sp>
          <p:nvSpPr>
            <p:cNvPr id="12" name="Rounded Rectangle 11"/>
            <p:cNvSpPr/>
            <p:nvPr/>
          </p:nvSpPr>
          <p:spPr>
            <a:xfrm>
              <a:off x="3200400" y="2362200"/>
              <a:ext cx="3048000" cy="20574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5638800" y="1905000"/>
              <a:ext cx="1219200" cy="1143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5200" y="3124200"/>
              <a:ext cx="2438400" cy="533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495800" y="3657600"/>
              <a:ext cx="2286000" cy="990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362200" y="2209800"/>
              <a:ext cx="2057400" cy="82434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 flipH="1">
            <a:off x="2667000" y="3657600"/>
            <a:ext cx="228600" cy="1524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164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to clip means</a:t>
            </a:r>
          </a:p>
          <a:p>
            <a:pPr lvl="1"/>
            <a:r>
              <a:rPr lang="en-US" dirty="0" smtClean="0"/>
              <a:t>Rasterize outside </a:t>
            </a:r>
            <a:r>
              <a:rPr lang="en-US" dirty="0" err="1" smtClean="0"/>
              <a:t>framebuffer</a:t>
            </a:r>
            <a:endParaRPr lang="en-US" dirty="0" smtClean="0"/>
          </a:p>
          <a:p>
            <a:pPr lvl="1"/>
            <a:r>
              <a:rPr lang="en-US" dirty="0" smtClean="0"/>
              <a:t>time to convert pixels outside the window will be wasted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4147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Clipping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clipper decides which primitives, or parts of primitives can possibly be displayed and be passed on to </a:t>
            </a:r>
            <a:r>
              <a:rPr lang="en-US" dirty="0" err="1" smtClean="0"/>
              <a:t>rasterizer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Primitives that fit within the specified view volume pass through the clipper, or are accepted</a:t>
            </a:r>
          </a:p>
          <a:p>
            <a:pPr lvl="1"/>
            <a:r>
              <a:rPr lang="en-US" dirty="0" smtClean="0"/>
              <a:t>Primitives that cannot appear on the display are eliminated, or rejected or culled.</a:t>
            </a:r>
          </a:p>
          <a:p>
            <a:pPr lvl="1"/>
            <a:r>
              <a:rPr lang="en-US" dirty="0" smtClean="0"/>
              <a:t>Primitives that are partially within the view volume must be clipped such that any part lying outside the volume is removed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Clipping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Combining the above two</a:t>
            </a:r>
          </a:p>
          <a:p>
            <a:pPr lvl="1"/>
            <a:r>
              <a:rPr lang="en-US" dirty="0" smtClean="0"/>
              <a:t>If both endpoints lie inside all the edges of view window, accept the line “trivially”</a:t>
            </a:r>
          </a:p>
          <a:p>
            <a:pPr lvl="1"/>
            <a:r>
              <a:rPr lang="en-US" dirty="0" smtClean="0"/>
              <a:t>If both endpoints lie outside the same edge of view window, reject the line “trivially”</a:t>
            </a:r>
          </a:p>
          <a:p>
            <a:pPr lvl="1"/>
            <a:r>
              <a:rPr lang="en-US" dirty="0" smtClean="0"/>
              <a:t>Otherwise, split the line in two segments and accept and reject each segment trivially.</a:t>
            </a:r>
          </a:p>
          <a:p>
            <a:pPr lvl="1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514600" y="3886200"/>
            <a:ext cx="4267200" cy="2286000"/>
            <a:chOff x="2514600" y="3886200"/>
            <a:chExt cx="4267200" cy="2286000"/>
          </a:xfrm>
        </p:grpSpPr>
        <p:grpSp>
          <p:nvGrpSpPr>
            <p:cNvPr id="13" name="Group 12"/>
            <p:cNvGrpSpPr/>
            <p:nvPr/>
          </p:nvGrpSpPr>
          <p:grpSpPr>
            <a:xfrm>
              <a:off x="2514600" y="4114800"/>
              <a:ext cx="3733800" cy="2057400"/>
              <a:chOff x="2514600" y="3276600"/>
              <a:chExt cx="3733800" cy="20574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3200400" y="3276600"/>
                <a:ext cx="3048000" cy="2057400"/>
                <a:chOff x="3200400" y="2362200"/>
                <a:chExt cx="3048000" cy="20574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3200400" y="2362200"/>
                  <a:ext cx="3048000" cy="2057400"/>
                </a:xfrm>
                <a:prstGeom prst="round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 flipV="1">
                  <a:off x="3505200" y="3124200"/>
                  <a:ext cx="2438400" cy="5334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/>
              <p:nvPr/>
            </p:nvCxnSpPr>
            <p:spPr>
              <a:xfrm flipV="1">
                <a:off x="2514600" y="3581400"/>
                <a:ext cx="304800" cy="1143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 flipV="1">
              <a:off x="5562600" y="4191000"/>
              <a:ext cx="609600" cy="3048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172200" y="3886200"/>
              <a:ext cx="6096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Cohen – Sutherland Clipping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works for lines only</a:t>
            </a:r>
          </a:p>
          <a:p>
            <a:r>
              <a:rPr lang="en-US" dirty="0" smtClean="0"/>
              <a:t>The view window is divided into regions as shown in the figure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Each </a:t>
            </a:r>
            <a:r>
              <a:rPr lang="en-US" sz="2400" dirty="0"/>
              <a:t>region </a:t>
            </a:r>
            <a:r>
              <a:rPr lang="en-US" sz="2400" dirty="0" smtClean="0"/>
              <a:t>is assigned a </a:t>
            </a:r>
            <a:r>
              <a:rPr lang="en-US" sz="2400" dirty="0"/>
              <a:t>4-bit </a:t>
            </a:r>
            <a:r>
              <a:rPr lang="en-US" sz="2400" dirty="0" err="1" smtClean="0"/>
              <a:t>outcode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4629912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1000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Cohen – Sutherland Clipping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Most significant bit (MSB) called bit 1 indicates y-value of points are above </a:t>
            </a:r>
            <a:r>
              <a:rPr lang="en-US" sz="2400" dirty="0" err="1"/>
              <a:t>y</a:t>
            </a:r>
            <a:r>
              <a:rPr lang="en-US" sz="2400" baseline="-25000" dirty="0" err="1"/>
              <a:t>max</a:t>
            </a:r>
            <a:endParaRPr lang="en-US" sz="24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Bit 2 indicates y-value of points are below </a:t>
            </a:r>
            <a:r>
              <a:rPr lang="en-US" sz="2400" dirty="0" err="1"/>
              <a:t>y</a:t>
            </a:r>
            <a:r>
              <a:rPr lang="en-US" sz="2400" baseline="-25000" dirty="0" err="1"/>
              <a:t>min</a:t>
            </a:r>
            <a:endParaRPr lang="en-US" sz="2400" baseline="-250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Bit 3 indicates x-value of points are to the right of </a:t>
            </a:r>
            <a:r>
              <a:rPr lang="en-US" sz="2400" dirty="0" err="1"/>
              <a:t>X</a:t>
            </a:r>
            <a:r>
              <a:rPr lang="en-US" sz="2400" baseline="-25000" dirty="0" err="1"/>
              <a:t>max</a:t>
            </a:r>
            <a:endParaRPr lang="en-US" sz="2400" baseline="-250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Bit 4 indicates x-value of points are to the left of </a:t>
            </a:r>
            <a:r>
              <a:rPr lang="en-US" sz="2400" dirty="0" err="1"/>
              <a:t>X</a:t>
            </a:r>
            <a:r>
              <a:rPr lang="en-US" sz="2400" baseline="-25000" dirty="0" err="1"/>
              <a:t>min</a:t>
            </a:r>
            <a:endParaRPr lang="en-US" sz="2400" baseline="-25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455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3261</TotalTime>
  <Words>647</Words>
  <Application>Microsoft Office PowerPoint</Application>
  <PresentationFormat>On-screen Show (4:3)</PresentationFormat>
  <Paragraphs>58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Computer Graphics</vt:lpstr>
      <vt:lpstr>Last Class</vt:lpstr>
      <vt:lpstr>Today’s Agenda</vt:lpstr>
      <vt:lpstr>Clipping</vt:lpstr>
      <vt:lpstr>Clipping</vt:lpstr>
      <vt:lpstr>Line Clipping</vt:lpstr>
      <vt:lpstr>Clipping Algorithms</vt:lpstr>
      <vt:lpstr>Cohen – Sutherland Clipping Algorithms</vt:lpstr>
      <vt:lpstr>Cohen – Sutherland Clipping Algorithms</vt:lpstr>
      <vt:lpstr>Cohen – Sutherland Clipping Algorithms</vt:lpstr>
      <vt:lpstr>C – S Line Clipping (case 1)</vt:lpstr>
      <vt:lpstr>C – S Line Clipping (case 2)</vt:lpstr>
      <vt:lpstr>C – S Line Clipping (case 3)</vt:lpstr>
      <vt:lpstr>C – S Line Clipping (case 4)</vt:lpstr>
      <vt:lpstr>Summary</vt:lpstr>
      <vt:lpstr>References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MyUserName</dc:creator>
  <cp:lastModifiedBy>NTS</cp:lastModifiedBy>
  <cp:revision>257</cp:revision>
  <dcterms:created xsi:type="dcterms:W3CDTF">2013-05-04T10:14:09Z</dcterms:created>
  <dcterms:modified xsi:type="dcterms:W3CDTF">2013-12-30T08:40:39Z</dcterms:modified>
</cp:coreProperties>
</file>