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4" r:id="rId3"/>
    <p:sldId id="299" r:id="rId4"/>
    <p:sldId id="326" r:id="rId5"/>
    <p:sldId id="328" r:id="rId6"/>
    <p:sldId id="327" r:id="rId7"/>
    <p:sldId id="329" r:id="rId8"/>
    <p:sldId id="330" r:id="rId9"/>
    <p:sldId id="332" r:id="rId10"/>
    <p:sldId id="333" r:id="rId11"/>
    <p:sldId id="331" r:id="rId12"/>
    <p:sldId id="334" r:id="rId13"/>
    <p:sldId id="325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65" autoAdjust="0"/>
    <p:restoredTop sz="94660"/>
  </p:normalViewPr>
  <p:slideViewPr>
    <p:cSldViewPr>
      <p:cViewPr varScale="1">
        <p:scale>
          <a:sx n="50" d="100"/>
          <a:sy n="50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24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Sources</a:t>
            </a:r>
          </a:p>
          <a:p>
            <a:r>
              <a:rPr lang="en-US" dirty="0" smtClean="0"/>
              <a:t>Ambient Light (uniform lighting)</a:t>
            </a:r>
          </a:p>
          <a:p>
            <a:r>
              <a:rPr lang="en-US" dirty="0" smtClean="0"/>
              <a:t>Point Source (</a:t>
            </a:r>
            <a:r>
              <a:rPr lang="en-US" dirty="0"/>
              <a:t>emits light equally in all </a:t>
            </a:r>
            <a:r>
              <a:rPr lang="en-US" dirty="0" smtClean="0"/>
              <a:t>directions)</a:t>
            </a:r>
          </a:p>
          <a:p>
            <a:r>
              <a:rPr lang="en-US" dirty="0" smtClean="0"/>
              <a:t>Spot Lights (</a:t>
            </a:r>
            <a:r>
              <a:rPr lang="en-US" dirty="0"/>
              <a:t>Restrict light from ideal point </a:t>
            </a:r>
            <a:r>
              <a:rPr lang="en-US" dirty="0" smtClean="0"/>
              <a:t>source)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23950"/>
            <a:ext cx="11430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40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Shading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suppose we draw a circle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144043"/>
            <a:ext cx="2390775" cy="22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295400" y="2144043"/>
            <a:ext cx="2238375" cy="22755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model supports three models of light – matter interactions</a:t>
            </a:r>
          </a:p>
          <a:p>
            <a:pPr lvl="1"/>
            <a:r>
              <a:rPr lang="en-US" dirty="0" smtClean="0"/>
              <a:t>Diffuse</a:t>
            </a:r>
          </a:p>
          <a:p>
            <a:pPr lvl="1"/>
            <a:r>
              <a:rPr lang="en-US" dirty="0" smtClean="0"/>
              <a:t>Specular</a:t>
            </a:r>
          </a:p>
          <a:p>
            <a:pPr lvl="1"/>
            <a:r>
              <a:rPr lang="en-US" dirty="0" smtClean="0"/>
              <a:t>Ambient</a:t>
            </a:r>
          </a:p>
          <a:p>
            <a:r>
              <a:rPr lang="en-US" dirty="0" smtClean="0"/>
              <a:t>and uses four vectors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to source</a:t>
            </a:r>
          </a:p>
          <a:p>
            <a:pPr lvl="1"/>
            <a:r>
              <a:rPr lang="en-US" dirty="0" smtClean="0"/>
              <a:t>to viewer</a:t>
            </a:r>
          </a:p>
          <a:p>
            <a:pPr lvl="1"/>
            <a:r>
              <a:rPr lang="en-US" dirty="0" smtClean="0"/>
              <a:t>perfect reflector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099" y="2609850"/>
            <a:ext cx="3311599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9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 Clipping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Shading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Light, Surface and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Illumination has strong impact on appearance of the surface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09840"/>
            <a:ext cx="3548741" cy="307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91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Specular surfaces </a:t>
            </a:r>
            <a:r>
              <a:rPr lang="en-US" dirty="0"/>
              <a:t>appear shiny because most of the light that is reflected </a:t>
            </a:r>
            <a:r>
              <a:rPr lang="en-US" dirty="0" smtClean="0"/>
              <a:t>or </a:t>
            </a:r>
            <a:r>
              <a:rPr lang="en-US" b="1" dirty="0" smtClean="0"/>
              <a:t>scattered </a:t>
            </a:r>
            <a:r>
              <a:rPr lang="en-US" dirty="0"/>
              <a:t>is in a narrow range of angles close to the angle of </a:t>
            </a:r>
            <a:r>
              <a:rPr lang="en-US" dirty="0" smtClean="0"/>
              <a:t>reflection.</a:t>
            </a:r>
          </a:p>
          <a:p>
            <a:r>
              <a:rPr lang="en-US" dirty="0" smtClean="0"/>
              <a:t>Mirrors are </a:t>
            </a:r>
            <a:r>
              <a:rPr lang="en-US" b="1" dirty="0"/>
              <a:t>perfectly specular </a:t>
            </a:r>
            <a:r>
              <a:rPr lang="en-US" b="1" dirty="0" smtClean="0"/>
              <a:t>surfaces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7129" y="3810000"/>
            <a:ext cx="330925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40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Diffusive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Diffuse surfaces </a:t>
            </a:r>
            <a:r>
              <a:rPr lang="en-US" dirty="0"/>
              <a:t>are characterized by reflected light being scattered in </a:t>
            </a:r>
            <a:r>
              <a:rPr lang="en-US" dirty="0" smtClean="0"/>
              <a:t>all directions</a:t>
            </a:r>
            <a:r>
              <a:rPr lang="en-US" dirty="0"/>
              <a:t>. Walls painted with matte or flat paint are diffuse </a:t>
            </a:r>
            <a:r>
              <a:rPr lang="en-US" dirty="0" smtClean="0"/>
              <a:t>reflectors.</a:t>
            </a:r>
            <a:endParaRPr lang="en-US" dirty="0"/>
          </a:p>
          <a:p>
            <a:pPr lvl="1"/>
            <a:r>
              <a:rPr lang="en-US" b="1" dirty="0"/>
              <a:t>Perfectly diffuse surfaces </a:t>
            </a:r>
            <a:r>
              <a:rPr lang="en-US" dirty="0"/>
              <a:t>scatter light equally in all </a:t>
            </a:r>
            <a:r>
              <a:rPr lang="en-US" dirty="0" smtClean="0"/>
              <a:t>directions,</a:t>
            </a:r>
          </a:p>
          <a:p>
            <a:pPr lvl="1"/>
            <a:r>
              <a:rPr lang="en-US" dirty="0" smtClean="0"/>
              <a:t>Flat</a:t>
            </a:r>
            <a:r>
              <a:rPr lang="en-US" dirty="0"/>
              <a:t> </a:t>
            </a:r>
            <a:r>
              <a:rPr lang="en-US" dirty="0" smtClean="0"/>
              <a:t>perfectly </a:t>
            </a:r>
            <a:r>
              <a:rPr lang="en-US" dirty="0"/>
              <a:t>diffuse surface appears the same to all viewers.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3390900" cy="290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1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Translucent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Translucent surfaces </a:t>
            </a:r>
            <a:r>
              <a:rPr lang="en-US" dirty="0"/>
              <a:t>allow some light to penetrate the surface and to </a:t>
            </a:r>
            <a:r>
              <a:rPr lang="en-US" dirty="0" smtClean="0"/>
              <a:t>emerge from </a:t>
            </a:r>
            <a:r>
              <a:rPr lang="en-US" dirty="0"/>
              <a:t>another location on the object.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process of </a:t>
            </a:r>
            <a:r>
              <a:rPr lang="en-US" b="1" dirty="0"/>
              <a:t>refraction </a:t>
            </a:r>
            <a:r>
              <a:rPr lang="en-US" dirty="0" smtClean="0"/>
              <a:t>characterizes glass </a:t>
            </a:r>
            <a:r>
              <a:rPr lang="en-US" dirty="0"/>
              <a:t>and water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incident light may also be reflected at the surface.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0921" y="3505200"/>
            <a:ext cx="317281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29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Shadows </a:t>
            </a:r>
            <a:r>
              <a:rPr lang="en-US" dirty="0" smtClean="0"/>
              <a:t>created by </a:t>
            </a:r>
            <a:r>
              <a:rPr lang="en-US" dirty="0"/>
              <a:t>finite-size light source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Umbra</a:t>
            </a:r>
            <a:r>
              <a:rPr lang="en-US" dirty="0"/>
              <a:t> </a:t>
            </a:r>
            <a:r>
              <a:rPr lang="en-US" dirty="0" smtClean="0"/>
              <a:t>– full shadow</a:t>
            </a:r>
          </a:p>
          <a:p>
            <a:pPr lvl="1"/>
            <a:r>
              <a:rPr lang="en-US" b="1" dirty="0" smtClean="0"/>
              <a:t>Penumbra</a:t>
            </a:r>
            <a:r>
              <a:rPr lang="en-US" dirty="0"/>
              <a:t> </a:t>
            </a:r>
            <a:r>
              <a:rPr lang="en-US" dirty="0" smtClean="0"/>
              <a:t>– partial shadow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79583"/>
            <a:ext cx="3601861" cy="356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50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272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Graphics</vt:lpstr>
      <vt:lpstr>Last Class</vt:lpstr>
      <vt:lpstr>Today’s Agenda</vt:lpstr>
      <vt:lpstr>Light, Surface and Imaging</vt:lpstr>
      <vt:lpstr>Surfaces</vt:lpstr>
      <vt:lpstr>Specular Surfaces</vt:lpstr>
      <vt:lpstr>Diffusive Surfaces</vt:lpstr>
      <vt:lpstr>Translucent Surfaces</vt:lpstr>
      <vt:lpstr>Shadows</vt:lpstr>
      <vt:lpstr>Light Sources</vt:lpstr>
      <vt:lpstr>What Shading can do?</vt:lpstr>
      <vt:lpstr>Phong Reflection Model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277</cp:revision>
  <dcterms:created xsi:type="dcterms:W3CDTF">2013-05-04T10:14:09Z</dcterms:created>
  <dcterms:modified xsi:type="dcterms:W3CDTF">2013-12-31T23:01:33Z</dcterms:modified>
</cp:coreProperties>
</file>