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4" r:id="rId3"/>
    <p:sldId id="299" r:id="rId4"/>
    <p:sldId id="33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25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65" autoAdjust="0"/>
    <p:restoredTop sz="94660"/>
  </p:normalViewPr>
  <p:slideViewPr>
    <p:cSldViewPr>
      <p:cViewPr varScale="1">
        <p:scale>
          <a:sx n="50" d="100"/>
          <a:sy n="50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25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Shininess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of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vary between </a:t>
            </a:r>
            <a:r>
              <a:rPr lang="en-US" dirty="0"/>
              <a:t>100 and 200 </a:t>
            </a:r>
            <a:r>
              <a:rPr lang="en-US" dirty="0" smtClean="0"/>
              <a:t>for </a:t>
            </a:r>
            <a:r>
              <a:rPr lang="en-US" dirty="0"/>
              <a:t>metals </a:t>
            </a:r>
          </a:p>
          <a:p>
            <a:r>
              <a:rPr lang="en-US" dirty="0"/>
              <a:t>Values </a:t>
            </a:r>
            <a:r>
              <a:rPr lang="en-US" dirty="0" smtClean="0"/>
              <a:t>vary between </a:t>
            </a:r>
            <a:r>
              <a:rPr lang="en-US" dirty="0"/>
              <a:t>5 and 10 </a:t>
            </a:r>
            <a:r>
              <a:rPr lang="en-US" dirty="0" smtClean="0"/>
              <a:t>for surfaces </a:t>
            </a:r>
            <a:r>
              <a:rPr lang="en-US" dirty="0"/>
              <a:t>that look like plastics</a:t>
            </a:r>
          </a:p>
          <a:p>
            <a:endParaRPr lang="en-US" dirty="0"/>
          </a:p>
        </p:txBody>
      </p:sp>
      <p:pic>
        <p:nvPicPr>
          <p:cNvPr id="4" name="Picture 3" descr="AN06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187" y="3352800"/>
            <a:ext cx="396081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21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light is the result of multiple interactions between (large) light sources and the objects in the environment</a:t>
            </a:r>
          </a:p>
          <a:p>
            <a:r>
              <a:rPr lang="en-US" dirty="0"/>
              <a:t>Amount and color depend on both the color of the light(s) and the material properties of the object</a:t>
            </a:r>
          </a:p>
          <a:p>
            <a:r>
              <a:rPr lang="en-US" dirty="0"/>
              <a:t>Add </a:t>
            </a:r>
            <a:r>
              <a:rPr lang="en-US" dirty="0" err="1">
                <a:latin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reflection </a:t>
            </a:r>
            <a:r>
              <a:rPr lang="en-US" dirty="0" err="1" smtClean="0"/>
              <a:t>coef</a:t>
            </a:r>
            <a:r>
              <a:rPr lang="en-US" dirty="0" smtClean="0"/>
              <a:t> * </a:t>
            </a:r>
            <a:r>
              <a:rPr lang="en-US" dirty="0"/>
              <a:t>intensity of ambient </a:t>
            </a:r>
            <a:r>
              <a:rPr lang="en-US" dirty="0" smtClean="0"/>
              <a:t>light) to </a:t>
            </a:r>
            <a:r>
              <a:rPr lang="en-US" dirty="0"/>
              <a:t>diffuse and specular </a:t>
            </a:r>
            <a:r>
              <a:rPr lang="en-US" dirty="0" smtClean="0"/>
              <a:t>terms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27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light from a point source that reaches a surface is inversely proportional to the square of the distance between them</a:t>
            </a:r>
          </a:p>
          <a:p>
            <a:pPr>
              <a:lnSpc>
                <a:spcPct val="90000"/>
              </a:lnSpc>
            </a:pPr>
            <a:r>
              <a:rPr lang="en-US" dirty="0"/>
              <a:t>We can add a factor of </a:t>
            </a:r>
            <a:r>
              <a:rPr lang="en-US" dirty="0" smtClean="0"/>
              <a:t>the form </a:t>
            </a:r>
            <a:r>
              <a:rPr lang="en-US" dirty="0">
                <a:latin typeface="Times New Roman" pitchFamily="18" charset="0"/>
              </a:rPr>
              <a:t>1/(ad + </a:t>
            </a:r>
            <a:r>
              <a:rPr lang="en-US" dirty="0" err="1">
                <a:latin typeface="Times New Roman" pitchFamily="18" charset="0"/>
              </a:rPr>
              <a:t>bd</a:t>
            </a:r>
            <a:r>
              <a:rPr lang="en-US" dirty="0">
                <a:latin typeface="Times New Roman" pitchFamily="18" charset="0"/>
              </a:rPr>
              <a:t> +cd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dirty="0"/>
              <a:t>diffuse and </a:t>
            </a:r>
            <a:r>
              <a:rPr lang="en-US" dirty="0" smtClean="0"/>
              <a:t>specular terms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constant and linear terms </a:t>
            </a:r>
            <a:br>
              <a:rPr lang="en-US" dirty="0"/>
            </a:br>
            <a:r>
              <a:rPr lang="en-US" dirty="0"/>
              <a:t>soften the effect of the point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Phong</a:t>
            </a:r>
            <a:r>
              <a:rPr lang="en-US" dirty="0"/>
              <a:t> Model, we add the results from each light source</a:t>
            </a:r>
          </a:p>
          <a:p>
            <a:r>
              <a:rPr lang="en-US" dirty="0"/>
              <a:t>Each light source has separate diffuse, specular, and ambient terms to allow for maximum flexibility even though this form does not have a physical justification</a:t>
            </a:r>
          </a:p>
          <a:p>
            <a:r>
              <a:rPr lang="en-US" dirty="0"/>
              <a:t>Separate red, green and blue components</a:t>
            </a:r>
          </a:p>
          <a:p>
            <a:r>
              <a:rPr lang="en-US" dirty="0"/>
              <a:t>Hence, 9 coefficients for each point source</a:t>
            </a:r>
          </a:p>
          <a:p>
            <a:pPr lvl="1"/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dr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dg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db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sr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sg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sb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ar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ag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2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properties match light source properties</a:t>
            </a:r>
          </a:p>
          <a:p>
            <a:pPr lvl="1"/>
            <a:r>
              <a:rPr lang="en-US" dirty="0"/>
              <a:t>Nine </a:t>
            </a:r>
            <a:r>
              <a:rPr lang="en-US" dirty="0" err="1"/>
              <a:t>absorbtion</a:t>
            </a:r>
            <a:r>
              <a:rPr lang="en-US" dirty="0"/>
              <a:t> coefficients</a:t>
            </a:r>
          </a:p>
          <a:p>
            <a:pPr lvl="2"/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dr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dg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db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sr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sg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sb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ar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ag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ab</a:t>
            </a:r>
            <a:endParaRPr lang="en-US" sz="2400" dirty="0"/>
          </a:p>
          <a:p>
            <a:pPr lvl="1"/>
            <a:r>
              <a:rPr lang="en-US" dirty="0"/>
              <a:t>Shininess coefficient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77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light source and each color component, the </a:t>
            </a:r>
            <a:r>
              <a:rPr lang="en-US" dirty="0" err="1"/>
              <a:t>Phong</a:t>
            </a:r>
            <a:r>
              <a:rPr lang="en-US" dirty="0"/>
              <a:t> model can be written (without the distance terms) as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I</a:t>
            </a:r>
            <a:r>
              <a:rPr lang="en-US" dirty="0"/>
              <a:t> =</a:t>
            </a:r>
            <a:r>
              <a:rPr lang="en-US" dirty="0" err="1">
                <a:latin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</a:rPr>
              <a:t> I</a:t>
            </a:r>
            <a:r>
              <a:rPr lang="en-US" baseline="-25000" dirty="0">
                <a:latin typeface="Times New Roman" pitchFamily="18" charset="0"/>
              </a:rPr>
              <a:t>d</a:t>
            </a:r>
            <a:r>
              <a:rPr lang="en-US" dirty="0"/>
              <a:t>  </a:t>
            </a:r>
            <a:r>
              <a:rPr lang="en-US" b="1" dirty="0">
                <a:latin typeface="Times New Roman" pitchFamily="18" charset="0"/>
              </a:rPr>
              <a:t>l</a:t>
            </a: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latin typeface="Times New Roman" pitchFamily="18" charset="0"/>
              </a:rPr>
              <a:t>v</a:t>
            </a: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>
                <a:latin typeface="Symbol" pitchFamily="18" charset="2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aseline="-2500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For each color component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we add contributions from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all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24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</a:p>
          <a:p>
            <a:r>
              <a:rPr lang="en-US" dirty="0" err="1"/>
              <a:t>Phong</a:t>
            </a:r>
            <a:r>
              <a:rPr lang="en-US"/>
              <a:t> Reflection Model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Shading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Shading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suppose we draw a circle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44043"/>
            <a:ext cx="2390775" cy="22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219200" y="2133600"/>
            <a:ext cx="2238375" cy="22755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model supports three models of light – matter interactions</a:t>
            </a:r>
          </a:p>
          <a:p>
            <a:pPr lvl="1"/>
            <a:r>
              <a:rPr lang="en-US" dirty="0" smtClean="0"/>
              <a:t>Diffuse</a:t>
            </a:r>
          </a:p>
          <a:p>
            <a:pPr lvl="1"/>
            <a:r>
              <a:rPr lang="en-US" dirty="0" smtClean="0"/>
              <a:t>Specular</a:t>
            </a:r>
          </a:p>
          <a:p>
            <a:pPr lvl="1"/>
            <a:r>
              <a:rPr lang="en-US" dirty="0" smtClean="0"/>
              <a:t>Ambient</a:t>
            </a:r>
          </a:p>
          <a:p>
            <a:r>
              <a:rPr lang="en-US" dirty="0" smtClean="0"/>
              <a:t>and uses four vectors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to source</a:t>
            </a:r>
          </a:p>
          <a:p>
            <a:pPr lvl="1"/>
            <a:r>
              <a:rPr lang="en-US" dirty="0" smtClean="0"/>
              <a:t>to viewer</a:t>
            </a:r>
          </a:p>
          <a:p>
            <a:pPr lvl="1"/>
            <a:r>
              <a:rPr lang="en-US" dirty="0" smtClean="0"/>
              <a:t>perfect reflector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099" y="2609850"/>
            <a:ext cx="3311599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9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Reflector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Local orientation of the surface determines the normal vector</a:t>
                </a:r>
              </a:p>
              <a:p>
                <a:r>
                  <a:rPr lang="en-US" dirty="0" smtClean="0"/>
                  <a:t>Law of reflection is obeyed</a:t>
                </a:r>
              </a:p>
              <a:p>
                <a:r>
                  <a:rPr lang="en-US" dirty="0" smtClean="0"/>
                  <a:t>The three vectors must lie in same plane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95700"/>
            <a:ext cx="3282802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70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Lambertian</a:t>
            </a:r>
            <a:r>
              <a:rPr lang="en-US" dirty="0"/>
              <a:t>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Perfectly diffuse reflector</a:t>
            </a:r>
          </a:p>
          <a:p>
            <a:r>
              <a:rPr lang="en-US" dirty="0"/>
              <a:t>Light scattered equally in all directions</a:t>
            </a:r>
          </a:p>
          <a:p>
            <a:r>
              <a:rPr lang="en-US" dirty="0"/>
              <a:t>Amount of light reflected is proportional to the vertical component of incoming light</a:t>
            </a:r>
          </a:p>
          <a:p>
            <a:pPr lvl="1"/>
            <a:r>
              <a:rPr lang="en-US" dirty="0"/>
              <a:t>reflected light ~</a:t>
            </a:r>
            <a:r>
              <a:rPr lang="en-US" dirty="0" err="1">
                <a:latin typeface="Times New Roman" pitchFamily="18" charset="0"/>
              </a:rPr>
              <a:t>cos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>
                <a:latin typeface="Times New Roman" pitchFamily="18" charset="0"/>
              </a:rPr>
              <a:t>i</a:t>
            </a:r>
          </a:p>
          <a:p>
            <a:pPr lvl="1"/>
            <a:r>
              <a:rPr lang="en-US" dirty="0" err="1">
                <a:latin typeface="Times New Roman" pitchFamily="18" charset="0"/>
              </a:rPr>
              <a:t>cos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>
                <a:latin typeface="Times New Roman" pitchFamily="18" charset="0"/>
              </a:rPr>
              <a:t>i</a:t>
            </a:r>
            <a:r>
              <a:rPr lang="en-US" dirty="0"/>
              <a:t> = </a:t>
            </a:r>
            <a:r>
              <a:rPr lang="en-US" b="1" dirty="0">
                <a:latin typeface="Times New Roman" pitchFamily="18" charset="0"/>
              </a:rPr>
              <a:t>l</a:t>
            </a:r>
            <a:r>
              <a:rPr lang="en-US" dirty="0"/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cs typeface="Times New Roman" pitchFamily="18" charset="0"/>
              </a:rPr>
              <a:t>if vectors normalized</a:t>
            </a:r>
          </a:p>
          <a:p>
            <a:pPr lvl="1"/>
            <a:r>
              <a:rPr lang="en-US" dirty="0">
                <a:cs typeface="Times New Roman" pitchFamily="18" charset="0"/>
              </a:rPr>
              <a:t>There are also three coefficients,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cs typeface="Times New Roman" pitchFamily="18" charset="0"/>
              </a:rPr>
              <a:t> that show how much of each color component is reflected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1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surfaces are neither ideal diffusers nor perfectly specular (ideal reflectors)</a:t>
            </a:r>
          </a:p>
          <a:p>
            <a:r>
              <a:rPr lang="en-US" dirty="0" smtClean="0"/>
              <a:t>Specular </a:t>
            </a:r>
            <a:r>
              <a:rPr lang="en-US" dirty="0"/>
              <a:t>highlights </a:t>
            </a:r>
            <a:r>
              <a:rPr lang="en-US" dirty="0" smtClean="0"/>
              <a:t>appear on smooth </a:t>
            </a:r>
            <a:r>
              <a:rPr lang="en-US" dirty="0"/>
              <a:t>surfaces </a:t>
            </a:r>
            <a:r>
              <a:rPr lang="en-US" dirty="0" smtClean="0"/>
              <a:t>due </a:t>
            </a:r>
            <a:r>
              <a:rPr lang="en-US" dirty="0"/>
              <a:t>to incoming light being reflected in directions </a:t>
            </a:r>
            <a:r>
              <a:rPr lang="en-US" dirty="0" smtClean="0"/>
              <a:t>close </a:t>
            </a:r>
            <a:r>
              <a:rPr lang="en-US" dirty="0"/>
              <a:t>to the direction of a perfect reflection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N06F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90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</a:t>
            </a:r>
            <a:r>
              <a:rPr lang="en-US" dirty="0" smtClean="0"/>
              <a:t>Reflections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 err="1" smtClean="0"/>
              <a:t>Phong</a:t>
            </a:r>
            <a:r>
              <a:rPr lang="en-US" dirty="0" smtClean="0"/>
              <a:t>, Reflected intensity </a:t>
            </a:r>
            <a:r>
              <a:rPr lang="en-US" b="1" dirty="0" err="1"/>
              <a:t>I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 smtClean="0"/>
              <a:t>goes as absorption </a:t>
            </a:r>
            <a:r>
              <a:rPr lang="en-US" dirty="0" err="1" smtClean="0"/>
              <a:t>coeff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 smtClean="0"/>
              <a:t>and projection of incoming intensity along viewer (</a:t>
            </a:r>
            <a:r>
              <a:rPr lang="el-GR" dirty="0" smtClean="0"/>
              <a:t>α</a:t>
            </a:r>
            <a:r>
              <a:rPr lang="en-US" dirty="0" smtClean="0"/>
              <a:t> is </a:t>
            </a:r>
            <a:r>
              <a:rPr lang="en-US" dirty="0" err="1" smtClean="0"/>
              <a:t>shinness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err="1"/>
              <a:t>I</a:t>
            </a:r>
            <a:r>
              <a:rPr lang="en-US" baseline="-25000" dirty="0" err="1"/>
              <a:t>r</a:t>
            </a:r>
            <a:r>
              <a:rPr lang="en-US" dirty="0"/>
              <a:t> ~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baseline="30000" dirty="0" err="1">
                <a:latin typeface="Symbol" pitchFamily="18" charset="2"/>
              </a:rPr>
              <a:t>a</a:t>
            </a:r>
            <a:r>
              <a:rPr lang="en-US" dirty="0" err="1">
                <a:latin typeface="Symbol" pitchFamily="18" charset="2"/>
              </a:rPr>
              <a:t>f</a:t>
            </a:r>
            <a:endParaRPr lang="en-US" dirty="0">
              <a:latin typeface="Symbol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N06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051175"/>
            <a:ext cx="40767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6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482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Computer Graphics</vt:lpstr>
      <vt:lpstr>Last Class</vt:lpstr>
      <vt:lpstr>Today’s Agenda</vt:lpstr>
      <vt:lpstr>What Shading can do?</vt:lpstr>
      <vt:lpstr>Phong Reflection Model</vt:lpstr>
      <vt:lpstr>Ideal Reflector</vt:lpstr>
      <vt:lpstr>Lambertian Surface</vt:lpstr>
      <vt:lpstr>Specular Surfaces</vt:lpstr>
      <vt:lpstr>Specular Reflections Model</vt:lpstr>
      <vt:lpstr>The Shininess Coefficient</vt:lpstr>
      <vt:lpstr>Ambient Light</vt:lpstr>
      <vt:lpstr>Distance Terms</vt:lpstr>
      <vt:lpstr>Light Sources</vt:lpstr>
      <vt:lpstr>Material Properties</vt:lpstr>
      <vt:lpstr>Summing up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286</cp:revision>
  <dcterms:created xsi:type="dcterms:W3CDTF">2013-05-04T10:14:09Z</dcterms:created>
  <dcterms:modified xsi:type="dcterms:W3CDTF">2014-01-01T05:25:03Z</dcterms:modified>
</cp:coreProperties>
</file>