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4" r:id="rId3"/>
    <p:sldId id="299" r:id="rId4"/>
    <p:sldId id="333" r:id="rId5"/>
    <p:sldId id="334" r:id="rId6"/>
    <p:sldId id="326" r:id="rId7"/>
    <p:sldId id="328" r:id="rId8"/>
    <p:sldId id="327" r:id="rId9"/>
    <p:sldId id="329" r:id="rId10"/>
    <p:sldId id="330" r:id="rId11"/>
    <p:sldId id="331" r:id="rId12"/>
    <p:sldId id="332" r:id="rId13"/>
    <p:sldId id="325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28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fill-in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data entry</a:t>
            </a:r>
            <a:endParaRPr lang="en-US" dirty="0"/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Takes up a lot </a:t>
            </a:r>
            <a:r>
              <a:rPr lang="en-US" dirty="0" smtClean="0"/>
              <a:t>of screen space</a:t>
            </a:r>
          </a:p>
          <a:p>
            <a:r>
              <a:rPr lang="en-US" dirty="0" smtClean="0"/>
              <a:t>Financial Applications (banks stocks)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79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Powerful </a:t>
            </a:r>
            <a:r>
              <a:rPr lang="en-US" dirty="0"/>
              <a:t>and</a:t>
            </a:r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Hard to learn</a:t>
            </a:r>
          </a:p>
          <a:p>
            <a:pPr lvl="1"/>
            <a:r>
              <a:rPr lang="en-US" dirty="0"/>
              <a:t>Poor </a:t>
            </a:r>
            <a:r>
              <a:rPr lang="en-US" dirty="0" smtClean="0"/>
              <a:t>error management</a:t>
            </a:r>
          </a:p>
          <a:p>
            <a:r>
              <a:rPr lang="en-US" dirty="0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06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Accessible </a:t>
            </a:r>
            <a:r>
              <a:rPr lang="en-US" dirty="0" smtClean="0"/>
              <a:t>to casual users</a:t>
            </a:r>
          </a:p>
          <a:p>
            <a:pPr lvl="1"/>
            <a:r>
              <a:rPr lang="en-US" dirty="0" smtClean="0"/>
              <a:t>Easily extended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more typing</a:t>
            </a:r>
            <a:endParaRPr lang="en-US" dirty="0"/>
          </a:p>
          <a:p>
            <a:pPr lvl="1"/>
            <a:r>
              <a:rPr lang="en-US" dirty="0"/>
              <a:t>Natural </a:t>
            </a:r>
            <a:r>
              <a:rPr lang="en-US" dirty="0" smtClean="0"/>
              <a:t>language understanding systems are unreliable</a:t>
            </a:r>
          </a:p>
          <a:p>
            <a:r>
              <a:rPr lang="en-US" dirty="0" smtClean="0"/>
              <a:t>Time tables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82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System Interactions</a:t>
            </a:r>
          </a:p>
          <a:p>
            <a:pPr lvl="1"/>
            <a:r>
              <a:rPr lang="en-US" dirty="0"/>
              <a:t>Direct manipulation</a:t>
            </a:r>
          </a:p>
          <a:p>
            <a:pPr lvl="1"/>
            <a:r>
              <a:rPr lang="en-US" dirty="0"/>
              <a:t>Menu selection</a:t>
            </a:r>
            <a:r>
              <a:rPr lang="el-GR" sz="800" dirty="0"/>
              <a:t> </a:t>
            </a:r>
            <a:endParaRPr lang="en-US" sz="800" dirty="0"/>
          </a:p>
          <a:p>
            <a:pPr lvl="1"/>
            <a:r>
              <a:rPr lang="en-US" dirty="0"/>
              <a:t>Form fill-in</a:t>
            </a:r>
          </a:p>
          <a:p>
            <a:pPr lvl="1"/>
            <a:r>
              <a:rPr lang="en-US" dirty="0"/>
              <a:t>Command language</a:t>
            </a:r>
          </a:p>
          <a:p>
            <a:pPr lvl="1"/>
            <a:r>
              <a:rPr lang="en-US"/>
              <a:t>Natural language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</a:t>
            </a:r>
            <a:r>
              <a:rPr lang="en-US" dirty="0" smtClean="0"/>
              <a:t>(Sixth </a:t>
            </a:r>
            <a:r>
              <a:rPr lang="en-US" dirty="0"/>
              <a:t>Edition) by Edward Angel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Windows, icons, menus, pointing devices, graphics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Design Process and flow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</a:t>
            </a:r>
            <a:r>
              <a:rPr lang="en-US" dirty="0"/>
              <a:t>and capabilities </a:t>
            </a:r>
            <a:r>
              <a:rPr lang="en-US" dirty="0" smtClean="0"/>
              <a:t>and needs of </a:t>
            </a:r>
            <a:r>
              <a:rPr lang="en-US" dirty="0"/>
              <a:t>the system </a:t>
            </a:r>
            <a:r>
              <a:rPr lang="en-US" dirty="0" smtClean="0"/>
              <a:t>users </a:t>
            </a:r>
            <a:r>
              <a:rPr lang="en-US" dirty="0"/>
              <a:t>must </a:t>
            </a:r>
            <a:r>
              <a:rPr lang="en-US" dirty="0" smtClean="0"/>
              <a:t>be taken into account during </a:t>
            </a:r>
            <a:r>
              <a:rPr lang="en-US" dirty="0"/>
              <a:t>design </a:t>
            </a:r>
            <a:r>
              <a:rPr lang="en-US" dirty="0" smtClean="0"/>
              <a:t>process of UI </a:t>
            </a:r>
          </a:p>
          <a:p>
            <a:r>
              <a:rPr lang="en-US" dirty="0"/>
              <a:t>Designers should be aware of people’s </a:t>
            </a:r>
            <a:r>
              <a:rPr lang="en-US" dirty="0" smtClean="0"/>
              <a:t>physical and </a:t>
            </a:r>
            <a:r>
              <a:rPr lang="en-US" dirty="0"/>
              <a:t>mental </a:t>
            </a:r>
            <a:r>
              <a:rPr lang="en-US" dirty="0" smtClean="0"/>
              <a:t>limitations </a:t>
            </a:r>
            <a:r>
              <a:rPr lang="en-US" dirty="0"/>
              <a:t>and should </a:t>
            </a:r>
            <a:r>
              <a:rPr lang="en-US" dirty="0" smtClean="0"/>
              <a:t>be convinced </a:t>
            </a:r>
            <a:r>
              <a:rPr lang="en-US" dirty="0"/>
              <a:t>that people </a:t>
            </a:r>
            <a:r>
              <a:rPr lang="en-US" dirty="0" smtClean="0"/>
              <a:t>make mistakes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7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/>
              <a:t>The interface should use terms and concepts </a:t>
            </a:r>
            <a:r>
              <a:rPr lang="en-US" dirty="0" smtClean="0"/>
              <a:t>drawn </a:t>
            </a:r>
            <a:r>
              <a:rPr lang="en-US" dirty="0"/>
              <a:t>from the experience of the </a:t>
            </a:r>
            <a:r>
              <a:rPr lang="en-US" dirty="0" smtClean="0"/>
              <a:t>users.</a:t>
            </a:r>
          </a:p>
          <a:p>
            <a:r>
              <a:rPr lang="en-US" dirty="0"/>
              <a:t>Consistency </a:t>
            </a:r>
            <a:endParaRPr lang="en-US" dirty="0" smtClean="0"/>
          </a:p>
          <a:p>
            <a:r>
              <a:rPr lang="en-US" dirty="0"/>
              <a:t>Minimal </a:t>
            </a:r>
            <a:r>
              <a:rPr lang="en-US" dirty="0" smtClean="0"/>
              <a:t>surprise</a:t>
            </a:r>
          </a:p>
          <a:p>
            <a:r>
              <a:rPr lang="en-US" dirty="0" smtClean="0"/>
              <a:t>Recoverability</a:t>
            </a:r>
          </a:p>
          <a:p>
            <a:pPr lvl="1"/>
            <a:r>
              <a:rPr lang="en-US" dirty="0" smtClean="0"/>
              <a:t>e.g. undo</a:t>
            </a:r>
          </a:p>
          <a:p>
            <a:r>
              <a:rPr lang="en-US" dirty="0"/>
              <a:t>User </a:t>
            </a:r>
            <a:r>
              <a:rPr lang="en-US" dirty="0" smtClean="0"/>
              <a:t>guidance</a:t>
            </a:r>
          </a:p>
          <a:p>
            <a:pPr lvl="1"/>
            <a:r>
              <a:rPr lang="en-US" dirty="0" smtClean="0"/>
              <a:t>help and prompts etc.</a:t>
            </a:r>
          </a:p>
          <a:p>
            <a:r>
              <a:rPr lang="en-US" dirty="0" smtClean="0"/>
              <a:t>User diversity</a:t>
            </a:r>
          </a:p>
          <a:p>
            <a:pPr lvl="1"/>
            <a:r>
              <a:rPr lang="en-US" dirty="0" smtClean="0"/>
              <a:t>Various people with various background may use</a:t>
            </a:r>
          </a:p>
        </p:txBody>
      </p:sp>
    </p:spTree>
    <p:extLst>
      <p:ext uri="{BB962C8B-B14F-4D97-AF65-F5344CB8AC3E}">
        <p14:creationId xmlns:p14="http://schemas.microsoft.com/office/powerpoint/2010/main" xmlns="" val="24181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System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issues need to be addressed</a:t>
            </a:r>
          </a:p>
          <a:p>
            <a:pPr lvl="1"/>
            <a:r>
              <a:rPr lang="en-US" dirty="0" smtClean="0"/>
              <a:t>How the information from user be provided to the system</a:t>
            </a:r>
          </a:p>
          <a:p>
            <a:pPr lvl="1"/>
            <a:r>
              <a:rPr lang="en-US" dirty="0" smtClean="0"/>
              <a:t>How the processed information (from computer) be presented to the user?</a:t>
            </a:r>
          </a:p>
          <a:p>
            <a:r>
              <a:rPr lang="en-US" dirty="0"/>
              <a:t>User System Interactions</a:t>
            </a:r>
            <a:endParaRPr lang="en-US" dirty="0" smtClean="0"/>
          </a:p>
          <a:p>
            <a:pPr lvl="1"/>
            <a:r>
              <a:rPr lang="en-US" dirty="0" smtClean="0"/>
              <a:t>Direct manipulation</a:t>
            </a:r>
          </a:p>
          <a:p>
            <a:pPr lvl="1"/>
            <a:r>
              <a:rPr lang="en-US" dirty="0" smtClean="0"/>
              <a:t>Menu selection</a:t>
            </a:r>
            <a:r>
              <a:rPr lang="el-GR" sz="800" dirty="0" smtClean="0"/>
              <a:t> </a:t>
            </a:r>
            <a:endParaRPr lang="en-US" sz="800" dirty="0" smtClean="0"/>
          </a:p>
          <a:p>
            <a:pPr lvl="1"/>
            <a:r>
              <a:rPr lang="en-US" dirty="0" smtClean="0"/>
              <a:t>Form fill-in</a:t>
            </a:r>
          </a:p>
          <a:p>
            <a:pPr lvl="1"/>
            <a:r>
              <a:rPr lang="en-US" dirty="0" smtClean="0"/>
              <a:t>Command language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6410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System </a:t>
            </a:r>
            <a:r>
              <a:rPr lang="en-US" dirty="0" smtClean="0"/>
              <a:t>Interaction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3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User in good control</a:t>
            </a:r>
          </a:p>
          <a:p>
            <a:pPr lvl="1"/>
            <a:r>
              <a:rPr lang="en-US" dirty="0" smtClean="0"/>
              <a:t>Short learning curve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mmediate feedback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May be hard </a:t>
            </a:r>
            <a:r>
              <a:rPr lang="en-US" dirty="0" smtClean="0"/>
              <a:t>to implement</a:t>
            </a:r>
            <a:endParaRPr lang="en-US" dirty="0"/>
          </a:p>
          <a:p>
            <a:pPr lvl="1"/>
            <a:r>
              <a:rPr lang="en-US" dirty="0"/>
              <a:t>Only suitable </a:t>
            </a:r>
            <a:r>
              <a:rPr lang="en-US" dirty="0" smtClean="0"/>
              <a:t>where there </a:t>
            </a:r>
            <a:r>
              <a:rPr lang="en-US" dirty="0"/>
              <a:t>is a </a:t>
            </a:r>
            <a:r>
              <a:rPr lang="en-US" dirty="0" smtClean="0"/>
              <a:t>visual metaphor </a:t>
            </a:r>
            <a:r>
              <a:rPr lang="en-US" dirty="0"/>
              <a:t>for </a:t>
            </a:r>
            <a:r>
              <a:rPr lang="en-US" dirty="0" smtClean="0"/>
              <a:t>tasks and objects</a:t>
            </a:r>
          </a:p>
          <a:p>
            <a:r>
              <a:rPr lang="en-US" dirty="0" smtClean="0"/>
              <a:t>Video games and CAD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99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Avoids </a:t>
            </a:r>
            <a:r>
              <a:rPr lang="en-US" dirty="0" smtClean="0"/>
              <a:t>user error</a:t>
            </a:r>
            <a:endParaRPr lang="en-US" dirty="0"/>
          </a:p>
          <a:p>
            <a:pPr lvl="1"/>
            <a:r>
              <a:rPr lang="en-US" dirty="0"/>
              <a:t>Little </a:t>
            </a:r>
            <a:r>
              <a:rPr lang="en-US" dirty="0" smtClean="0"/>
              <a:t>typing required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Slow </a:t>
            </a:r>
            <a:r>
              <a:rPr lang="en-US" dirty="0" smtClean="0"/>
              <a:t>for experienced </a:t>
            </a:r>
            <a:r>
              <a:rPr lang="en-US" dirty="0"/>
              <a:t>users</a:t>
            </a:r>
          </a:p>
          <a:p>
            <a:pPr lvl="1"/>
            <a:r>
              <a:rPr lang="en-US" dirty="0"/>
              <a:t>Can </a:t>
            </a:r>
            <a:r>
              <a:rPr lang="en-US" dirty="0" smtClean="0"/>
              <a:t>become complex </a:t>
            </a:r>
            <a:r>
              <a:rPr lang="en-US" dirty="0"/>
              <a:t>if </a:t>
            </a:r>
            <a:r>
              <a:rPr lang="en-US" dirty="0" smtClean="0"/>
              <a:t>many menu options</a:t>
            </a:r>
          </a:p>
          <a:p>
            <a:r>
              <a:rPr lang="en-US" dirty="0" smtClean="0"/>
              <a:t>General purpose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2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326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Computer Graphics</vt:lpstr>
      <vt:lpstr>Last Class</vt:lpstr>
      <vt:lpstr>Today’s Agenda</vt:lpstr>
      <vt:lpstr>Design Principles</vt:lpstr>
      <vt:lpstr>Design Principles</vt:lpstr>
      <vt:lpstr>User System Interactions</vt:lpstr>
      <vt:lpstr>User System Interaction Styles</vt:lpstr>
      <vt:lpstr>Direct Manipulations</vt:lpstr>
      <vt:lpstr>Menu Selection</vt:lpstr>
      <vt:lpstr>Form fill-in</vt:lpstr>
      <vt:lpstr>Command Language</vt:lpstr>
      <vt:lpstr>Natural Language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304</cp:revision>
  <dcterms:created xsi:type="dcterms:W3CDTF">2013-05-04T10:14:09Z</dcterms:created>
  <dcterms:modified xsi:type="dcterms:W3CDTF">2014-01-01T10:41:35Z</dcterms:modified>
</cp:coreProperties>
</file>