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92" r:id="rId4"/>
    <p:sldId id="290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47" r:id="rId38"/>
    <p:sldId id="348" r:id="rId39"/>
    <p:sldId id="349" r:id="rId40"/>
    <p:sldId id="350" r:id="rId41"/>
    <p:sldId id="336" r:id="rId42"/>
    <p:sldId id="351" r:id="rId43"/>
    <p:sldId id="337" r:id="rId44"/>
    <p:sldId id="338" r:id="rId45"/>
    <p:sldId id="339" r:id="rId46"/>
    <p:sldId id="340" r:id="rId47"/>
    <p:sldId id="341" r:id="rId48"/>
    <p:sldId id="343" r:id="rId49"/>
    <p:sldId id="344" r:id="rId50"/>
    <p:sldId id="345" r:id="rId51"/>
    <p:sldId id="346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478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533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052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>
            <a:lvl1pPr>
              <a:defRPr sz="28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>
            <a:lvl1pPr>
              <a:defRPr sz="2400">
                <a:latin typeface="Arial Black" pitchFamily="34" charset="0"/>
              </a:defRPr>
            </a:lvl1pPr>
            <a:lvl2pPr>
              <a:defRPr sz="2000">
                <a:latin typeface="Arial Black" pitchFamily="34" charset="0"/>
              </a:defRPr>
            </a:lvl2pPr>
            <a:lvl3pPr>
              <a:defRPr sz="1800">
                <a:latin typeface="Arial Black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4316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294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550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396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382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806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769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045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1665-C0A3-4567-B279-D21BF5E6B223}" type="datetimeFigureOut">
              <a:rPr lang="en-US" smtClean="0"/>
              <a:pPr/>
              <a:t>1/1/2014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84B07-E1DF-494F-8188-564F20F01F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870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31</a:t>
            </a:r>
          </a:p>
          <a:p>
            <a:r>
              <a:rPr lang="en-US" dirty="0" err="1" smtClean="0"/>
              <a:t>Fasih</a:t>
            </a:r>
            <a:r>
              <a:rPr lang="en-US" dirty="0" smtClean="0"/>
              <a:t> </a:t>
            </a:r>
            <a:r>
              <a:rPr lang="en-US" dirty="0" err="1" smtClean="0"/>
              <a:t>ur</a:t>
            </a:r>
            <a:r>
              <a:rPr lang="en-US" dirty="0" smtClean="0"/>
              <a:t> </a:t>
            </a:r>
            <a:r>
              <a:rPr lang="en-US" dirty="0" err="1" smtClean="0"/>
              <a:t>Rehman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8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Cathode Ray Tube (CRT)</a:t>
            </a:r>
          </a:p>
          <a:p>
            <a:pPr lvl="1"/>
            <a:r>
              <a:rPr lang="en-US" dirty="0" smtClean="0"/>
              <a:t>Calligraphic Mode</a:t>
            </a:r>
          </a:p>
          <a:p>
            <a:pPr lvl="1"/>
            <a:r>
              <a:rPr lang="en-US" dirty="0" smtClean="0"/>
              <a:t>Raster Mode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n01f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0981" y="2684462"/>
            <a:ext cx="6142038" cy="310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5055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Interlacing</a:t>
            </a:r>
            <a:endParaRPr lang="en-US" dirty="0"/>
          </a:p>
        </p:txBody>
      </p:sp>
      <p:pic>
        <p:nvPicPr>
          <p:cNvPr id="1026" name="Picture 2" descr="http://escience.anu.edu.au/lecture/cg/Display/Image/raster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00250" y="838200"/>
            <a:ext cx="516255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90600" y="5602069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http://escience.anu.edu.au/lecture/cg/Display/raster.en.html</a:t>
            </a:r>
          </a:p>
        </p:txBody>
      </p:sp>
    </p:spTree>
    <p:extLst>
      <p:ext uri="{BB962C8B-B14F-4D97-AF65-F5344CB8AC3E}">
        <p14:creationId xmlns:p14="http://schemas.microsoft.com/office/powerpoint/2010/main" xmlns="" val="416285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7696200" cy="2286000"/>
          </a:xfrm>
        </p:spPr>
        <p:txBody>
          <a:bodyPr/>
          <a:lstStyle/>
          <a:p>
            <a:r>
              <a:rPr lang="en-US" dirty="0" smtClean="0"/>
              <a:t>Additive Colors</a:t>
            </a:r>
          </a:p>
          <a:p>
            <a:pPr lvl="1"/>
            <a:r>
              <a:rPr lang="en-US" dirty="0" smtClean="0"/>
              <a:t>Red Green and Blue (sometimes White)</a:t>
            </a:r>
          </a:p>
          <a:p>
            <a:r>
              <a:rPr lang="en-US" dirty="0" smtClean="0"/>
              <a:t>Subtractive Colors</a:t>
            </a:r>
          </a:p>
          <a:p>
            <a:pPr lvl="1"/>
            <a:r>
              <a:rPr lang="en-US" dirty="0" smtClean="0"/>
              <a:t>Yellow Cyan Magenta and Black</a:t>
            </a:r>
            <a:endParaRPr lang="en-US" dirty="0"/>
          </a:p>
        </p:txBody>
      </p:sp>
      <p:pic>
        <p:nvPicPr>
          <p:cNvPr id="2052" name="Picture 4" descr="Color Mix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124200"/>
            <a:ext cx="5700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0" y="6260068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http://www.d.umn.edu/~mharvey/th1501color.html</a:t>
            </a:r>
          </a:p>
        </p:txBody>
      </p:sp>
    </p:spTree>
    <p:extLst>
      <p:ext uri="{BB962C8B-B14F-4D97-AF65-F5344CB8AC3E}">
        <p14:creationId xmlns:p14="http://schemas.microsoft.com/office/powerpoint/2010/main" xmlns="" val="59154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Display</a:t>
            </a:r>
            <a:endParaRPr lang="en-US" dirty="0"/>
          </a:p>
        </p:txBody>
      </p:sp>
      <p:pic>
        <p:nvPicPr>
          <p:cNvPr id="4" name="Content Placeholder 3" descr="D:\ZPG\Angel_book\Second_Edition\SECOND_EDITION\FIGURES\JPEG\an01f04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809701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0315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Raster images require frame buffers</a:t>
            </a:r>
          </a:p>
          <a:p>
            <a:r>
              <a:rPr lang="en-US" b="1" dirty="0" smtClean="0"/>
              <a:t>Frame buffer </a:t>
            </a:r>
            <a:r>
              <a:rPr lang="en-US" dirty="0"/>
              <a:t>- A block of memory, dedicated to graphics output, that holds the contents of what will be displayed</a:t>
            </a:r>
            <a:r>
              <a:rPr lang="en-US" dirty="0" smtClean="0"/>
              <a:t>.</a:t>
            </a:r>
          </a:p>
          <a:p>
            <a:r>
              <a:rPr lang="en-US" dirty="0"/>
              <a:t>If we want a </a:t>
            </a:r>
            <a:r>
              <a:rPr lang="en-US" dirty="0" smtClean="0"/>
              <a:t>frame buffer </a:t>
            </a:r>
            <a:r>
              <a:rPr lang="en-US" dirty="0"/>
              <a:t>of 640 pixels by 480 </a:t>
            </a:r>
            <a:r>
              <a:rPr lang="en-US" dirty="0" smtClean="0"/>
              <a:t>pixels, </a:t>
            </a:r>
            <a:r>
              <a:rPr lang="en-US" dirty="0"/>
              <a:t>we should allocate:</a:t>
            </a:r>
          </a:p>
          <a:p>
            <a:pPr algn="ctr">
              <a:buFontTx/>
              <a:buNone/>
            </a:pPr>
            <a:r>
              <a:rPr lang="en-US" dirty="0" smtClean="0"/>
              <a:t>frame buffer </a:t>
            </a:r>
            <a:r>
              <a:rPr lang="en-US" dirty="0"/>
              <a:t>= 640*480 </a:t>
            </a:r>
            <a:r>
              <a:rPr lang="en-US" dirty="0" smtClean="0"/>
              <a:t>bits</a:t>
            </a:r>
          </a:p>
          <a:p>
            <a:r>
              <a:rPr lang="en-US" dirty="0"/>
              <a:t>How many colors does 1 bit get you? </a:t>
            </a:r>
          </a:p>
          <a:p>
            <a:r>
              <a:rPr lang="en-US" dirty="0"/>
              <a:t>How many colors do 8 bits get you?</a:t>
            </a:r>
          </a:p>
          <a:p>
            <a:pPr lvl="1"/>
            <a:r>
              <a:rPr lang="en-US" dirty="0"/>
              <a:t>Monochrome systems use this (green/gray scale)</a:t>
            </a:r>
          </a:p>
          <a:p>
            <a:r>
              <a:rPr lang="en-US" dirty="0"/>
              <a:t>What bit depth would you want for your </a:t>
            </a:r>
            <a:r>
              <a:rPr lang="en-US" dirty="0" smtClean="0"/>
              <a:t>frame buffer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803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Liquid Crystal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3434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Liquid crystal displays use small flat chips which change their transparency properties when a voltage is applied.</a:t>
            </a:r>
          </a:p>
          <a:p>
            <a:r>
              <a:rPr lang="en-US" dirty="0"/>
              <a:t>LCD elements are arranged in an n x m array call the LCD matrix</a:t>
            </a:r>
          </a:p>
          <a:p>
            <a:r>
              <a:rPr lang="en-US" dirty="0"/>
              <a:t>Level of voltage controls gray levels.</a:t>
            </a:r>
          </a:p>
          <a:p>
            <a:r>
              <a:rPr lang="en-US" dirty="0"/>
              <a:t>LCDs elements do not emit light, use backlights behind the LCD matrix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46637" y="1219200"/>
            <a:ext cx="4297363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657600"/>
            <a:ext cx="4114800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5484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rectangular array of points or dots is called </a:t>
            </a:r>
            <a:r>
              <a:rPr lang="en-US" dirty="0" smtClean="0">
                <a:solidFill>
                  <a:srgbClr val="FF0000"/>
                </a:solidFill>
              </a:rPr>
              <a:t>Raster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Pixel</a:t>
            </a:r>
            <a:r>
              <a:rPr lang="en-US" dirty="0" smtClean="0"/>
              <a:t> is picture element of raster.</a:t>
            </a:r>
          </a:p>
          <a:p>
            <a:r>
              <a:rPr lang="en-US" dirty="0" smtClean="0"/>
              <a:t>A row of pixels is known as </a:t>
            </a:r>
            <a:r>
              <a:rPr lang="en-US" dirty="0" smtClean="0">
                <a:solidFill>
                  <a:srgbClr val="FF0000"/>
                </a:solidFill>
              </a:rPr>
              <a:t>Scan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Line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Picture elements stored in memory are called </a:t>
            </a:r>
            <a:r>
              <a:rPr lang="en-US" dirty="0" smtClean="0">
                <a:solidFill>
                  <a:srgbClr val="FF0000"/>
                </a:solidFill>
              </a:rPr>
              <a:t>Frame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Buffer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638300" y="4191000"/>
            <a:ext cx="5867400" cy="1981200"/>
            <a:chOff x="1638300" y="4191000"/>
            <a:chExt cx="5867400" cy="1981200"/>
          </a:xfrm>
        </p:grpSpPr>
        <p:sp>
          <p:nvSpPr>
            <p:cNvPr id="4" name="Rectangle 3" descr="Large grid"/>
            <p:cNvSpPr>
              <a:spLocks noChangeArrowheads="1"/>
            </p:cNvSpPr>
            <p:nvPr/>
          </p:nvSpPr>
          <p:spPr bwMode="auto">
            <a:xfrm>
              <a:off x="1638300" y="4191000"/>
              <a:ext cx="5867400" cy="1981200"/>
            </a:xfrm>
            <a:prstGeom prst="rect">
              <a:avLst/>
            </a:prstGeom>
            <a:pattFill prst="lgGrid">
              <a:fgClr>
                <a:srgbClr val="00B0F0"/>
              </a:fgClr>
              <a:bgClr>
                <a:srgbClr val="FFFFFF"/>
              </a:bgClr>
            </a:patt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638300" y="4800600"/>
              <a:ext cx="5867400" cy="101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209800" y="4367213"/>
              <a:ext cx="45719" cy="5238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828800" y="38216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Pixel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46598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Scan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352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8600" indent="-228600">
              <a:buFontTx/>
              <a:buChar char="•"/>
            </a:pPr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Resolution</a:t>
            </a:r>
            <a:r>
              <a:rPr lang="en-US" b="1" dirty="0" smtClean="0"/>
              <a:t> </a:t>
            </a:r>
            <a:r>
              <a:rPr lang="en-US" b="1" dirty="0"/>
              <a:t>is </a:t>
            </a:r>
            <a:r>
              <a:rPr lang="en-US" b="1" dirty="0" smtClean="0"/>
              <a:t>defined as the </a:t>
            </a:r>
            <a:r>
              <a:rPr lang="en-US" b="1" dirty="0"/>
              <a:t>number of </a:t>
            </a:r>
            <a:r>
              <a:rPr lang="en-US" b="1" dirty="0" smtClean="0"/>
              <a:t>dot </a:t>
            </a:r>
            <a:r>
              <a:rPr lang="en-US" b="1" dirty="0"/>
              <a:t>per inch or centimeter that can be plotted horizontally &amp; vertically.</a:t>
            </a:r>
          </a:p>
          <a:p>
            <a:pPr marL="228600" indent="-228600">
              <a:buFontTx/>
              <a:buChar char="•"/>
            </a:pPr>
            <a:r>
              <a:rPr lang="en-US" b="1" dirty="0"/>
              <a:t> </a:t>
            </a:r>
            <a:r>
              <a:rPr lang="en-US" b="1" dirty="0" smtClean="0"/>
              <a:t>Higher </a:t>
            </a:r>
            <a:r>
              <a:rPr lang="en-US" b="1" dirty="0"/>
              <a:t>the </a:t>
            </a:r>
            <a:r>
              <a:rPr lang="en-US" b="1" dirty="0" smtClean="0"/>
              <a:t>resolution</a:t>
            </a:r>
            <a:r>
              <a:rPr lang="en-US" b="1" dirty="0"/>
              <a:t>,</a:t>
            </a:r>
            <a:r>
              <a:rPr lang="en-US" b="1" dirty="0" smtClean="0"/>
              <a:t> </a:t>
            </a:r>
            <a:r>
              <a:rPr lang="en-US" b="1" dirty="0"/>
              <a:t>smaller the spot </a:t>
            </a:r>
            <a:r>
              <a:rPr lang="en-US" b="1" dirty="0" smtClean="0"/>
              <a:t>size.</a:t>
            </a:r>
            <a:endParaRPr lang="en-US" b="1" dirty="0"/>
          </a:p>
          <a:p>
            <a:pPr marL="228600" indent="-228600">
              <a:buFontTx/>
              <a:buChar char="•"/>
            </a:pPr>
            <a:r>
              <a:rPr lang="en-US" b="1" dirty="0" smtClean="0"/>
              <a:t>Resolution is related with quality of the graphics system. </a:t>
            </a:r>
          </a:p>
          <a:p>
            <a:pPr marL="628650" lvl="1" indent="-228600">
              <a:buFontTx/>
              <a:buChar char="•"/>
            </a:pPr>
            <a:r>
              <a:rPr lang="en-US" b="1" dirty="0" smtClean="0"/>
              <a:t>Higher </a:t>
            </a:r>
            <a:r>
              <a:rPr lang="en-US" b="1" dirty="0"/>
              <a:t>the resolution, </a:t>
            </a:r>
            <a:r>
              <a:rPr lang="en-US" b="1" dirty="0" smtClean="0"/>
              <a:t>better the </a:t>
            </a:r>
            <a:r>
              <a:rPr lang="en-US" b="1" dirty="0"/>
              <a:t>graphics </a:t>
            </a:r>
            <a:r>
              <a:rPr lang="en-US" b="1" dirty="0" smtClean="0"/>
              <a:t>system</a:t>
            </a:r>
          </a:p>
          <a:p>
            <a:pPr marL="628650" lvl="1" indent="-228600">
              <a:buFontTx/>
              <a:buChar char="•"/>
            </a:pPr>
            <a:r>
              <a:rPr lang="en-US" b="1" dirty="0" smtClean="0"/>
              <a:t>High </a:t>
            </a:r>
            <a:r>
              <a:rPr lang="en-US" b="1" dirty="0"/>
              <a:t>quality resolution is 1280x1024</a:t>
            </a:r>
          </a:p>
          <a:p>
            <a:pPr marL="228600" indent="-228600" eaLnBrk="0" hangingPunct="0">
              <a:lnSpc>
                <a:spcPct val="91000"/>
              </a:lnSpc>
              <a:spcBef>
                <a:spcPct val="46000"/>
              </a:spcBef>
              <a:buFontTx/>
              <a:buChar char="•"/>
            </a:pPr>
            <a:r>
              <a:rPr lang="en-US" b="1" dirty="0" smtClean="0"/>
              <a:t>The intensity distribution of  spots on the screen has  Gaussian distribution. </a:t>
            </a:r>
          </a:p>
          <a:p>
            <a:pPr marL="228600" indent="-228600" eaLnBrk="0" hangingPunct="0">
              <a:lnSpc>
                <a:spcPct val="91000"/>
              </a:lnSpc>
              <a:spcBef>
                <a:spcPct val="46000"/>
              </a:spcBef>
              <a:buFontTx/>
              <a:buChar char="•"/>
            </a:pPr>
            <a:r>
              <a:rPr lang="en-US" b="1" dirty="0" smtClean="0"/>
              <a:t>Adjacent </a:t>
            </a:r>
            <a:r>
              <a:rPr lang="en-US" b="1" dirty="0"/>
              <a:t>points will appear distinct as long as their separation is greater than the diameter at which each spot has intensity of about 60% of that at the center of the spot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12678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Aspect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Ratio</a:t>
            </a:r>
            <a:r>
              <a:rPr lang="en-US" dirty="0" smtClean="0"/>
              <a:t> is </a:t>
            </a:r>
            <a:r>
              <a:rPr lang="en-US" dirty="0"/>
              <a:t>the ratio between </a:t>
            </a:r>
            <a:r>
              <a:rPr lang="en-US" dirty="0" smtClean="0"/>
              <a:t>number of scan lines in a rater </a:t>
            </a:r>
            <a:r>
              <a:rPr lang="en-US" dirty="0"/>
              <a:t>and </a:t>
            </a:r>
            <a:r>
              <a:rPr lang="en-US" dirty="0" smtClean="0"/>
              <a:t>the number of pixels in a scan line </a:t>
            </a:r>
            <a:r>
              <a:rPr lang="en-US" dirty="0"/>
              <a:t>necessary to produce equal length lines in both directions on the screen. </a:t>
            </a:r>
            <a:endParaRPr lang="en-US" dirty="0" smtClean="0"/>
          </a:p>
          <a:p>
            <a:r>
              <a:rPr lang="en-US" dirty="0" smtClean="0"/>
              <a:t>For example 1280 x 768 has an aspect ratio of 5:3.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901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Display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electron beam </a:t>
            </a:r>
            <a:r>
              <a:rPr lang="en-US" dirty="0" smtClean="0"/>
              <a:t>illuminates only the parts </a:t>
            </a:r>
            <a:r>
              <a:rPr lang="en-US" dirty="0"/>
              <a:t>of the screen where a picture is to be drawn.</a:t>
            </a:r>
          </a:p>
          <a:p>
            <a:r>
              <a:rPr lang="en-US" dirty="0" smtClean="0"/>
              <a:t>Works like </a:t>
            </a:r>
            <a:r>
              <a:rPr lang="en-US" dirty="0"/>
              <a:t>plotters </a:t>
            </a:r>
            <a:r>
              <a:rPr lang="en-US" dirty="0" smtClean="0"/>
              <a:t>i.e. draws </a:t>
            </a:r>
            <a:r>
              <a:rPr lang="en-US" dirty="0"/>
              <a:t>a </a:t>
            </a:r>
            <a:r>
              <a:rPr lang="en-US" dirty="0" smtClean="0"/>
              <a:t>one picture line at </a:t>
            </a:r>
            <a:r>
              <a:rPr lang="en-US" dirty="0"/>
              <a:t>a time</a:t>
            </a:r>
          </a:p>
          <a:p>
            <a:r>
              <a:rPr lang="en-US" dirty="0"/>
              <a:t>Used in line drawing and wireframe displays</a:t>
            </a:r>
          </a:p>
          <a:p>
            <a:r>
              <a:rPr lang="en-US" dirty="0"/>
              <a:t>Picture definition is stored as a set of line-drawing commands stored in a refresh display file.</a:t>
            </a:r>
          </a:p>
          <a:p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lines derive Refresh rate and refresh </a:t>
            </a:r>
            <a:r>
              <a:rPr lang="en-US" dirty="0"/>
              <a:t>cycle is </a:t>
            </a:r>
            <a:r>
              <a:rPr lang="en-US" dirty="0" smtClean="0"/>
              <a:t>between 30 and </a:t>
            </a:r>
            <a:r>
              <a:rPr lang="en-US" dirty="0"/>
              <a:t>60 </a:t>
            </a:r>
            <a:r>
              <a:rPr lang="en-US" dirty="0" smtClean="0"/>
              <a:t>per </a:t>
            </a:r>
            <a:r>
              <a:rPr lang="en-US" dirty="0"/>
              <a:t>second</a:t>
            </a:r>
          </a:p>
          <a:p>
            <a:r>
              <a:rPr lang="en-US" dirty="0" smtClean="0"/>
              <a:t>Can draw </a:t>
            </a:r>
            <a:r>
              <a:rPr lang="en-US" dirty="0"/>
              <a:t>100,000 short lines at this refresh </a:t>
            </a:r>
            <a:r>
              <a:rPr lang="en-US" dirty="0" smtClean="0"/>
              <a:t>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827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Computer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study of using computers to create and manipulate </a:t>
            </a:r>
            <a:r>
              <a:rPr lang="en-US" dirty="0" smtClean="0"/>
              <a:t>images is called </a:t>
            </a:r>
            <a:r>
              <a:rPr lang="en-US" dirty="0" smtClean="0">
                <a:solidFill>
                  <a:srgbClr val="FF0000"/>
                </a:solidFill>
              </a:rPr>
              <a:t>Computer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Graphics</a:t>
            </a:r>
          </a:p>
          <a:p>
            <a:r>
              <a:rPr lang="en-US" dirty="0" smtClean="0"/>
              <a:t>In true sense the subject requires rigorous background in Linear Algebra especially Matrices.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26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Visual System (HVS)</a:t>
            </a:r>
            <a:endParaRPr lang="en-US" dirty="0"/>
          </a:p>
        </p:txBody>
      </p:sp>
      <p:pic>
        <p:nvPicPr>
          <p:cNvPr id="4" name="Content Placeholder 3" descr="D:\ZPG\WebVision\Sagschem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4000" cy="511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831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400050"/>
            <a:r>
              <a:rPr lang="en-US" dirty="0" smtClean="0"/>
              <a:t>Building </a:t>
            </a:r>
            <a:r>
              <a:rPr lang="en-US" dirty="0"/>
              <a:t>an imaging model by following light from a </a:t>
            </a:r>
            <a:r>
              <a:rPr lang="en-US" dirty="0" smtClean="0"/>
              <a:t>source is known as Ray Tracing</a:t>
            </a:r>
          </a:p>
          <a:p>
            <a:pPr marL="0" indent="-400050"/>
            <a:r>
              <a:rPr lang="en-US" dirty="0" smtClean="0"/>
              <a:t>A Ray is a semi infinite line that emerges from s source and continues to infinity in one direction</a:t>
            </a:r>
          </a:p>
          <a:p>
            <a:pPr marL="0" indent="-400050"/>
            <a:r>
              <a:rPr lang="en-US" dirty="0" smtClean="0"/>
              <a:t>Part of ray contributes</a:t>
            </a:r>
          </a:p>
          <a:p>
            <a:pPr marL="0" indent="0">
              <a:buNone/>
            </a:pPr>
            <a:r>
              <a:rPr lang="en-US" dirty="0" smtClean="0"/>
              <a:t>in making image.</a:t>
            </a:r>
          </a:p>
          <a:p>
            <a:r>
              <a:rPr lang="en-US" dirty="0" smtClean="0"/>
              <a:t>Surfaces</a:t>
            </a:r>
          </a:p>
          <a:p>
            <a:pPr lvl="1"/>
            <a:r>
              <a:rPr lang="en-US" dirty="0" smtClean="0"/>
              <a:t>Diffusing</a:t>
            </a:r>
          </a:p>
          <a:p>
            <a:pPr lvl="1"/>
            <a:r>
              <a:rPr lang="en-US" dirty="0" smtClean="0"/>
              <a:t>Reflecting</a:t>
            </a:r>
          </a:p>
          <a:p>
            <a:pPr lvl="1"/>
            <a:r>
              <a:rPr lang="en-US" dirty="0" smtClean="0"/>
              <a:t>Refracting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D:\ZPG\Angel_book\Second_Edition\SECOND_EDITION\FIGURES\JPEG\an01f0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69797" y="2819400"/>
            <a:ext cx="4174202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5467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pixel intensity must be computed</a:t>
            </a:r>
          </a:p>
          <a:p>
            <a:r>
              <a:rPr lang="en-US" dirty="0" smtClean="0"/>
              <a:t>Contributions of all rays must be taken into account</a:t>
            </a:r>
          </a:p>
          <a:p>
            <a:r>
              <a:rPr lang="en-US" dirty="0" smtClean="0"/>
              <a:t>A ray when intercepted by a surface splits into two rays</a:t>
            </a:r>
          </a:p>
          <a:p>
            <a:pPr lvl="1"/>
            <a:r>
              <a:rPr lang="en-US" dirty="0" smtClean="0"/>
              <a:t>Absorbed</a:t>
            </a:r>
          </a:p>
          <a:p>
            <a:pPr lvl="1"/>
            <a:r>
              <a:rPr lang="en-US" dirty="0" smtClean="0"/>
              <a:t>Reflected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128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2740" y="1524000"/>
            <a:ext cx="8278516" cy="380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2006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799" y="1634836"/>
            <a:ext cx="8616780" cy="3622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4575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of seeing a scene is regarded as viewing. </a:t>
            </a:r>
          </a:p>
          <a:p>
            <a:pPr lvl="1"/>
            <a:r>
              <a:rPr lang="en-US" dirty="0" smtClean="0"/>
              <a:t>The world or scenes are in three dimensions (3D)</a:t>
            </a:r>
          </a:p>
          <a:p>
            <a:pPr lvl="1"/>
            <a:r>
              <a:rPr lang="en-US" dirty="0" smtClean="0"/>
              <a:t>A 3D Scene has to be “projected” in 2D</a:t>
            </a:r>
          </a:p>
          <a:p>
            <a:pPr lvl="1"/>
            <a:r>
              <a:rPr lang="en-US" dirty="0" smtClean="0"/>
              <a:t>A Synthetic camera has to be modeled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604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a viewer is located (Location)</a:t>
            </a:r>
          </a:p>
          <a:p>
            <a:r>
              <a:rPr lang="en-US" dirty="0" smtClean="0"/>
              <a:t>Viewing Plane</a:t>
            </a:r>
          </a:p>
          <a:p>
            <a:r>
              <a:rPr lang="en-US" dirty="0" smtClean="0"/>
              <a:t>The visible portion of the scene</a:t>
            </a:r>
          </a:p>
          <a:p>
            <a:pPr lvl="1"/>
            <a:r>
              <a:rPr lang="en-US" dirty="0" smtClean="0"/>
              <a:t>i. e., what can be seen (clipping)</a:t>
            </a:r>
          </a:p>
          <a:p>
            <a:r>
              <a:rPr lang="en-US" dirty="0" smtClean="0"/>
              <a:t>Maintaining relation between objects</a:t>
            </a:r>
          </a:p>
          <a:p>
            <a:pPr lvl="1"/>
            <a:r>
              <a:rPr lang="en-US" dirty="0" smtClean="0"/>
              <a:t>Parallel lines</a:t>
            </a:r>
          </a:p>
          <a:p>
            <a:pPr lvl="1"/>
            <a:r>
              <a:rPr lang="en-US" dirty="0" smtClean="0"/>
              <a:t>Angles</a:t>
            </a:r>
          </a:p>
          <a:p>
            <a:pPr lvl="1"/>
            <a:r>
              <a:rPr lang="en-US" dirty="0" smtClean="0"/>
              <a:t>Distances</a:t>
            </a:r>
          </a:p>
          <a:p>
            <a:r>
              <a:rPr lang="en-US" dirty="0" smtClean="0"/>
              <a:t>Relation to the viewer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395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Viewing a scene or object</a:t>
            </a:r>
          </a:p>
          <a:p>
            <a:pPr lvl="1"/>
            <a:r>
              <a:rPr lang="en-US" dirty="0" smtClean="0"/>
              <a:t>Some viewing techniques perform better in viewing objects than a whole scene.</a:t>
            </a:r>
          </a:p>
          <a:p>
            <a:r>
              <a:rPr lang="en-US" dirty="0" smtClean="0"/>
              <a:t>External Viewing: Viewing an object from outside e. g. a building</a:t>
            </a:r>
          </a:p>
          <a:p>
            <a:r>
              <a:rPr lang="en-US" dirty="0" smtClean="0"/>
              <a:t>Internal Viewing: viewing from inside. e.g. internal of a building specially in games.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49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Perspectives and Projections</a:t>
            </a:r>
            <a:endParaRPr lang="en-US" dirty="0"/>
          </a:p>
        </p:txBody>
      </p:sp>
      <p:pic>
        <p:nvPicPr>
          <p:cNvPr id="4" name="Content Placeholder 3" descr="AN05F0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1677" y="1371600"/>
            <a:ext cx="6936923" cy="4288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6447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Orthographic 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projectors are orthogonal to the projection surfaces</a:t>
            </a:r>
            <a:endParaRPr lang="en-US" dirty="0"/>
          </a:p>
        </p:txBody>
      </p:sp>
      <p:pic>
        <p:nvPicPr>
          <p:cNvPr id="4" name="Picture 3" descr="AN05F0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619375"/>
            <a:ext cx="41148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543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area of Computer graphics that </a:t>
            </a:r>
            <a:r>
              <a:rPr lang="en-US" dirty="0" smtClean="0"/>
              <a:t>deals </a:t>
            </a:r>
            <a:r>
              <a:rPr lang="en-US" dirty="0"/>
              <a:t>with the mathematical specification of shape and </a:t>
            </a:r>
            <a:r>
              <a:rPr lang="en-US" dirty="0" smtClean="0"/>
              <a:t>appearance properties </a:t>
            </a:r>
            <a:r>
              <a:rPr lang="en-US" dirty="0"/>
              <a:t>in a way that can be stored on </a:t>
            </a:r>
            <a:r>
              <a:rPr lang="en-US" dirty="0" smtClean="0"/>
              <a:t>the computer is called </a:t>
            </a:r>
            <a:r>
              <a:rPr lang="en-US" b="1" dirty="0" smtClean="0">
                <a:solidFill>
                  <a:srgbClr val="FF0000"/>
                </a:solidFill>
              </a:rPr>
              <a:t>Modeling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creation </a:t>
            </a:r>
            <a:r>
              <a:rPr lang="en-US" dirty="0" smtClean="0"/>
              <a:t>of shaded </a:t>
            </a:r>
            <a:r>
              <a:rPr lang="en-US" dirty="0"/>
              <a:t>images from 3D computer </a:t>
            </a:r>
            <a:r>
              <a:rPr lang="en-US" dirty="0" smtClean="0"/>
              <a:t>models is called </a:t>
            </a:r>
            <a:r>
              <a:rPr lang="en-US" dirty="0" smtClean="0">
                <a:solidFill>
                  <a:srgbClr val="FF0000"/>
                </a:solidFill>
              </a:rPr>
              <a:t>Rendering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Modeling of interaction of light with matter is called </a:t>
            </a:r>
            <a:r>
              <a:rPr lang="en-US" dirty="0" smtClean="0">
                <a:solidFill>
                  <a:srgbClr val="FF0000"/>
                </a:solidFill>
              </a:rPr>
              <a:t>Illumination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technique </a:t>
            </a:r>
            <a:r>
              <a:rPr lang="en-US" dirty="0"/>
              <a:t>to create an illusion of motion through </a:t>
            </a:r>
            <a:r>
              <a:rPr lang="en-US" dirty="0" smtClean="0"/>
              <a:t>sequences of images is referred to as </a:t>
            </a:r>
            <a:r>
              <a:rPr lang="en-US" dirty="0" smtClean="0">
                <a:solidFill>
                  <a:srgbClr val="FF0000"/>
                </a:solidFill>
              </a:rPr>
              <a:t>Animation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323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Axonometric 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Projection planes can move relative to the object</a:t>
            </a:r>
          </a:p>
          <a:p>
            <a:pPr lvl="1"/>
            <a:r>
              <a:rPr lang="en-US" dirty="0" smtClean="0"/>
              <a:t>Axonometric projections are classified by how many angles of a corner of a projected cube are the same</a:t>
            </a:r>
          </a:p>
          <a:p>
            <a:pPr lvl="2"/>
            <a:r>
              <a:rPr lang="en-US" dirty="0" smtClean="0"/>
              <a:t>Trimetric (none of the angles is same)</a:t>
            </a:r>
          </a:p>
          <a:p>
            <a:pPr lvl="2"/>
            <a:r>
              <a:rPr lang="en-US" dirty="0" err="1" smtClean="0"/>
              <a:t>Dimetric</a:t>
            </a:r>
            <a:r>
              <a:rPr lang="en-US" dirty="0" smtClean="0"/>
              <a:t> (two angles are same)</a:t>
            </a:r>
          </a:p>
          <a:p>
            <a:pPr lvl="2"/>
            <a:r>
              <a:rPr lang="en-US" dirty="0" smtClean="0"/>
              <a:t>Isometric (all three angles are same)</a:t>
            </a:r>
            <a:endParaRPr lang="en-US" dirty="0"/>
          </a:p>
        </p:txBody>
      </p:sp>
      <p:pic>
        <p:nvPicPr>
          <p:cNvPr id="4" name="Picture 3" descr="AN05F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5275" y="3886200"/>
            <a:ext cx="855345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2526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Oblique 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Relationship </a:t>
            </a:r>
            <a:r>
              <a:rPr lang="en-US" dirty="0"/>
              <a:t>between projectors and projection </a:t>
            </a:r>
            <a:r>
              <a:rPr lang="en-US" dirty="0" smtClean="0"/>
              <a:t>plane is arbitrary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N05F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494"/>
          <a:stretch>
            <a:fillRect/>
          </a:stretch>
        </p:blipFill>
        <p:spPr bwMode="auto">
          <a:xfrm>
            <a:off x="523875" y="2209800"/>
            <a:ext cx="80962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8137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 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erspective </a:t>
            </a:r>
            <a:r>
              <a:rPr lang="en-US" dirty="0"/>
              <a:t>views are characterized by </a:t>
            </a:r>
            <a:r>
              <a:rPr lang="en-US" b="1" dirty="0"/>
              <a:t>diminution </a:t>
            </a:r>
            <a:r>
              <a:rPr lang="en-US" dirty="0"/>
              <a:t>of size.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objects </a:t>
            </a:r>
            <a:r>
              <a:rPr lang="en-US" dirty="0" smtClean="0"/>
              <a:t>are moved </a:t>
            </a:r>
            <a:r>
              <a:rPr lang="en-US" dirty="0"/>
              <a:t>farther from the viewer, their images become smaller</a:t>
            </a:r>
          </a:p>
        </p:txBody>
      </p:sp>
      <p:pic>
        <p:nvPicPr>
          <p:cNvPr id="5" name="Picture 4" descr="AN05F0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0962" y="2844800"/>
            <a:ext cx="3902075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6848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Point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None of the principal face is parallel to projection plane.</a:t>
            </a:r>
          </a:p>
          <a:p>
            <a:r>
              <a:rPr lang="en-US" dirty="0" smtClean="0"/>
              <a:t>No. of vanishing points is three in a cube</a:t>
            </a:r>
            <a:endParaRPr lang="en-US" dirty="0"/>
          </a:p>
        </p:txBody>
      </p:sp>
      <p:pic>
        <p:nvPicPr>
          <p:cNvPr id="4" name="Picture 3" descr="AN05F10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6927"/>
          <a:stretch>
            <a:fillRect/>
          </a:stretch>
        </p:blipFill>
        <p:spPr bwMode="auto">
          <a:xfrm>
            <a:off x="3194844" y="3124200"/>
            <a:ext cx="275431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5117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Point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principal directions is parallel to projection plane.</a:t>
            </a:r>
          </a:p>
          <a:p>
            <a:r>
              <a:rPr lang="en-US" dirty="0" smtClean="0"/>
              <a:t>No. of vanishing points is two in a cube</a:t>
            </a:r>
            <a:endParaRPr lang="en-US" dirty="0"/>
          </a:p>
        </p:txBody>
      </p:sp>
      <p:pic>
        <p:nvPicPr>
          <p:cNvPr id="5" name="Picture 4" descr="AN05F10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603"/>
          <a:stretch>
            <a:fillRect/>
          </a:stretch>
        </p:blipFill>
        <p:spPr bwMode="auto">
          <a:xfrm>
            <a:off x="3028950" y="2616200"/>
            <a:ext cx="3086100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4072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Point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principal face is parallel to projection plane.</a:t>
            </a:r>
          </a:p>
          <a:p>
            <a:r>
              <a:rPr lang="en-US" dirty="0" smtClean="0"/>
              <a:t>No. of vanishing points is one in a cube</a:t>
            </a:r>
            <a:endParaRPr lang="en-US" dirty="0"/>
          </a:p>
        </p:txBody>
      </p:sp>
      <p:pic>
        <p:nvPicPr>
          <p:cNvPr id="6" name="Picture 5" descr="AN05F10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5152"/>
          <a:stretch>
            <a:fillRect/>
          </a:stretch>
        </p:blipFill>
        <p:spPr bwMode="auto">
          <a:xfrm>
            <a:off x="3040063" y="3124200"/>
            <a:ext cx="30638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9139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Viewing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viewing comprises following aspects</a:t>
            </a:r>
          </a:p>
          <a:p>
            <a:pPr lvl="1"/>
            <a:r>
              <a:rPr lang="en-US" dirty="0" smtClean="0"/>
              <a:t>Positioning of the camera</a:t>
            </a:r>
          </a:p>
          <a:p>
            <a:pPr lvl="1"/>
            <a:r>
              <a:rPr lang="en-US" dirty="0" smtClean="0"/>
              <a:t>Selecting a lens (Projections and Perspectives)</a:t>
            </a:r>
          </a:p>
          <a:p>
            <a:pPr lvl="1"/>
            <a:r>
              <a:rPr lang="en-US" dirty="0" smtClean="0"/>
              <a:t>Clipping</a:t>
            </a:r>
          </a:p>
          <a:p>
            <a:r>
              <a:rPr lang="en-US" dirty="0" smtClean="0"/>
              <a:t>Can be accomplished with transformations.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313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Scalars, Points and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Geometry is a subject that relates objects in n – dimensional space (In computer graphics we deal with 3 dimensional space)</a:t>
            </a:r>
          </a:p>
          <a:p>
            <a:r>
              <a:rPr lang="en-US" dirty="0" smtClean="0"/>
              <a:t>Scalars, vectors and points form minimum set of primitives and are used to build sophisticated objects.</a:t>
            </a:r>
          </a:p>
          <a:p>
            <a:r>
              <a:rPr lang="en-US" dirty="0" smtClean="0"/>
              <a:t>A point is a location in space that neither has size nor shape.</a:t>
            </a:r>
          </a:p>
          <a:p>
            <a:r>
              <a:rPr lang="en-US" dirty="0" smtClean="0"/>
              <a:t>Real numbers (magnitudes) such as distance between two points are a scalars</a:t>
            </a:r>
          </a:p>
          <a:p>
            <a:r>
              <a:rPr lang="en-US" dirty="0" smtClean="0"/>
              <a:t>Vectors are also required to work with directions.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733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Scalars </a:t>
            </a:r>
            <a:r>
              <a:rPr lang="en-US" dirty="0" smtClean="0"/>
              <a:t>are </a:t>
            </a:r>
            <a:r>
              <a:rPr lang="en-US" dirty="0"/>
              <a:t>members of sets which can be combined by </a:t>
            </a:r>
            <a:r>
              <a:rPr lang="en-US" dirty="0" smtClean="0"/>
              <a:t>addition </a:t>
            </a:r>
            <a:r>
              <a:rPr lang="en-US" dirty="0"/>
              <a:t>and </a:t>
            </a:r>
            <a:r>
              <a:rPr lang="en-US" dirty="0" smtClean="0"/>
              <a:t>multiplication and obey associativity</a:t>
            </a:r>
            <a:r>
              <a:rPr lang="en-US" dirty="0"/>
              <a:t>, </a:t>
            </a:r>
            <a:r>
              <a:rPr lang="en-US" dirty="0" err="1" smtClean="0"/>
              <a:t>commutivity</a:t>
            </a:r>
            <a:r>
              <a:rPr lang="en-US" dirty="0" smtClean="0"/>
              <a:t> and inverses axioms</a:t>
            </a:r>
          </a:p>
          <a:p>
            <a:r>
              <a:rPr lang="en-US" dirty="0"/>
              <a:t>Scalars </a:t>
            </a:r>
            <a:r>
              <a:rPr lang="en-US" dirty="0" smtClean="0"/>
              <a:t>don’t possess any </a:t>
            </a:r>
            <a:r>
              <a:rPr lang="en-US" dirty="0"/>
              <a:t>geometric properties</a:t>
            </a:r>
          </a:p>
          <a:p>
            <a:r>
              <a:rPr lang="en-US" dirty="0" smtClean="0"/>
              <a:t> Real and Complex numbers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464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quantity defined by magnitude and direction</a:t>
            </a:r>
          </a:p>
          <a:p>
            <a:r>
              <a:rPr lang="en-US" dirty="0" smtClean="0"/>
              <a:t>Velocity, Force etc.</a:t>
            </a:r>
          </a:p>
          <a:p>
            <a:r>
              <a:rPr lang="en-US" dirty="0" smtClean="0"/>
              <a:t>For </a:t>
            </a:r>
            <a:r>
              <a:rPr lang="en-US" dirty="0"/>
              <a:t>c</a:t>
            </a:r>
            <a:r>
              <a:rPr lang="en-US" dirty="0" smtClean="0"/>
              <a:t>omputer graphics, a directed line segment (can be used for any vector) is most significant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93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Entertainment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Video Games</a:t>
            </a:r>
          </a:p>
          <a:p>
            <a:r>
              <a:rPr lang="en-US" dirty="0" smtClean="0"/>
              <a:t>Cartoons</a:t>
            </a:r>
          </a:p>
          <a:p>
            <a:r>
              <a:rPr lang="en-US" dirty="0" smtClean="0"/>
              <a:t>Animated Films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6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Vectors have following properties</a:t>
            </a:r>
          </a:p>
          <a:p>
            <a:r>
              <a:rPr lang="en-US" dirty="0" smtClean="0"/>
              <a:t>Inverses: Equal in magnitude but opposite in direction</a:t>
            </a:r>
          </a:p>
          <a:p>
            <a:r>
              <a:rPr lang="en-US" dirty="0" smtClean="0"/>
              <a:t>Scalar Multiplication: A vector can be multiplied by a scalar (magnitude changes only not the direction)</a:t>
            </a:r>
          </a:p>
          <a:p>
            <a:r>
              <a:rPr lang="en-US" dirty="0" smtClean="0"/>
              <a:t>Zero vector is also defined with zero magnitude and undefined direction</a:t>
            </a:r>
          </a:p>
          <a:p>
            <a:r>
              <a:rPr lang="en-US" dirty="0" smtClean="0"/>
              <a:t>Head to Tail Rule is used to add 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782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Vector Space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Vector Space </a:t>
            </a:r>
            <a:r>
              <a:rPr lang="en-US" dirty="0" smtClean="0"/>
              <a:t>may not have ways to measure a scalar quantity.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Euclidean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space</a:t>
            </a:r>
            <a:r>
              <a:rPr lang="en-US" b="1" dirty="0"/>
              <a:t> </a:t>
            </a:r>
            <a:r>
              <a:rPr lang="en-US" dirty="0"/>
              <a:t>is an extension of a vector space that adds a measure </a:t>
            </a:r>
            <a:r>
              <a:rPr lang="en-US" dirty="0" smtClean="0"/>
              <a:t>of size </a:t>
            </a:r>
            <a:r>
              <a:rPr lang="en-US" dirty="0"/>
              <a:t>or distance and allows us to define such things as the length of a line segment</a:t>
            </a:r>
            <a:r>
              <a:rPr lang="en-US" dirty="0" smtClean="0"/>
              <a:t>.</a:t>
            </a:r>
          </a:p>
          <a:p>
            <a:r>
              <a:rPr lang="en-US" dirty="0"/>
              <a:t>An </a:t>
            </a:r>
            <a:r>
              <a:rPr lang="en-US" b="1" dirty="0">
                <a:solidFill>
                  <a:srgbClr val="FF0000"/>
                </a:solidFill>
              </a:rPr>
              <a:t>affine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space</a:t>
            </a:r>
            <a:r>
              <a:rPr lang="en-US" b="1" dirty="0"/>
              <a:t> </a:t>
            </a:r>
            <a:r>
              <a:rPr lang="en-US" dirty="0"/>
              <a:t>is an extension of the vector space that includes an </a:t>
            </a:r>
            <a:r>
              <a:rPr lang="en-US" dirty="0" smtClean="0"/>
              <a:t>additional type </a:t>
            </a:r>
            <a:r>
              <a:rPr lang="en-US" dirty="0"/>
              <a:t>of object: the point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Operations between vectors and points are allowed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312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024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is achieved by multiplying each graphic component by a scalar</a:t>
            </a:r>
          </a:p>
          <a:p>
            <a:r>
              <a:rPr lang="en-US" dirty="0" smtClean="0"/>
              <a:t>Scaling will be uniform if this scalar is same for all components</a:t>
            </a:r>
          </a:p>
          <a:p>
            <a:r>
              <a:rPr lang="en-US" dirty="0" smtClean="0"/>
              <a:t>Different components are scaled differently, scaling in uniform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201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401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2690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322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874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Homogeneous </a:t>
            </a:r>
            <a:r>
              <a:rPr lang="en-US" dirty="0" smtClean="0"/>
              <a:t>Coordinates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 2D vector is represented by 3 x 3 matrix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x’ = x + a</a:t>
            </a:r>
          </a:p>
          <a:p>
            <a:pPr marL="0" indent="0" algn="ctr">
              <a:buNone/>
            </a:pPr>
            <a:r>
              <a:rPr lang="en-US" dirty="0" smtClean="0"/>
              <a:t>y’ = y + b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12929976"/>
              </p:ext>
            </p:extLst>
          </p:nvPr>
        </p:nvGraphicFramePr>
        <p:xfrm>
          <a:off x="2994025" y="3541713"/>
          <a:ext cx="2906713" cy="1311275"/>
        </p:xfrm>
        <a:graphic>
          <a:graphicData uri="http://schemas.openxmlformats.org/presentationml/2006/ole">
            <p:oleObj spid="_x0000_s1027" name="Equation" r:id="rId3" imgW="1574640" imgH="7110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830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</a:t>
            </a:r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Combination of Scaling, rotation and shear are linear transformations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Linear Transformations satisfy following</a:t>
            </a:r>
          </a:p>
          <a:p>
            <a:pPr lvl="1"/>
            <a:r>
              <a:rPr lang="en-US" dirty="0" smtClean="0"/>
              <a:t>Origin maps origin</a:t>
            </a:r>
          </a:p>
          <a:p>
            <a:pPr lvl="1"/>
            <a:r>
              <a:rPr lang="en-US" dirty="0" smtClean="0"/>
              <a:t>Lines maps lines</a:t>
            </a:r>
          </a:p>
          <a:p>
            <a:pPr lvl="1"/>
            <a:r>
              <a:rPr lang="en-US" dirty="0" smtClean="0"/>
              <a:t>Parallelism is preserved</a:t>
            </a:r>
          </a:p>
          <a:p>
            <a:pPr lvl="1"/>
            <a:r>
              <a:rPr lang="en-US" dirty="0" smtClean="0"/>
              <a:t>Ratios remain the same</a:t>
            </a:r>
          </a:p>
          <a:p>
            <a:pPr lvl="1"/>
            <a:r>
              <a:rPr lang="en-US" dirty="0" smtClean="0"/>
              <a:t>Closed under composition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21432614"/>
              </p:ext>
            </p:extLst>
          </p:nvPr>
        </p:nvGraphicFramePr>
        <p:xfrm>
          <a:off x="3005667" y="2209800"/>
          <a:ext cx="3166533" cy="1295400"/>
        </p:xfrm>
        <a:graphic>
          <a:graphicData uri="http://schemas.openxmlformats.org/presentationml/2006/ole">
            <p:oleObj spid="_x0000_s2051" name="Equation" r:id="rId3" imgW="1117440" imgH="4572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1410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CAD/CAM: These </a:t>
            </a:r>
            <a:r>
              <a:rPr lang="en-US" dirty="0"/>
              <a:t>fields use computer technology to design parts and </a:t>
            </a:r>
            <a:r>
              <a:rPr lang="en-US" dirty="0" smtClean="0"/>
              <a:t>products on </a:t>
            </a:r>
            <a:r>
              <a:rPr lang="en-US" dirty="0"/>
              <a:t>the computer and then, using these virtual designs, to guide </a:t>
            </a:r>
            <a:r>
              <a:rPr lang="en-US" dirty="0" smtClean="0"/>
              <a:t>the manufacturing </a:t>
            </a:r>
            <a:r>
              <a:rPr lang="en-US" dirty="0"/>
              <a:t>process.</a:t>
            </a:r>
            <a:endParaRPr lang="en-US" dirty="0" smtClean="0"/>
          </a:p>
          <a:p>
            <a:pPr lvl="1"/>
            <a:r>
              <a:rPr lang="en-US" dirty="0" smtClean="0"/>
              <a:t>AutoCAD from </a:t>
            </a:r>
            <a:r>
              <a:rPr lang="en-US" dirty="0" err="1" smtClean="0"/>
              <a:t>AutoDesk</a:t>
            </a:r>
            <a:endParaRPr lang="en-US" dirty="0" smtClean="0"/>
          </a:p>
          <a:p>
            <a:pPr lvl="1"/>
            <a:r>
              <a:rPr lang="en-US" dirty="0" smtClean="0"/>
              <a:t>Microsoft Visio</a:t>
            </a:r>
          </a:p>
          <a:p>
            <a:pPr lvl="1"/>
            <a:r>
              <a:rPr lang="en-US" dirty="0" smtClean="0"/>
              <a:t>Adobe’s Photoshop etc.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52560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Affine </a:t>
            </a:r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ffine transformations are combinations of linear transformations and Translation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Affine transformations obey the following</a:t>
            </a:r>
          </a:p>
          <a:p>
            <a:pPr lvl="1"/>
            <a:r>
              <a:rPr lang="en-US" dirty="0" smtClean="0"/>
              <a:t>Origin does not necessarily map the origin</a:t>
            </a:r>
          </a:p>
          <a:p>
            <a:pPr lvl="1"/>
            <a:r>
              <a:rPr lang="en-US" dirty="0"/>
              <a:t>Lines maps lines</a:t>
            </a:r>
          </a:p>
          <a:p>
            <a:pPr lvl="1"/>
            <a:r>
              <a:rPr lang="en-US" dirty="0"/>
              <a:t>Parallelism is preserved</a:t>
            </a:r>
          </a:p>
          <a:p>
            <a:pPr lvl="1"/>
            <a:r>
              <a:rPr lang="en-US" dirty="0"/>
              <a:t>Ratios remain the same</a:t>
            </a:r>
          </a:p>
          <a:p>
            <a:pPr lvl="1"/>
            <a:r>
              <a:rPr lang="en-US" dirty="0"/>
              <a:t>Closed under </a:t>
            </a:r>
            <a:r>
              <a:rPr lang="en-US" dirty="0" smtClean="0"/>
              <a:t>composition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07772230"/>
              </p:ext>
            </p:extLst>
          </p:nvPr>
        </p:nvGraphicFramePr>
        <p:xfrm>
          <a:off x="3124200" y="2133600"/>
          <a:ext cx="2596243" cy="1346200"/>
        </p:xfrm>
        <a:graphic>
          <a:graphicData uri="http://schemas.openxmlformats.org/presentationml/2006/ole">
            <p:oleObj spid="_x0000_s3075" name="Equation" r:id="rId3" imgW="1371600" imgH="7110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2444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Projective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Affine Transformations and projective warps form projective transformation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Projective Transformations obey the following</a:t>
            </a:r>
          </a:p>
          <a:p>
            <a:pPr lvl="1"/>
            <a:r>
              <a:rPr lang="en-US" dirty="0"/>
              <a:t>Origin does not necessarily map the origin</a:t>
            </a:r>
          </a:p>
          <a:p>
            <a:pPr lvl="1"/>
            <a:r>
              <a:rPr lang="en-US" dirty="0"/>
              <a:t>Lines maps lines</a:t>
            </a:r>
          </a:p>
          <a:p>
            <a:pPr lvl="1"/>
            <a:r>
              <a:rPr lang="en-US" dirty="0"/>
              <a:t>Parallelism is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preserved</a:t>
            </a:r>
            <a:endParaRPr lang="en-US" dirty="0"/>
          </a:p>
          <a:p>
            <a:pPr lvl="1"/>
            <a:r>
              <a:rPr lang="en-US" dirty="0"/>
              <a:t>Ratios remain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rgbClr val="FF0000"/>
                </a:solidFill>
              </a:rPr>
              <a:t>not </a:t>
            </a:r>
            <a:r>
              <a:rPr lang="en-US" dirty="0" smtClean="0"/>
              <a:t>the </a:t>
            </a:r>
            <a:r>
              <a:rPr lang="en-US" dirty="0"/>
              <a:t>same</a:t>
            </a:r>
          </a:p>
          <a:p>
            <a:pPr lvl="1"/>
            <a:r>
              <a:rPr lang="en-US" dirty="0"/>
              <a:t>Closed under </a:t>
            </a:r>
            <a:r>
              <a:rPr lang="en-US" dirty="0" smtClean="0"/>
              <a:t>composition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35248325"/>
              </p:ext>
            </p:extLst>
          </p:nvPr>
        </p:nvGraphicFramePr>
        <p:xfrm>
          <a:off x="3124200" y="2133600"/>
          <a:ext cx="2595563" cy="1346200"/>
        </p:xfrm>
        <a:graphic>
          <a:graphicData uri="http://schemas.openxmlformats.org/presentationml/2006/ole">
            <p:oleObj spid="_x0000_s4099" name="Equation" r:id="rId3" imgW="1371600" imgH="7110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7333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data with graphical illustrations is called </a:t>
            </a:r>
            <a:r>
              <a:rPr lang="en-US" b="1" i="1" dirty="0">
                <a:solidFill>
                  <a:srgbClr val="FF0000"/>
                </a:solidFill>
              </a:rPr>
              <a:t>visualization</a:t>
            </a:r>
            <a:endParaRPr lang="en-US" dirty="0" smtClean="0"/>
          </a:p>
          <a:p>
            <a:r>
              <a:rPr lang="en-US" dirty="0" smtClean="0"/>
              <a:t>Producing graphical </a:t>
            </a:r>
            <a:r>
              <a:rPr lang="en-US" dirty="0"/>
              <a:t>representations for scientific, engineering, and medical data </a:t>
            </a:r>
            <a:r>
              <a:rPr lang="en-US" b="1" dirty="0" smtClean="0"/>
              <a:t>sets </a:t>
            </a:r>
            <a:r>
              <a:rPr lang="en-US" dirty="0" smtClean="0"/>
              <a:t>and </a:t>
            </a:r>
            <a:r>
              <a:rPr lang="en-US" dirty="0"/>
              <a:t>processes is generally referred to as </a:t>
            </a:r>
            <a:r>
              <a:rPr lang="en-US" b="1" i="1" dirty="0">
                <a:solidFill>
                  <a:srgbClr val="FF0000"/>
                </a:solidFill>
              </a:rPr>
              <a:t>scientific</a:t>
            </a:r>
            <a:r>
              <a:rPr lang="en-US" b="1" i="1" dirty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visualization</a:t>
            </a:r>
          </a:p>
          <a:p>
            <a:r>
              <a:rPr lang="en-US" dirty="0" smtClean="0"/>
              <a:t>The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busi</a:t>
            </a:r>
            <a:r>
              <a:rPr lang="en-US" b="1" i="1" dirty="0" smtClean="0">
                <a:solidFill>
                  <a:srgbClr val="FF0000"/>
                </a:solidFill>
              </a:rPr>
              <a:t>ness visualization </a:t>
            </a:r>
            <a:r>
              <a:rPr lang="en-US" b="1" i="1" dirty="0"/>
              <a:t>is used </a:t>
            </a:r>
            <a:r>
              <a:rPr lang="en-US" dirty="0"/>
              <a:t>in connection with data </a:t>
            </a:r>
            <a:r>
              <a:rPr lang="en-US" b="1" dirty="0"/>
              <a:t>sets </a:t>
            </a:r>
            <a:r>
              <a:rPr lang="en-US" dirty="0"/>
              <a:t>related to commerce, </a:t>
            </a:r>
            <a:r>
              <a:rPr lang="en-US" dirty="0" smtClean="0"/>
              <a:t>indus</a:t>
            </a:r>
            <a:r>
              <a:rPr lang="en-US" b="1" dirty="0" smtClean="0"/>
              <a:t>try, </a:t>
            </a:r>
            <a:r>
              <a:rPr lang="en-US" dirty="0" smtClean="0"/>
              <a:t>and </a:t>
            </a:r>
            <a:r>
              <a:rPr lang="en-US" dirty="0"/>
              <a:t>other nonscientific </a:t>
            </a:r>
            <a:r>
              <a:rPr lang="en-US" b="1" dirty="0"/>
              <a:t>areas.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075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</a:t>
            </a:r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</a:t>
            </a:r>
            <a:r>
              <a:rPr lang="en-US" b="1" dirty="0" smtClean="0"/>
              <a:t>processing</a:t>
            </a:r>
            <a:r>
              <a:rPr lang="en-US" dirty="0" smtClean="0"/>
              <a:t> </a:t>
            </a:r>
            <a:r>
              <a:rPr lang="en-US" dirty="0"/>
              <a:t>applies techniques to modify or interpret existing </a:t>
            </a:r>
            <a:r>
              <a:rPr lang="en-US" dirty="0" smtClean="0"/>
              <a:t>pictures</a:t>
            </a:r>
          </a:p>
          <a:p>
            <a:pPr lvl="1"/>
            <a:r>
              <a:rPr lang="en-US" dirty="0" smtClean="0"/>
              <a:t>Improving pictures</a:t>
            </a:r>
          </a:p>
          <a:p>
            <a:pPr lvl="1"/>
            <a:r>
              <a:rPr lang="en-US" dirty="0" smtClean="0"/>
              <a:t>Machine vision</a:t>
            </a:r>
          </a:p>
          <a:p>
            <a:pPr lvl="2"/>
            <a:r>
              <a:rPr lang="en-US" dirty="0" smtClean="0"/>
              <a:t>i. e., machine perception of the visual information (robotics)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428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800" dirty="0" smtClean="0">
                <a:latin typeface="Arial Black" pitchFamily="34" charset="0"/>
              </a:rPr>
              <a:t>Graphical User Interfaces (GUI)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Graphical User Interfaces display menus and icons for fast selection of any processing required.</a:t>
            </a:r>
          </a:p>
          <a:p>
            <a:pPr lvl="1"/>
            <a:r>
              <a:rPr lang="en-US" dirty="0" smtClean="0"/>
              <a:t>The user does not have to memorize commands or capabilities of a computer software. All options provided by the software can be explored just by navigating using mouse clicks.</a:t>
            </a:r>
          </a:p>
          <a:p>
            <a:pPr lvl="1"/>
            <a:r>
              <a:rPr lang="en-US" dirty="0" smtClean="0"/>
              <a:t>A windows manager allows user to display multiple windows. Each window can process different data (weather graphical or text). A window can be made active just by clicking mouse on 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9076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Systems</a:t>
            </a:r>
            <a:endParaRPr lang="en-US" dirty="0"/>
          </a:p>
        </p:txBody>
      </p:sp>
      <p:pic>
        <p:nvPicPr>
          <p:cNvPr id="4" name="Content Placeholder 3" descr="an01f0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2705" y="2057400"/>
            <a:ext cx="7439295" cy="3232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5818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1657</Words>
  <Application>Microsoft Office PowerPoint</Application>
  <PresentationFormat>On-screen Show (4:3)</PresentationFormat>
  <Paragraphs>229</Paragraphs>
  <Slides>51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Office Theme</vt:lpstr>
      <vt:lpstr>Equation</vt:lpstr>
      <vt:lpstr>Computer Graphics</vt:lpstr>
      <vt:lpstr>What are Computer Graphics</vt:lpstr>
      <vt:lpstr>Graphics Areas</vt:lpstr>
      <vt:lpstr>Entertainment</vt:lpstr>
      <vt:lpstr>Industry</vt:lpstr>
      <vt:lpstr>Visualization</vt:lpstr>
      <vt:lpstr>Image Processing</vt:lpstr>
      <vt:lpstr>Graphical User Interfaces (GUI)</vt:lpstr>
      <vt:lpstr>Graphics Systems</vt:lpstr>
      <vt:lpstr>Output Devices</vt:lpstr>
      <vt:lpstr>Interlacing</vt:lpstr>
      <vt:lpstr>Colors</vt:lpstr>
      <vt:lpstr>Color Display</vt:lpstr>
      <vt:lpstr>Frame Buffer</vt:lpstr>
      <vt:lpstr>Liquid Crystal Display</vt:lpstr>
      <vt:lpstr>Some Definitions</vt:lpstr>
      <vt:lpstr>Resolution</vt:lpstr>
      <vt:lpstr>Aspect Ratio</vt:lpstr>
      <vt:lpstr>Vector Display </vt:lpstr>
      <vt:lpstr>Human Visual System (HVS)</vt:lpstr>
      <vt:lpstr>Ray Tracing</vt:lpstr>
      <vt:lpstr>Ray Tracing</vt:lpstr>
      <vt:lpstr>Projections</vt:lpstr>
      <vt:lpstr>Projections</vt:lpstr>
      <vt:lpstr>Viewing</vt:lpstr>
      <vt:lpstr>Viewing Problems</vt:lpstr>
      <vt:lpstr>Scenes and Objects</vt:lpstr>
      <vt:lpstr>Perspectives and Projections</vt:lpstr>
      <vt:lpstr>Orthographic Projections</vt:lpstr>
      <vt:lpstr>Axonometric Projections</vt:lpstr>
      <vt:lpstr>Oblique Projections</vt:lpstr>
      <vt:lpstr>Perspective Projections</vt:lpstr>
      <vt:lpstr>Three Point Perspective</vt:lpstr>
      <vt:lpstr>Two Point Perspective</vt:lpstr>
      <vt:lpstr>One Point Perspective</vt:lpstr>
      <vt:lpstr>Computer Viewing</vt:lpstr>
      <vt:lpstr>Scalars, Points and Vectors</vt:lpstr>
      <vt:lpstr>Scalars</vt:lpstr>
      <vt:lpstr>Vectors</vt:lpstr>
      <vt:lpstr>Vector Operations</vt:lpstr>
      <vt:lpstr>Linear Vector Space Extensions</vt:lpstr>
      <vt:lpstr>Transformations</vt:lpstr>
      <vt:lpstr>Scaling</vt:lpstr>
      <vt:lpstr>Rotation</vt:lpstr>
      <vt:lpstr>Translation</vt:lpstr>
      <vt:lpstr>Shear</vt:lpstr>
      <vt:lpstr>Reflection</vt:lpstr>
      <vt:lpstr>Homogeneous Coordinates</vt:lpstr>
      <vt:lpstr>Linear Transformations</vt:lpstr>
      <vt:lpstr>Affine Transformations</vt:lpstr>
      <vt:lpstr>Projective Transformations</vt:lpstr>
    </vt:vector>
  </TitlesOfParts>
  <Company>MyCompanyName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MyUserName</dc:creator>
  <cp:lastModifiedBy>Administrator</cp:lastModifiedBy>
  <cp:revision>66</cp:revision>
  <dcterms:created xsi:type="dcterms:W3CDTF">2013-05-04T10:14:09Z</dcterms:created>
  <dcterms:modified xsi:type="dcterms:W3CDTF">2014-01-01T13:10:14Z</dcterms:modified>
</cp:coreProperties>
</file>