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6" r:id="rId11"/>
    <p:sldId id="312" r:id="rId12"/>
    <p:sldId id="313" r:id="rId13"/>
    <p:sldId id="314" r:id="rId14"/>
    <p:sldId id="315" r:id="rId15"/>
    <p:sldId id="309" r:id="rId16"/>
    <p:sldId id="310" r:id="rId17"/>
    <p:sldId id="311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5" r:id="rId29"/>
    <p:sldId id="327" r:id="rId30"/>
    <p:sldId id="328" r:id="rId31"/>
    <p:sldId id="329" r:id="rId32"/>
    <p:sldId id="330" r:id="rId33"/>
    <p:sldId id="331" r:id="rId34"/>
    <p:sldId id="332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66" d="100"/>
          <a:sy n="66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32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9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Major Tasks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Geometry Processing</a:t>
            </a:r>
          </a:p>
          <a:p>
            <a:pPr lvl="1"/>
            <a:r>
              <a:rPr lang="en-US" dirty="0" err="1" smtClean="0"/>
              <a:t>Rasterization</a:t>
            </a:r>
            <a:endParaRPr lang="en-US" dirty="0" smtClean="0"/>
          </a:p>
          <a:p>
            <a:pPr lvl="1"/>
            <a:r>
              <a:rPr lang="en-US" dirty="0" smtClean="0"/>
              <a:t>Frame Processing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3714750"/>
            <a:ext cx="925774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99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results of the modeling process are sets of vertices that specify a group </a:t>
            </a:r>
            <a:r>
              <a:rPr lang="en-US" dirty="0" smtClean="0"/>
              <a:t>of geometric </a:t>
            </a:r>
            <a:r>
              <a:rPr lang="en-US" dirty="0"/>
              <a:t>objects supported by the rest of the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3262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processing means to</a:t>
            </a:r>
            <a:r>
              <a:rPr lang="en-US" dirty="0"/>
              <a:t> </a:t>
            </a:r>
            <a:r>
              <a:rPr lang="en-US" dirty="0" smtClean="0"/>
              <a:t>determine </a:t>
            </a:r>
            <a:r>
              <a:rPr lang="en-US" dirty="0"/>
              <a:t>which geometric objects can appear on the display and to assign </a:t>
            </a:r>
            <a:r>
              <a:rPr lang="en-US" dirty="0" smtClean="0"/>
              <a:t>shades or </a:t>
            </a:r>
            <a:r>
              <a:rPr lang="en-US" dirty="0"/>
              <a:t>colors to the vertices of these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 Tasks</a:t>
            </a:r>
          </a:p>
          <a:p>
            <a:pPr lvl="1"/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Primitive assembly </a:t>
            </a:r>
          </a:p>
          <a:p>
            <a:pPr lvl="1"/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Shading</a:t>
            </a:r>
          </a:p>
          <a:p>
            <a:r>
              <a:rPr lang="en-US" dirty="0" smtClean="0"/>
              <a:t>Hidden surface removal and visible surface determination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4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of pixel values based upon the previous steps i. e. Projection, Primitive assembly, Clipping and Shading</a:t>
            </a:r>
          </a:p>
          <a:p>
            <a:r>
              <a:rPr lang="en-US" dirty="0"/>
              <a:t>The rasterizer starts with vertices in normalized device coordinates but </a:t>
            </a:r>
            <a:r>
              <a:rPr lang="en-US" dirty="0" smtClean="0"/>
              <a:t>outputs fragments </a:t>
            </a:r>
            <a:r>
              <a:rPr lang="en-US" dirty="0"/>
              <a:t>whose locations are in units of the display—</a:t>
            </a:r>
            <a:r>
              <a:rPr lang="en-US" b="1" dirty="0"/>
              <a:t>window coordinates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Viewport transformation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865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98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the portions of geometric primitives by analytical calculations within the view windows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62200" y="2819400"/>
            <a:ext cx="4495800" cy="2743200"/>
            <a:chOff x="2362200" y="1905000"/>
            <a:chExt cx="4495800" cy="2743200"/>
          </a:xfrm>
        </p:grpSpPr>
        <p:sp>
          <p:nvSpPr>
            <p:cNvPr id="4" name="Rounded Rectangle 3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638800" y="1905000"/>
              <a:ext cx="1219200" cy="114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505200" y="3124200"/>
              <a:ext cx="24384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495800" y="3657600"/>
              <a:ext cx="228600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62200" y="2209800"/>
              <a:ext cx="2057400" cy="824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16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clip means</a:t>
            </a:r>
          </a:p>
          <a:p>
            <a:pPr lvl="1"/>
            <a:r>
              <a:rPr lang="en-US" dirty="0" smtClean="0"/>
              <a:t>Rasterize outside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time to convert pixels outside the window will be wasted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1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line segment</a:t>
            </a:r>
          </a:p>
          <a:p>
            <a:pPr lvl="1"/>
            <a:r>
              <a:rPr lang="en-US" dirty="0" smtClean="0"/>
              <a:t>for each edge of the window view</a:t>
            </a:r>
          </a:p>
          <a:p>
            <a:pPr lvl="2"/>
            <a:r>
              <a:rPr lang="en-US" dirty="0" smtClean="0"/>
              <a:t>find intersection points</a:t>
            </a:r>
          </a:p>
          <a:p>
            <a:pPr lvl="2"/>
            <a:r>
              <a:rPr lang="en-US" dirty="0" smtClean="0"/>
              <a:t>pick nearest points</a:t>
            </a:r>
          </a:p>
          <a:p>
            <a:pPr lvl="1"/>
            <a:r>
              <a:rPr lang="en-US" dirty="0" smtClean="0"/>
              <a:t>if anything is left draw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6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clipper decides which primitives, or parts of primitives can possibly be displayed and be passed on to </a:t>
            </a:r>
            <a:r>
              <a:rPr lang="en-US" dirty="0" err="1" smtClean="0"/>
              <a:t>rasterizer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Primitives that fit within the specified view volume pass through the clipper, or are accepted</a:t>
            </a:r>
          </a:p>
          <a:p>
            <a:pPr lvl="1"/>
            <a:r>
              <a:rPr lang="en-US" dirty="0" smtClean="0"/>
              <a:t>Primitives that cannot appear on the display are eliminated, or rejected or culled.</a:t>
            </a:r>
          </a:p>
          <a:p>
            <a:pPr lvl="1"/>
            <a:r>
              <a:rPr lang="en-US" dirty="0" smtClean="0"/>
              <a:t>Primitives that are partially within the view volume must be clipped such that any part lying outside the volume is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64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 – Sutherland Line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window is divided into regions as shown in the figure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region </a:t>
            </a:r>
            <a:r>
              <a:rPr lang="en-US" sz="2400" dirty="0" smtClean="0"/>
              <a:t>is assigned a </a:t>
            </a:r>
            <a:r>
              <a:rPr lang="en-US" sz="2400" dirty="0"/>
              <a:t>4-bit </a:t>
            </a:r>
            <a:r>
              <a:rPr lang="en-US" sz="2400" dirty="0" err="1" smtClean="0"/>
              <a:t>outcode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6299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76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</a:t>
            </a:r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3D transforms is the same as that of 2D</a:t>
            </a:r>
          </a:p>
          <a:p>
            <a:pPr lvl="1"/>
            <a:r>
              <a:rPr lang="en-US" dirty="0" smtClean="0"/>
              <a:t>A 3D point is represented by (x, y, z)</a:t>
            </a:r>
          </a:p>
          <a:p>
            <a:pPr lvl="1"/>
            <a:r>
              <a:rPr lang="en-US" dirty="0" smtClean="0"/>
              <a:t>Homogeneous Coordinates are defined as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Coordinate </a:t>
            </a:r>
            <a:r>
              <a:rPr lang="en-US" dirty="0"/>
              <a:t>is added to every 3</a:t>
            </a:r>
            <a:r>
              <a:rPr lang="en-US" dirty="0" smtClean="0"/>
              <a:t>D </a:t>
            </a:r>
            <a:r>
              <a:rPr lang="en-US" dirty="0"/>
              <a:t>point</a:t>
            </a:r>
          </a:p>
          <a:p>
            <a:pPr lvl="2"/>
            <a:r>
              <a:rPr lang="en-US" dirty="0"/>
              <a:t>(x, y, </a:t>
            </a:r>
            <a:r>
              <a:rPr lang="en-US" dirty="0" smtClean="0"/>
              <a:t>z, t</a:t>
            </a:r>
            <a:r>
              <a:rPr lang="en-US" dirty="0"/>
              <a:t>) represents (x/t, </a:t>
            </a:r>
            <a:r>
              <a:rPr lang="en-US" dirty="0" smtClean="0"/>
              <a:t>y/t, z/t)</a:t>
            </a:r>
            <a:endParaRPr lang="en-US" dirty="0"/>
          </a:p>
          <a:p>
            <a:pPr lvl="2"/>
            <a:r>
              <a:rPr lang="en-US" dirty="0"/>
              <a:t>(x, y, </a:t>
            </a:r>
            <a:r>
              <a:rPr lang="en-US" dirty="0" smtClean="0"/>
              <a:t>z, 0</a:t>
            </a:r>
            <a:r>
              <a:rPr lang="en-US" dirty="0"/>
              <a:t>) represents infinity</a:t>
            </a:r>
          </a:p>
          <a:p>
            <a:pPr lvl="2"/>
            <a:r>
              <a:rPr lang="en-US" dirty="0"/>
              <a:t>(0, 0, </a:t>
            </a:r>
            <a:r>
              <a:rPr lang="en-US" dirty="0" smtClean="0"/>
              <a:t>0, 0) </a:t>
            </a:r>
            <a:r>
              <a:rPr lang="en-US" dirty="0"/>
              <a:t>is not allowed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4806" y="3724275"/>
            <a:ext cx="2688594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27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Liang-</a:t>
            </a:r>
            <a:r>
              <a:rPr lang="en-US" b="1" dirty="0" err="1"/>
              <a:t>Barsky</a:t>
            </a:r>
            <a:r>
              <a:rPr lang="en-US" b="1" dirty="0"/>
              <a:t>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line parallel to a clipping window edge has </a:t>
            </a:r>
            <a:r>
              <a:rPr lang="en-US" dirty="0" smtClean="0"/>
              <a:t>pi </a:t>
            </a:r>
            <a:r>
              <a:rPr lang="en-US" dirty="0"/>
              <a:t>= 0 for that boundary.</a:t>
            </a:r>
          </a:p>
          <a:p>
            <a:r>
              <a:rPr lang="en-US" dirty="0" smtClean="0"/>
              <a:t>If </a:t>
            </a:r>
            <a:r>
              <a:rPr lang="en-US" dirty="0"/>
              <a:t>for that </a:t>
            </a:r>
            <a:r>
              <a:rPr lang="en-US" dirty="0" smtClean="0"/>
              <a:t>i, qi </a:t>
            </a:r>
            <a:r>
              <a:rPr lang="en-US" dirty="0"/>
              <a:t>&lt; 0, the line is completely outside and can </a:t>
            </a:r>
            <a:r>
              <a:rPr lang="en-US" dirty="0" smtClean="0"/>
              <a:t>be eliminated</a:t>
            </a:r>
            <a:r>
              <a:rPr lang="en-US" dirty="0"/>
              <a:t>.</a:t>
            </a:r>
          </a:p>
          <a:p>
            <a:r>
              <a:rPr lang="en-US" dirty="0" smtClean="0"/>
              <a:t>When pi </a:t>
            </a:r>
            <a:r>
              <a:rPr lang="en-US" dirty="0"/>
              <a:t>&lt; 0 the line proceeds outside to inside the clip window </a:t>
            </a:r>
            <a:r>
              <a:rPr lang="en-US" dirty="0" smtClean="0"/>
              <a:t>and when pi </a:t>
            </a:r>
            <a:r>
              <a:rPr lang="en-US" dirty="0"/>
              <a:t>&gt; 0, the line proceeds inside to outside.</a:t>
            </a:r>
          </a:p>
          <a:p>
            <a:r>
              <a:rPr lang="en-US" dirty="0" smtClean="0"/>
              <a:t>For </a:t>
            </a:r>
            <a:r>
              <a:rPr lang="en-US" dirty="0"/>
              <a:t>nonzero </a:t>
            </a:r>
            <a:r>
              <a:rPr lang="en-US" dirty="0" smtClean="0"/>
              <a:t>pi,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qi/pi </a:t>
            </a:r>
            <a:r>
              <a:rPr lang="en-US" dirty="0"/>
              <a:t>gives the intersection point.</a:t>
            </a:r>
          </a:p>
          <a:p>
            <a:r>
              <a:rPr lang="en-US" dirty="0" smtClean="0"/>
              <a:t>For </a:t>
            </a:r>
            <a:r>
              <a:rPr lang="en-US" dirty="0"/>
              <a:t>each line, calculate </a:t>
            </a:r>
            <a:r>
              <a:rPr lang="en-US" dirty="0" smtClean="0"/>
              <a:t>t1 </a:t>
            </a:r>
            <a:r>
              <a:rPr lang="en-US" dirty="0"/>
              <a:t>and </a:t>
            </a:r>
            <a:r>
              <a:rPr lang="en-US" dirty="0" smtClean="0"/>
              <a:t>t2</a:t>
            </a:r>
            <a:r>
              <a:rPr lang="en-US" dirty="0"/>
              <a:t>. For </a:t>
            </a:r>
            <a:r>
              <a:rPr lang="en-US" dirty="0" smtClean="0"/>
              <a:t>t1</a:t>
            </a:r>
            <a:r>
              <a:rPr lang="en-US" dirty="0"/>
              <a:t>, look at boundaries </a:t>
            </a:r>
            <a:r>
              <a:rPr lang="en-US" dirty="0" smtClean="0"/>
              <a:t>for which pi </a:t>
            </a:r>
            <a:r>
              <a:rPr lang="en-US" dirty="0"/>
              <a:t>&lt; 0 (</a:t>
            </a:r>
            <a:r>
              <a:rPr lang="en-US" dirty="0" smtClean="0"/>
              <a:t>outside view window). </a:t>
            </a:r>
            <a:r>
              <a:rPr lang="en-US" dirty="0"/>
              <a:t>Take </a:t>
            </a:r>
            <a:r>
              <a:rPr lang="en-US" dirty="0" smtClean="0"/>
              <a:t>t1 </a:t>
            </a:r>
            <a:r>
              <a:rPr lang="en-US" dirty="0"/>
              <a:t>to be the largest among (</a:t>
            </a:r>
            <a:r>
              <a:rPr lang="en-US" dirty="0" smtClean="0"/>
              <a:t>0, qi/pi). </a:t>
            </a:r>
            <a:r>
              <a:rPr lang="en-US" dirty="0"/>
              <a:t>For </a:t>
            </a:r>
            <a:r>
              <a:rPr lang="en-US" dirty="0" smtClean="0"/>
              <a:t>t2</a:t>
            </a:r>
            <a:r>
              <a:rPr lang="en-US" dirty="0"/>
              <a:t>, look at boundaries for which </a:t>
            </a:r>
            <a:r>
              <a:rPr lang="en-US" dirty="0" smtClean="0"/>
              <a:t>pi </a:t>
            </a:r>
            <a:r>
              <a:rPr lang="en-US" dirty="0"/>
              <a:t>&gt; 0 (inside </a:t>
            </a:r>
            <a:r>
              <a:rPr lang="en-US" dirty="0" smtClean="0"/>
              <a:t>view window).</a:t>
            </a:r>
            <a:r>
              <a:rPr lang="en-US" dirty="0"/>
              <a:t> </a:t>
            </a:r>
            <a:r>
              <a:rPr lang="en-US" dirty="0" smtClean="0"/>
              <a:t>Take t2 </a:t>
            </a:r>
            <a:r>
              <a:rPr lang="en-US" dirty="0"/>
              <a:t>to be the minimum of (1, </a:t>
            </a:r>
            <a:r>
              <a:rPr lang="en-US" dirty="0" smtClean="0"/>
              <a:t>qi/pi). </a:t>
            </a:r>
            <a:r>
              <a:rPr lang="en-US" dirty="0"/>
              <a:t>If </a:t>
            </a:r>
            <a:r>
              <a:rPr lang="en-US" dirty="0" smtClean="0"/>
              <a:t>t1 </a:t>
            </a:r>
            <a:r>
              <a:rPr lang="en-US" dirty="0"/>
              <a:t>&gt; </a:t>
            </a:r>
            <a:r>
              <a:rPr lang="en-US" dirty="0" smtClean="0"/>
              <a:t>t2</a:t>
            </a:r>
            <a:r>
              <a:rPr lang="en-US" dirty="0"/>
              <a:t>, the line is </a:t>
            </a:r>
            <a:r>
              <a:rPr lang="en-US" dirty="0" smtClean="0"/>
              <a:t>outside and </a:t>
            </a:r>
            <a:r>
              <a:rPr lang="en-US" dirty="0"/>
              <a:t>therefore rejected.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946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task</a:t>
            </a:r>
          </a:p>
          <a:p>
            <a:r>
              <a:rPr lang="en-US" dirty="0" smtClean="0"/>
              <a:t>Polygon clipping may result in</a:t>
            </a:r>
          </a:p>
          <a:p>
            <a:pPr lvl="1"/>
            <a:r>
              <a:rPr lang="en-US" dirty="0" smtClean="0"/>
              <a:t>Original Polygon</a:t>
            </a:r>
          </a:p>
          <a:p>
            <a:pPr lvl="1"/>
            <a:r>
              <a:rPr lang="en-US" dirty="0" smtClean="0"/>
              <a:t>New polygon</a:t>
            </a:r>
          </a:p>
          <a:p>
            <a:pPr lvl="1"/>
            <a:r>
              <a:rPr lang="en-US" dirty="0" smtClean="0"/>
              <a:t>Nothing</a:t>
            </a:r>
          </a:p>
          <a:p>
            <a:r>
              <a:rPr lang="en-US" dirty="0" smtClean="0"/>
              <a:t>Trivial Accept</a:t>
            </a:r>
          </a:p>
          <a:p>
            <a:r>
              <a:rPr lang="en-US" dirty="0" smtClean="0"/>
              <a:t>Trivial Reject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7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Sutherland-</a:t>
            </a:r>
            <a:r>
              <a:rPr lang="en-US" dirty="0" err="1"/>
              <a:t>Hodgman</a:t>
            </a:r>
            <a:r>
              <a:rPr lang="en-US" dirty="0"/>
              <a:t>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each edge of the view window individually</a:t>
            </a:r>
          </a:p>
          <a:p>
            <a:r>
              <a:rPr lang="en-US" dirty="0"/>
              <a:t>Clip the polygon against the view window edge’s equation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After doing all edges, the polygon is </a:t>
            </a:r>
            <a:r>
              <a:rPr lang="en-US" sz="2400"/>
              <a:t>fully </a:t>
            </a:r>
            <a:r>
              <a:rPr lang="en-US" sz="2400" smtClean="0"/>
              <a:t>clipped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195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Reflection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model supports three models of light – matter interactions</a:t>
            </a:r>
          </a:p>
          <a:p>
            <a:pPr lvl="1"/>
            <a:r>
              <a:rPr lang="en-US" dirty="0" smtClean="0"/>
              <a:t>Diffuse</a:t>
            </a:r>
          </a:p>
          <a:p>
            <a:pPr lvl="1"/>
            <a:r>
              <a:rPr lang="en-US" dirty="0" smtClean="0"/>
              <a:t>Specular</a:t>
            </a:r>
          </a:p>
          <a:p>
            <a:pPr lvl="1"/>
            <a:r>
              <a:rPr lang="en-US" dirty="0" smtClean="0"/>
              <a:t>Ambient</a:t>
            </a:r>
          </a:p>
          <a:p>
            <a:r>
              <a:rPr lang="en-US" dirty="0" smtClean="0"/>
              <a:t>and uses four vectors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to source</a:t>
            </a:r>
          </a:p>
          <a:p>
            <a:pPr lvl="1"/>
            <a:r>
              <a:rPr lang="en-US" dirty="0" smtClean="0"/>
              <a:t>to viewer</a:t>
            </a:r>
          </a:p>
          <a:p>
            <a:pPr lvl="1"/>
            <a:r>
              <a:rPr lang="en-US" dirty="0" smtClean="0"/>
              <a:t>perfect reflector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099" y="2609850"/>
            <a:ext cx="3311599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39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</a:t>
            </a:r>
            <a:r>
              <a:rPr lang="en-US" dirty="0"/>
              <a:t>User Interface </a:t>
            </a:r>
            <a:r>
              <a:rPr lang="en-US" dirty="0" smtClean="0"/>
              <a:t>(GUI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system whether business or engineering are available with </a:t>
            </a:r>
            <a:r>
              <a:rPr lang="en-US" dirty="0"/>
              <a:t>Graphical User </a:t>
            </a:r>
            <a:r>
              <a:rPr lang="en-US" dirty="0" smtClean="0"/>
              <a:t>Interfaces </a:t>
            </a:r>
            <a:r>
              <a:rPr lang="en-US" dirty="0"/>
              <a:t>(</a:t>
            </a:r>
            <a:r>
              <a:rPr lang="en-US" dirty="0" smtClean="0"/>
              <a:t>GUI) thus enabling </a:t>
            </a:r>
            <a:r>
              <a:rPr lang="en-US" dirty="0"/>
              <a:t>u</a:t>
            </a:r>
            <a:r>
              <a:rPr lang="en-US" dirty="0" smtClean="0"/>
              <a:t>sers to interact </a:t>
            </a:r>
            <a:r>
              <a:rPr lang="en-US" dirty="0"/>
              <a:t>with </a:t>
            </a:r>
            <a:r>
              <a:rPr lang="en-US" dirty="0" smtClean="0"/>
              <a:t>there systems </a:t>
            </a:r>
            <a:r>
              <a:rPr lang="en-US" dirty="0"/>
              <a:t>through graphical interfaces</a:t>
            </a:r>
          </a:p>
        </p:txBody>
      </p:sp>
    </p:spTree>
    <p:extLst>
      <p:ext uri="{BB962C8B-B14F-4D97-AF65-F5344CB8AC3E}">
        <p14:creationId xmlns:p14="http://schemas.microsoft.com/office/powerpoint/2010/main" xmlns="" val="28533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Multiple windows </a:t>
            </a:r>
            <a:r>
              <a:rPr lang="en-US" dirty="0" smtClean="0"/>
              <a:t>enable variety of </a:t>
            </a:r>
            <a:r>
              <a:rPr lang="en-US" dirty="0"/>
              <a:t>information to </a:t>
            </a:r>
            <a:r>
              <a:rPr lang="en-US" dirty="0" smtClean="0"/>
              <a:t>be prompted </a:t>
            </a:r>
            <a:r>
              <a:rPr lang="en-US" dirty="0"/>
              <a:t>on the user’s </a:t>
            </a:r>
            <a:r>
              <a:rPr lang="en-US" dirty="0" smtClean="0"/>
              <a:t>screen at the same time.</a:t>
            </a:r>
          </a:p>
          <a:p>
            <a:r>
              <a:rPr lang="en-US" dirty="0" smtClean="0"/>
              <a:t>Icons</a:t>
            </a:r>
          </a:p>
          <a:p>
            <a:pPr lvl="1"/>
            <a:r>
              <a:rPr lang="en-US" dirty="0" smtClean="0"/>
              <a:t>may represent files or processes</a:t>
            </a:r>
          </a:p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Command selection possible </a:t>
            </a:r>
            <a:r>
              <a:rPr lang="en-US" dirty="0"/>
              <a:t>from a </a:t>
            </a:r>
            <a:r>
              <a:rPr lang="en-US" dirty="0" smtClean="0"/>
              <a:t>menu instead of typing</a:t>
            </a:r>
          </a:p>
          <a:p>
            <a:r>
              <a:rPr lang="en-US" dirty="0" smtClean="0"/>
              <a:t>Pointing Device</a:t>
            </a:r>
          </a:p>
          <a:p>
            <a:pPr lvl="1"/>
            <a:r>
              <a:rPr lang="en-US" dirty="0" smtClean="0"/>
              <a:t>Mouse may be used </a:t>
            </a:r>
            <a:r>
              <a:rPr lang="en-US" dirty="0"/>
              <a:t>for </a:t>
            </a:r>
            <a:r>
              <a:rPr lang="en-US" dirty="0" smtClean="0"/>
              <a:t>selecting choices </a:t>
            </a:r>
            <a:r>
              <a:rPr lang="en-US" dirty="0"/>
              <a:t>from a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Text and Graphical element can be mixed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29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requirements and view from the user (user centered design)</a:t>
            </a:r>
          </a:p>
          <a:p>
            <a:r>
              <a:rPr lang="en-US" dirty="0" smtClean="0"/>
              <a:t>Analyses and understanding of user activities</a:t>
            </a:r>
          </a:p>
          <a:p>
            <a:r>
              <a:rPr lang="en-US" dirty="0" smtClean="0"/>
              <a:t>Design prototype (paper based)</a:t>
            </a:r>
          </a:p>
          <a:p>
            <a:pPr lvl="1"/>
            <a:r>
              <a:rPr lang="en-US" dirty="0" smtClean="0"/>
              <a:t>Evaluated by end user (modify if required)</a:t>
            </a:r>
          </a:p>
          <a:p>
            <a:r>
              <a:rPr lang="en-US" dirty="0"/>
              <a:t>Design </a:t>
            </a:r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/>
              <a:t>Evaluated by end user (modify if required)</a:t>
            </a:r>
          </a:p>
          <a:p>
            <a:r>
              <a:rPr lang="en-US" dirty="0" smtClean="0"/>
              <a:t>Produce dynamic design prototype</a:t>
            </a:r>
            <a:endParaRPr lang="en-US" dirty="0"/>
          </a:p>
          <a:p>
            <a:pPr lvl="1"/>
            <a:r>
              <a:rPr lang="en-US" dirty="0" smtClean="0"/>
              <a:t>Evaluated </a:t>
            </a:r>
            <a:r>
              <a:rPr lang="en-US" dirty="0"/>
              <a:t>by end user (modify if required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Executable prototype</a:t>
            </a:r>
          </a:p>
          <a:p>
            <a:pPr lvl="1"/>
            <a:r>
              <a:rPr lang="en-US" dirty="0"/>
              <a:t>Evaluated by end user (modify if required)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8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</a:t>
            </a:r>
            <a:r>
              <a:rPr lang="en-US" dirty="0"/>
              <a:t>and capabilities </a:t>
            </a:r>
            <a:r>
              <a:rPr lang="en-US" dirty="0" smtClean="0"/>
              <a:t>and needs of </a:t>
            </a:r>
            <a:r>
              <a:rPr lang="en-US" dirty="0"/>
              <a:t>the system </a:t>
            </a:r>
            <a:r>
              <a:rPr lang="en-US" dirty="0" smtClean="0"/>
              <a:t>users </a:t>
            </a:r>
            <a:r>
              <a:rPr lang="en-US" dirty="0"/>
              <a:t>must </a:t>
            </a:r>
            <a:r>
              <a:rPr lang="en-US" dirty="0" smtClean="0"/>
              <a:t>be taken into account during </a:t>
            </a:r>
            <a:r>
              <a:rPr lang="en-US" dirty="0"/>
              <a:t>design </a:t>
            </a:r>
            <a:r>
              <a:rPr lang="en-US" dirty="0" smtClean="0"/>
              <a:t>process of UI </a:t>
            </a:r>
          </a:p>
          <a:p>
            <a:r>
              <a:rPr lang="en-US" dirty="0"/>
              <a:t>Designers should be aware of people’s </a:t>
            </a:r>
            <a:r>
              <a:rPr lang="en-US" dirty="0" smtClean="0"/>
              <a:t>physical and </a:t>
            </a:r>
            <a:r>
              <a:rPr lang="en-US" dirty="0"/>
              <a:t>mental </a:t>
            </a:r>
            <a:r>
              <a:rPr lang="en-US" dirty="0" smtClean="0"/>
              <a:t>limitations </a:t>
            </a:r>
            <a:r>
              <a:rPr lang="en-US" dirty="0"/>
              <a:t>and should </a:t>
            </a:r>
            <a:r>
              <a:rPr lang="en-US" dirty="0" smtClean="0"/>
              <a:t>be convinced </a:t>
            </a:r>
            <a:r>
              <a:rPr lang="en-US" dirty="0"/>
              <a:t>that people </a:t>
            </a:r>
            <a:r>
              <a:rPr lang="en-US" dirty="0" smtClean="0"/>
              <a:t>make mistakes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38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/>
              <a:t>The interface should use terms and concepts </a:t>
            </a:r>
            <a:r>
              <a:rPr lang="en-US" dirty="0" smtClean="0"/>
              <a:t>drawn </a:t>
            </a:r>
            <a:r>
              <a:rPr lang="en-US" dirty="0"/>
              <a:t>from the experience of the </a:t>
            </a:r>
            <a:r>
              <a:rPr lang="en-US" dirty="0" smtClean="0"/>
              <a:t>users.</a:t>
            </a:r>
          </a:p>
          <a:p>
            <a:r>
              <a:rPr lang="en-US" dirty="0"/>
              <a:t>Consistency </a:t>
            </a:r>
            <a:endParaRPr lang="en-US" dirty="0" smtClean="0"/>
          </a:p>
          <a:p>
            <a:r>
              <a:rPr lang="en-US" dirty="0"/>
              <a:t>Minimal </a:t>
            </a:r>
            <a:r>
              <a:rPr lang="en-US" dirty="0" smtClean="0"/>
              <a:t>surprise</a:t>
            </a:r>
          </a:p>
          <a:p>
            <a:r>
              <a:rPr lang="en-US" dirty="0" smtClean="0"/>
              <a:t>Recoverability</a:t>
            </a:r>
          </a:p>
          <a:p>
            <a:pPr lvl="1"/>
            <a:r>
              <a:rPr lang="en-US" dirty="0" smtClean="0"/>
              <a:t>e.g. undo</a:t>
            </a:r>
          </a:p>
          <a:p>
            <a:r>
              <a:rPr lang="en-US" dirty="0"/>
              <a:t>User </a:t>
            </a:r>
            <a:r>
              <a:rPr lang="en-US" dirty="0" smtClean="0"/>
              <a:t>guidance</a:t>
            </a:r>
          </a:p>
          <a:p>
            <a:pPr lvl="1"/>
            <a:r>
              <a:rPr lang="en-US" dirty="0" smtClean="0"/>
              <a:t>help and prompts etc.</a:t>
            </a:r>
          </a:p>
          <a:p>
            <a:r>
              <a:rPr lang="en-US" dirty="0" smtClean="0"/>
              <a:t>User diversity</a:t>
            </a:r>
          </a:p>
          <a:p>
            <a:pPr lvl="1"/>
            <a:r>
              <a:rPr lang="en-US" dirty="0" smtClean="0"/>
              <a:t>Various people with various background may use</a:t>
            </a:r>
          </a:p>
        </p:txBody>
      </p:sp>
    </p:spTree>
    <p:extLst>
      <p:ext uri="{BB962C8B-B14F-4D97-AF65-F5344CB8AC3E}">
        <p14:creationId xmlns:p14="http://schemas.microsoft.com/office/powerpoint/2010/main" xmlns="" val="29922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System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issues need to be addressed</a:t>
            </a:r>
          </a:p>
          <a:p>
            <a:pPr lvl="1"/>
            <a:r>
              <a:rPr lang="en-US" dirty="0" smtClean="0"/>
              <a:t>How the information from user be provided to the system</a:t>
            </a:r>
          </a:p>
          <a:p>
            <a:pPr lvl="1"/>
            <a:r>
              <a:rPr lang="en-US" dirty="0" smtClean="0"/>
              <a:t>How the processed information (from computer) be presented to the user?</a:t>
            </a:r>
          </a:p>
          <a:p>
            <a:r>
              <a:rPr lang="en-US" dirty="0"/>
              <a:t>User System Interactions</a:t>
            </a:r>
            <a:endParaRPr lang="en-US" dirty="0" smtClean="0"/>
          </a:p>
          <a:p>
            <a:pPr lvl="1"/>
            <a:r>
              <a:rPr lang="en-US" dirty="0" smtClean="0"/>
              <a:t>Direct manipulation</a:t>
            </a:r>
          </a:p>
          <a:p>
            <a:pPr lvl="1"/>
            <a:r>
              <a:rPr lang="en-US" dirty="0" smtClean="0"/>
              <a:t>Menu selection</a:t>
            </a:r>
            <a:r>
              <a:rPr lang="el-GR" sz="800" dirty="0" smtClean="0"/>
              <a:t> </a:t>
            </a:r>
            <a:endParaRPr lang="en-US" sz="800" dirty="0" smtClean="0"/>
          </a:p>
          <a:p>
            <a:pPr lvl="1"/>
            <a:r>
              <a:rPr lang="en-US" dirty="0" smtClean="0"/>
              <a:t>Form fill-in</a:t>
            </a:r>
          </a:p>
          <a:p>
            <a:pPr lvl="1"/>
            <a:r>
              <a:rPr lang="en-US" dirty="0" smtClean="0"/>
              <a:t>Command language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848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3D Homogeneous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0831184"/>
              </p:ext>
            </p:extLst>
          </p:nvPr>
        </p:nvGraphicFramePr>
        <p:xfrm>
          <a:off x="2819400" y="1600200"/>
          <a:ext cx="3327400" cy="1828800"/>
        </p:xfrm>
        <a:graphic>
          <a:graphicData uri="http://schemas.openxmlformats.org/presentationml/2006/ole">
            <p:oleObj spid="_x0000_s10249" name="Equation" r:id="rId3" imgW="16635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22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presentation </a:t>
            </a:r>
            <a:r>
              <a:rPr lang="en-US" dirty="0" smtClean="0"/>
              <a:t>means how to present processed information </a:t>
            </a:r>
            <a:r>
              <a:rPr lang="en-US" dirty="0"/>
              <a:t>to </a:t>
            </a:r>
            <a:r>
              <a:rPr lang="en-US" dirty="0" smtClean="0"/>
              <a:t>the users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may be presented 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/>
              <a:t>(</a:t>
            </a:r>
            <a:r>
              <a:rPr lang="en-US" dirty="0" smtClean="0"/>
              <a:t>e.g. text)</a:t>
            </a:r>
          </a:p>
          <a:p>
            <a:pPr lvl="1"/>
            <a:r>
              <a:rPr lang="en-US" dirty="0" smtClean="0"/>
              <a:t>Transformed like in graphical form</a:t>
            </a:r>
            <a:endParaRPr lang="en-US" dirty="0"/>
          </a:p>
          <a:p>
            <a:r>
              <a:rPr lang="en-US" dirty="0" smtClean="0"/>
              <a:t>Model-View-Controller </a:t>
            </a:r>
            <a:r>
              <a:rPr lang="en-US" dirty="0"/>
              <a:t>approach </a:t>
            </a:r>
            <a:r>
              <a:rPr lang="en-US" dirty="0" smtClean="0"/>
              <a:t>supports </a:t>
            </a:r>
            <a:r>
              <a:rPr lang="en-US" dirty="0"/>
              <a:t>multiple presentations of data</a:t>
            </a:r>
          </a:p>
        </p:txBody>
      </p:sp>
    </p:spTree>
    <p:extLst>
      <p:ext uri="{BB962C8B-B14F-4D97-AF65-F5344CB8AC3E}">
        <p14:creationId xmlns:p14="http://schemas.microsoft.com/office/powerpoint/2010/main" xmlns="" val="834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Factors (Information)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 requirement</a:t>
            </a:r>
          </a:p>
          <a:p>
            <a:pPr lvl="1"/>
            <a:r>
              <a:rPr lang="en-US" dirty="0" smtClean="0"/>
              <a:t>Precise information</a:t>
            </a:r>
          </a:p>
          <a:p>
            <a:pPr lvl="1"/>
            <a:r>
              <a:rPr lang="en-US" dirty="0" smtClean="0"/>
              <a:t>Data relationships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values </a:t>
            </a:r>
            <a:r>
              <a:rPr lang="en-US" dirty="0" smtClean="0"/>
              <a:t>change frequency</a:t>
            </a:r>
          </a:p>
          <a:p>
            <a:pPr lvl="1"/>
            <a:r>
              <a:rPr lang="en-US" dirty="0" smtClean="0"/>
              <a:t>Should user know immediately about the change?</a:t>
            </a:r>
            <a:endParaRPr lang="en-US" dirty="0"/>
          </a:p>
          <a:p>
            <a:r>
              <a:rPr lang="en-US" dirty="0" smtClean="0"/>
              <a:t>Response on change required or not from user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irect or transformed?</a:t>
            </a:r>
            <a:endParaRPr lang="en-US" dirty="0"/>
          </a:p>
          <a:p>
            <a:r>
              <a:rPr lang="en-US" dirty="0" smtClean="0"/>
              <a:t>Textual </a:t>
            </a:r>
            <a:r>
              <a:rPr lang="en-US" dirty="0"/>
              <a:t>or </a:t>
            </a:r>
            <a:r>
              <a:rPr lang="en-US" dirty="0" smtClean="0"/>
              <a:t>numeric?</a:t>
            </a:r>
          </a:p>
          <a:p>
            <a:r>
              <a:rPr lang="en-US" dirty="0" smtClean="0"/>
              <a:t>Multiple information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5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dimension can be added</a:t>
            </a:r>
          </a:p>
          <a:p>
            <a:r>
              <a:rPr lang="en-US" dirty="0" smtClean="0"/>
              <a:t>Can be used for warning</a:t>
            </a:r>
            <a:endParaRPr lang="en-US" dirty="0"/>
          </a:p>
          <a:p>
            <a:r>
              <a:rPr lang="en-US" dirty="0" smtClean="0"/>
              <a:t>Guideline</a:t>
            </a:r>
          </a:p>
          <a:p>
            <a:pPr lvl="1"/>
            <a:r>
              <a:rPr lang="en-US" dirty="0" smtClean="0"/>
              <a:t>Too many colors should not be used</a:t>
            </a:r>
          </a:p>
          <a:p>
            <a:pPr lvl="1"/>
            <a:r>
              <a:rPr lang="en-US" dirty="0" smtClean="0"/>
              <a:t>Color code should also be provided and the user may be provided flexibility to change color code.</a:t>
            </a:r>
          </a:p>
          <a:p>
            <a:pPr lvl="1"/>
            <a:r>
              <a:rPr lang="en-US" dirty="0" smtClean="0"/>
              <a:t>Designing must be done for monochrome and colors should be added afterwards</a:t>
            </a:r>
          </a:p>
          <a:p>
            <a:pPr lvl="1"/>
            <a:r>
              <a:rPr lang="en-US" dirty="0" smtClean="0"/>
              <a:t>Color codes should be consistent</a:t>
            </a:r>
          </a:p>
          <a:p>
            <a:pPr lvl="1"/>
            <a:r>
              <a:rPr lang="en-US" dirty="0" smtClean="0"/>
              <a:t>Keep lower resolutions in mind</a:t>
            </a:r>
          </a:p>
        </p:txBody>
      </p:sp>
    </p:spTree>
    <p:extLst>
      <p:ext uri="{BB962C8B-B14F-4D97-AF65-F5344CB8AC3E}">
        <p14:creationId xmlns:p14="http://schemas.microsoft.com/office/powerpoint/2010/main" xmlns="" val="37681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Facilitation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user guidance system </a:t>
            </a:r>
            <a:r>
              <a:rPr lang="en-US" dirty="0" smtClean="0"/>
              <a:t>(like on – line help, error messages and manuals) should </a:t>
            </a:r>
            <a:r>
              <a:rPr lang="en-US" dirty="0"/>
              <a:t>be </a:t>
            </a:r>
            <a:r>
              <a:rPr lang="en-US" dirty="0" smtClean="0"/>
              <a:t>integrated with </a:t>
            </a:r>
            <a:r>
              <a:rPr lang="en-US" dirty="0"/>
              <a:t>the user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Walt Disney created Animated objects</a:t>
            </a:r>
          </a:p>
          <a:p>
            <a:pPr lvl="1"/>
            <a:r>
              <a:rPr lang="en-US" dirty="0" smtClean="0"/>
              <a:t>Mickey Mouse</a:t>
            </a:r>
          </a:p>
          <a:p>
            <a:pPr lvl="1"/>
            <a:r>
              <a:rPr lang="en-US" dirty="0" smtClean="0"/>
              <a:t>Donald Duck</a:t>
            </a:r>
          </a:p>
          <a:p>
            <a:r>
              <a:rPr lang="en-US" dirty="0" smtClean="0"/>
              <a:t>Animate mean bring to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0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matrix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4891272"/>
              </p:ext>
            </p:extLst>
          </p:nvPr>
        </p:nvGraphicFramePr>
        <p:xfrm>
          <a:off x="2459038" y="1981200"/>
          <a:ext cx="2817812" cy="1676400"/>
        </p:xfrm>
        <a:graphic>
          <a:graphicData uri="http://schemas.openxmlformats.org/presentationml/2006/ole">
            <p:oleObj spid="_x0000_s11272" name="Equation" r:id="rId3" imgW="153648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39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463416"/>
              </p:ext>
            </p:extLst>
          </p:nvPr>
        </p:nvGraphicFramePr>
        <p:xfrm>
          <a:off x="2640013" y="2286000"/>
          <a:ext cx="3036887" cy="1806575"/>
        </p:xfrm>
        <a:graphic>
          <a:graphicData uri="http://schemas.openxmlformats.org/presentationml/2006/ole">
            <p:oleObj spid="_x0000_s12296" name="Equation" r:id="rId3" imgW="153648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85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Matrix about </a:t>
            </a:r>
            <a:r>
              <a:rPr lang="en-US" dirty="0" err="1" smtClean="0"/>
              <a:t>yz</a:t>
            </a:r>
            <a:r>
              <a:rPr lang="en-US" dirty="0" smtClean="0"/>
              <a:t> – plane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are other reflection matrices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3807663"/>
              </p:ext>
            </p:extLst>
          </p:nvPr>
        </p:nvGraphicFramePr>
        <p:xfrm>
          <a:off x="3505200" y="1905000"/>
          <a:ext cx="2553758" cy="1447800"/>
        </p:xfrm>
        <a:graphic>
          <a:graphicData uri="http://schemas.openxmlformats.org/presentationml/2006/ole">
            <p:oleObj spid="_x0000_s13320" name="Equation" r:id="rId3" imgW="16128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132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Z – axis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8844797"/>
              </p:ext>
            </p:extLst>
          </p:nvPr>
        </p:nvGraphicFramePr>
        <p:xfrm>
          <a:off x="2067983" y="1981200"/>
          <a:ext cx="4650317" cy="1981200"/>
        </p:xfrm>
        <a:graphic>
          <a:graphicData uri="http://schemas.openxmlformats.org/presentationml/2006/ole">
            <p:oleObj spid="_x0000_s14344" name="Equation" r:id="rId3" imgW="21459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63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Y – axis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8486150"/>
              </p:ext>
            </p:extLst>
          </p:nvPr>
        </p:nvGraphicFramePr>
        <p:xfrm>
          <a:off x="2425699" y="1905000"/>
          <a:ext cx="3756025" cy="1600200"/>
        </p:xfrm>
        <a:graphic>
          <a:graphicData uri="http://schemas.openxmlformats.org/presentationml/2006/ole">
            <p:oleObj spid="_x0000_s15368" name="Equation" r:id="rId3" imgW="21459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20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X – axis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0117396"/>
              </p:ext>
            </p:extLst>
          </p:nvPr>
        </p:nvGraphicFramePr>
        <p:xfrm>
          <a:off x="2819400" y="2057400"/>
          <a:ext cx="3934883" cy="1676400"/>
        </p:xfrm>
        <a:graphic>
          <a:graphicData uri="http://schemas.openxmlformats.org/presentationml/2006/ole">
            <p:oleObj spid="_x0000_s16392" name="Equation" r:id="rId3" imgW="214596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825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1140</Words>
  <Application>Microsoft Office PowerPoint</Application>
  <PresentationFormat>On-screen Show (4:3)</PresentationFormat>
  <Paragraphs>188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Computer Graphics</vt:lpstr>
      <vt:lpstr>3D Transforms</vt:lpstr>
      <vt:lpstr>General 3D Homogeneous Transform</vt:lpstr>
      <vt:lpstr>Scaling</vt:lpstr>
      <vt:lpstr>Translation</vt:lpstr>
      <vt:lpstr>Reflection</vt:lpstr>
      <vt:lpstr>Rotation</vt:lpstr>
      <vt:lpstr>Rotation</vt:lpstr>
      <vt:lpstr>Rotation</vt:lpstr>
      <vt:lpstr>Inverse Rotation</vt:lpstr>
      <vt:lpstr>Implementation Tasks</vt:lpstr>
      <vt:lpstr>Modeling</vt:lpstr>
      <vt:lpstr>Geometry Processing</vt:lpstr>
      <vt:lpstr>Rasterization</vt:lpstr>
      <vt:lpstr>Clipping</vt:lpstr>
      <vt:lpstr>Clipping</vt:lpstr>
      <vt:lpstr>Clipping Algorithms</vt:lpstr>
      <vt:lpstr>Line Clipping</vt:lpstr>
      <vt:lpstr>Cohen – Sutherland Line Clipping</vt:lpstr>
      <vt:lpstr>Liang-Barsky Clipping</vt:lpstr>
      <vt:lpstr>Polygon Clipping</vt:lpstr>
      <vt:lpstr>Sutherland-Hodgman Clipping</vt:lpstr>
      <vt:lpstr>Phong Reflection Model</vt:lpstr>
      <vt:lpstr>Graphical User Interface (GUI)</vt:lpstr>
      <vt:lpstr>Attributes of GUI</vt:lpstr>
      <vt:lpstr>Design Process</vt:lpstr>
      <vt:lpstr>Design Principles</vt:lpstr>
      <vt:lpstr>Design Principles</vt:lpstr>
      <vt:lpstr>User System Interactions</vt:lpstr>
      <vt:lpstr>Information Presentation</vt:lpstr>
      <vt:lpstr>Display Factors (Information)</vt:lpstr>
      <vt:lpstr>Use of Colors</vt:lpstr>
      <vt:lpstr>User Facilitation</vt:lpstr>
      <vt:lpstr>Animation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218</cp:revision>
  <dcterms:created xsi:type="dcterms:W3CDTF">2013-05-04T10:14:09Z</dcterms:created>
  <dcterms:modified xsi:type="dcterms:W3CDTF">2014-01-02T17:35:50Z</dcterms:modified>
</cp:coreProperties>
</file>