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340" r:id="rId2"/>
    <p:sldId id="341" r:id="rId3"/>
    <p:sldId id="257" r:id="rId4"/>
    <p:sldId id="258" r:id="rId5"/>
    <p:sldId id="275" r:id="rId6"/>
    <p:sldId id="260" r:id="rId7"/>
    <p:sldId id="287" r:id="rId8"/>
    <p:sldId id="261" r:id="rId9"/>
    <p:sldId id="297" r:id="rId10"/>
    <p:sldId id="289" r:id="rId11"/>
    <p:sldId id="262" r:id="rId12"/>
    <p:sldId id="286" r:id="rId13"/>
    <p:sldId id="263" r:id="rId14"/>
    <p:sldId id="298" r:id="rId15"/>
    <p:sldId id="288" r:id="rId16"/>
    <p:sldId id="317" r:id="rId17"/>
    <p:sldId id="276" r:id="rId18"/>
    <p:sldId id="265" r:id="rId19"/>
    <p:sldId id="299" r:id="rId20"/>
    <p:sldId id="300" r:id="rId21"/>
    <p:sldId id="277" r:id="rId22"/>
    <p:sldId id="266" r:id="rId23"/>
    <p:sldId id="302" r:id="rId24"/>
    <p:sldId id="267" r:id="rId25"/>
    <p:sldId id="301" r:id="rId26"/>
    <p:sldId id="268" r:id="rId27"/>
    <p:sldId id="303" r:id="rId28"/>
    <p:sldId id="269" r:id="rId29"/>
    <p:sldId id="304" r:id="rId30"/>
    <p:sldId id="278" r:id="rId31"/>
    <p:sldId id="305" r:id="rId32"/>
    <p:sldId id="270" r:id="rId33"/>
    <p:sldId id="306" r:id="rId34"/>
    <p:sldId id="279" r:id="rId35"/>
    <p:sldId id="271" r:id="rId36"/>
    <p:sldId id="307" r:id="rId37"/>
    <p:sldId id="308" r:id="rId38"/>
    <p:sldId id="272" r:id="rId39"/>
    <p:sldId id="280" r:id="rId40"/>
    <p:sldId id="273" r:id="rId41"/>
    <p:sldId id="309" r:id="rId42"/>
    <p:sldId id="274" r:id="rId43"/>
    <p:sldId id="310" r:id="rId44"/>
    <p:sldId id="281" r:id="rId45"/>
    <p:sldId id="282" r:id="rId46"/>
    <p:sldId id="311" r:id="rId47"/>
    <p:sldId id="293" r:id="rId48"/>
    <p:sldId id="315" r:id="rId49"/>
    <p:sldId id="290" r:id="rId50"/>
    <p:sldId id="291" r:id="rId51"/>
    <p:sldId id="316" r:id="rId52"/>
    <p:sldId id="283" r:id="rId53"/>
    <p:sldId id="295" r:id="rId54"/>
    <p:sldId id="312" r:id="rId55"/>
    <p:sldId id="292" r:id="rId56"/>
    <p:sldId id="314" r:id="rId57"/>
    <p:sldId id="285" r:id="rId58"/>
    <p:sldId id="313" r:id="rId59"/>
    <p:sldId id="296" r:id="rId60"/>
    <p:sldId id="294" r:id="rId6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UjREx34DrsWOcQhwhhnEA==" hashData="JQxKj/5wE+0YJ2KeQYDbt2wwea/LpUb30D612wVNuKhhXA7PNpyueNGOWZL1T6IlbepEnuE8swjQltRqEPg3e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CAEC4-2688-4F7D-8668-D709795E328E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021F-1E66-45B5-A4AE-B1769E02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C500-55BD-403D-807A-A44A45C4FFC1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254F2-9E32-4CAD-9AF0-53BB9F4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9A7F-551B-411D-B764-F193969855B9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B8B6-15EC-4C17-BB86-2DB6C57E8E8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2285-B1AA-4D79-8D6D-C16E06A14B6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B833-590F-49F1-8D67-0B6CF5D93726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B6F3-6D4F-49CC-BFBC-F319F7F184B1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19AE-922B-4D78-AB4E-5FC7F629CD32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EB15-5FB1-4DC2-B19F-9275CCDFCDAF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5523-B07E-4BD2-96E0-1F1BE40A4526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00E9-E61E-42CC-90FB-94D54085965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E584-1134-4C99-8F92-9D1FFDD9FD6A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0CC6-6843-4613-B980-4924D8D6541E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6102A3-3B85-40E5-964C-30ADEA1C3A0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03CD99-146E-4B12-A886-CB06D1FDEB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3995738"/>
            <a:ext cx="6400800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CSC102 - Discrete Structures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Mahwish Waqas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2138362"/>
            <a:ext cx="7848600" cy="1366838"/>
          </a:xfrm>
        </p:spPr>
        <p:txBody>
          <a:bodyPr>
            <a:noAutofit/>
          </a:bodyPr>
          <a:lstStyle/>
          <a:p>
            <a:r>
              <a:rPr lang="en-US" sz="3600" cap="none" dirty="0">
                <a:solidFill>
                  <a:schemeClr val="accent1"/>
                </a:solidFill>
              </a:rPr>
              <a:t>Department Of Computer Science, CUI Lahore Campus</a:t>
            </a:r>
          </a:p>
        </p:txBody>
      </p:sp>
      <p:pic>
        <p:nvPicPr>
          <p:cNvPr id="5" name="Picture 4" descr="IMG-20180516-WA00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57" y="423672"/>
            <a:ext cx="2116183" cy="1786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CCB9B-FD1F-42CE-A178-96C94A0347C7}"/>
              </a:ext>
            </a:extLst>
          </p:cNvPr>
          <p:cNvCxnSpPr>
            <a:cxnSpLocks/>
          </p:cNvCxnSpPr>
          <p:nvPr/>
        </p:nvCxnSpPr>
        <p:spPr>
          <a:xfrm>
            <a:off x="685800" y="3505200"/>
            <a:ext cx="792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3"/>
    </mc:Choice>
    <mc:Fallback xmlns="">
      <p:transition spd="slow" advTm="9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E180D4A7-C9FB-4DFB-919C-405C955672EB}">
      <p14:showEvtLst xmlns:p14="http://schemas.microsoft.com/office/powerpoint/2010/main">
        <p14:playEvt time="247" objId="9"/>
        <p14:stopEvt time="9783" objId="9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Geometric Progression (Example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8th term of the following geometric sequence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4, 12, 36, 108,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6AD7-71AE-445A-AB4D-B26635097CD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E223E-8D66-43CF-9BB8-72EE5565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0"/>
            <a:ext cx="2895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Arithmetic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arithmetic progression </a:t>
                </a:r>
                <a:r>
                  <a:rPr lang="en-US" dirty="0"/>
                  <a:t>is a sequence of the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 err="1">
                          <a:latin typeface="Cambria Math"/>
                        </a:rPr>
                        <m:t>𝑎</m:t>
                      </m:r>
                      <m:r>
                        <a:rPr lang="en-US" i="1" dirty="0" err="1">
                          <a:latin typeface="Cambria Math"/>
                        </a:rPr>
                        <m:t>+</m:t>
                      </m:r>
                      <m:r>
                        <a:rPr lang="en-US" i="1" dirty="0" err="1">
                          <a:latin typeface="Cambria Math"/>
                        </a:rPr>
                        <m:t>𝑑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i="1" dirty="0">
                          <a:latin typeface="Cambria Math"/>
                        </a:rPr>
                        <m:t>𝑑</m:t>
                      </m:r>
                      <m:r>
                        <a:rPr lang="en-US" i="1" dirty="0">
                          <a:latin typeface="Cambria Math"/>
                        </a:rPr>
                        <m:t>, …., </m:t>
                      </m:r>
                      <m:r>
                        <a:rPr lang="en-US" i="1" dirty="0" err="1">
                          <a:latin typeface="Cambria Math"/>
                        </a:rPr>
                        <m:t>𝑎</m:t>
                      </m:r>
                      <m:r>
                        <a:rPr lang="en-US" i="1" dirty="0" err="1">
                          <a:latin typeface="Cambria Math"/>
                        </a:rPr>
                        <m:t>+</m:t>
                      </m:r>
                      <m:r>
                        <a:rPr lang="en-US" i="1" dirty="0" err="1">
                          <a:latin typeface="Cambria Math"/>
                        </a:rPr>
                        <m:t>𝑛𝑑</m:t>
                      </m:r>
                      <m:r>
                        <a:rPr lang="en-US" i="1" dirty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the initial term</a:t>
                </a:r>
                <a:r>
                  <a:rPr lang="en-US" b="1" i="1" dirty="0"/>
                  <a:t> a </a:t>
                </a:r>
                <a:r>
                  <a:rPr lang="en-US" dirty="0"/>
                  <a:t>and the </a:t>
                </a:r>
                <a:r>
                  <a:rPr lang="en-US" b="1" dirty="0"/>
                  <a:t>common difference </a:t>
                </a:r>
                <a:r>
                  <a:rPr lang="en-US" b="1" i="1" dirty="0"/>
                  <a:t>d</a:t>
                </a:r>
                <a:r>
                  <a:rPr lang="en-US" dirty="0"/>
                  <a:t> are real numbers.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840D-B888-4D40-B396-1186CAF9C70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General Term of Arithmetic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/>
                  <a:t>a </a:t>
                </a:r>
                <a:r>
                  <a:rPr lang="en-US" dirty="0"/>
                  <a:t>be the first term and </a:t>
                </a:r>
                <a:r>
                  <a:rPr lang="en-US" b="1" dirty="0"/>
                  <a:t>d </a:t>
                </a:r>
                <a:r>
                  <a:rPr lang="en-US" dirty="0"/>
                  <a:t>be the common difference of an arithmetic sequence. Then the sequence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 err="1">
                          <a:latin typeface="Cambria Math"/>
                        </a:rPr>
                        <m:t>𝑎</m:t>
                      </m:r>
                      <m:r>
                        <a:rPr lang="en-US" i="1" dirty="0" err="1">
                          <a:latin typeface="Cambria Math"/>
                        </a:rPr>
                        <m:t>+</m:t>
                      </m:r>
                      <m:r>
                        <a:rPr lang="en-US" i="1" dirty="0" err="1">
                          <a:latin typeface="Cambria Math"/>
                        </a:rPr>
                        <m:t>𝑑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i="1" dirty="0">
                          <a:latin typeface="Cambria Math"/>
                        </a:rPr>
                        <m:t>𝑑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+3</m:t>
                      </m:r>
                      <m:r>
                        <a:rPr lang="en-US" i="1" dirty="0">
                          <a:latin typeface="Cambria Math"/>
                        </a:rPr>
                        <m:t>𝑑</m:t>
                      </m:r>
                      <m:r>
                        <a:rPr lang="en-US" i="1" dirty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, represents the terms of the sequence then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first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+(1−1)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second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+(2−1)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third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+2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+(3−1)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/>
                  <a:t>By symmetry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nth term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+(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−1)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5AB5-0159-48CB-B806-EC830F6534B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Arithmetic Progression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b="0" i="1" dirty="0" smtClean="0">
                        <a:latin typeface="Cambria Math"/>
                      </a:rPr>
                      <m:t>4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−5} </m:t>
                    </m:r>
                  </m:oMath>
                </a14:m>
                <a:r>
                  <a:rPr lang="en-US" dirty="0"/>
                  <a:t>Arithmetic progression?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b="0" i="1" dirty="0" smtClean="0">
                        <a:latin typeface="Cambria Math"/>
                      </a:rPr>
                      <m:t>10</m:t>
                    </m:r>
                    <m:r>
                      <a:rPr lang="en-US" i="1" dirty="0" smtClean="0">
                        <a:latin typeface="Cambria Math"/>
                      </a:rPr>
                      <m:t>−3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Arithmetic progression?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962B-A155-4478-9576-BF941FD43F7C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Arithmetic Progression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b="0" i="1" dirty="0" smtClean="0">
                        <a:latin typeface="Cambria Math"/>
                      </a:rPr>
                      <m:t>4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−5} </m:t>
                    </m:r>
                  </m:oMath>
                </a14:m>
                <a:r>
                  <a:rPr lang="en-US" dirty="0"/>
                  <a:t>Arithmetic progression?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-1,3,7,11,…</a:t>
                </a:r>
              </a:p>
              <a:p>
                <a:pPr marL="274320" lvl="1" indent="0">
                  <a:buNone/>
                </a:pPr>
                <a:r>
                  <a:rPr lang="en-US" dirty="0"/>
                  <a:t>Yes, a=-1 and d=4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b="0" i="1" dirty="0" smtClean="0">
                        <a:latin typeface="Cambria Math"/>
                      </a:rPr>
                      <m:t>10</m:t>
                    </m:r>
                    <m:r>
                      <a:rPr lang="en-US" i="1" dirty="0" smtClean="0">
                        <a:latin typeface="Cambria Math"/>
                      </a:rPr>
                      <m:t>−3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Arithmetic progression?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7,4,1,-2,…</a:t>
                </a:r>
              </a:p>
              <a:p>
                <a:pPr marL="274320" lvl="1" indent="0">
                  <a:buNone/>
                </a:pPr>
                <a:r>
                  <a:rPr lang="en-US" dirty="0"/>
                  <a:t>Yes, a=7 and d=-3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FF0B-0F99-4815-A79D-48082B3878D3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Arithmetic Progression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20th term of the arithmetic sequence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3, 9, 15, 21,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4E7F-DCBA-4468-8EF8-624837AA0942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5BB83-E4AA-4009-B772-14BD1CE5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304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Arithmetic Progression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term of the arithmetic sequence</a:t>
                </a:r>
              </a:p>
              <a:p>
                <a:pPr marL="0" indent="0">
                  <a:buNone/>
                </a:pPr>
                <a:endParaRPr lang="nl-NL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/>
                        </a:rPr>
                        <m:t>4, 1, −2, …, </m:t>
                      </m:r>
                      <m:r>
                        <a:rPr lang="nl-NL" i="1" dirty="0" smtClean="0">
                          <a:latin typeface="Cambria Math"/>
                        </a:rPr>
                        <m:t>𝑖𝑠</m:t>
                      </m:r>
                      <m:r>
                        <a:rPr lang="nl-NL" i="1" dirty="0" smtClean="0">
                          <a:latin typeface="Cambria Math"/>
                        </a:rPr>
                        <m:t> −77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4E7F-DCBA-4468-8EF8-624837AA0942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307DA-AD72-4649-A3A1-DFD25F21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43201"/>
            <a:ext cx="3505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Determining the Sequence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Given values in a sequence, how do you determine the formula?</a:t>
            </a:r>
          </a:p>
          <a:p>
            <a:pPr algn="just">
              <a:defRPr/>
            </a:pPr>
            <a:r>
              <a:rPr lang="en-US" dirty="0"/>
              <a:t>Steps to consider:</a:t>
            </a:r>
          </a:p>
          <a:p>
            <a:pPr lvl="1" algn="just">
              <a:defRPr/>
            </a:pPr>
            <a:r>
              <a:rPr lang="en-US" sz="2400" dirty="0"/>
              <a:t>Is it an arithmetic progression (each term a constant amount from the last)?</a:t>
            </a:r>
          </a:p>
          <a:p>
            <a:pPr lvl="1" algn="just">
              <a:defRPr/>
            </a:pPr>
            <a:r>
              <a:rPr lang="en-US" sz="2400" dirty="0"/>
              <a:t>Is it a geometric progression (each term a factor of the previous term)?</a:t>
            </a:r>
          </a:p>
          <a:p>
            <a:pPr lvl="1" algn="just">
              <a:defRPr/>
            </a:pPr>
            <a:r>
              <a:rPr lang="en-US" sz="2400" dirty="0"/>
              <a:t>Does the sequence repeat itself (or cycle)?</a:t>
            </a:r>
          </a:p>
          <a:p>
            <a:pPr lvl="1" algn="just">
              <a:defRPr/>
            </a:pPr>
            <a:r>
              <a:rPr lang="en-US" sz="2400" dirty="0"/>
              <a:t>Does the sequence combine previous terms?</a:t>
            </a:r>
          </a:p>
          <a:p>
            <a:pPr lvl="1" algn="just">
              <a:defRPr/>
            </a:pPr>
            <a:r>
              <a:rPr lang="en-US" sz="2400" dirty="0"/>
              <a:t>Are there runs of the same value?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5E64-27EC-4107-82B6-29142FC4E529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2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Find a formula for the following sequence.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lnSpc>
                    <a:spcPct val="9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0, 1, 1, 0, 0, 1, 1, 1, 0, 0, 0, 1,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653-FCB9-46BB-A1DB-151B04AEFC39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Find a formula for the following sequence.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lnSpc>
                    <a:spcPct val="9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0, 1, 1, 0, 0, 1, 1, 1, 0, 0, 0, 1,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 algn="just">
                  <a:buNone/>
                </a:pPr>
                <a:r>
                  <a:rPr lang="en-US" sz="2400" dirty="0"/>
                  <a:t>The sequence alternates 1’s and 0’s, increasing the number of 1’s and 0’s each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D976-5D02-4305-9651-687BA69DDBE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A93A-128E-4A0B-ABB9-D9DE1C9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1949-199C-4AA9-B31D-4EB014DF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fontAlgn="base">
              <a:spcAft>
                <a:spcPct val="0"/>
              </a:spcAft>
            </a:pPr>
            <a:r>
              <a:rPr lang="en-US" dirty="0"/>
              <a:t>Sequences and Summations</a:t>
            </a:r>
          </a:p>
          <a:p>
            <a:pPr lvl="1"/>
            <a:r>
              <a:rPr lang="en-US" sz="2400" dirty="0"/>
              <a:t>What is a sequence?</a:t>
            </a:r>
          </a:p>
          <a:p>
            <a:pPr lvl="1"/>
            <a:r>
              <a:rPr lang="en-US" sz="2400" dirty="0"/>
              <a:t>Arithmetic Sequence and Geometric Sequence</a:t>
            </a:r>
          </a:p>
          <a:p>
            <a:pPr lvl="1"/>
            <a:r>
              <a:rPr lang="en-US" sz="2400" dirty="0"/>
              <a:t>How to determine a sequence formula?</a:t>
            </a:r>
          </a:p>
          <a:p>
            <a:pPr lvl="1"/>
            <a:r>
              <a:rPr lang="en-US" sz="2400" dirty="0"/>
              <a:t>What is Summation?</a:t>
            </a:r>
          </a:p>
          <a:p>
            <a:pPr lvl="1"/>
            <a:r>
              <a:rPr lang="en-US" sz="2400" dirty="0"/>
              <a:t>How to evaluate a summation?</a:t>
            </a:r>
          </a:p>
          <a:p>
            <a:pPr lvl="1"/>
            <a:r>
              <a:rPr lang="en-US" sz="2400" dirty="0"/>
              <a:t>Shifting the index of summation</a:t>
            </a:r>
          </a:p>
          <a:p>
            <a:pPr lvl="1"/>
            <a:r>
              <a:rPr lang="en-US" sz="2400" dirty="0"/>
              <a:t>Double Summation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A58A6-9790-4DE5-BF07-B833368B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34337-4D83-4C0C-AEFF-72EF9DC161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C660-9F3A-444D-AA55-135BF37F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CSC102 - Discrete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23783-A91D-4128-8A4F-0A19CC6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3CD99-146E-4B12-A886-CB06D1FDEB82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6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73"/>
    </mc:Choice>
    <mc:Fallback xmlns="">
      <p:transition spd="slow" advTm="83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Find a formula for the following sequence.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1/2, 1/4, 1/8, 1/16,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D7A2-D94E-478C-8084-224DC13E5319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Find a formula for the following sequence.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1/2, 1/4, 1/8, 1/16,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algn="just"/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{1/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274320" lvl="1" indent="0" algn="just">
                  <a:buNone/>
                </a:pPr>
                <a:r>
                  <a:rPr lang="en-US" sz="2400" dirty="0"/>
                  <a:t>It is a geometric progression.</a:t>
                </a:r>
              </a:p>
              <a:p>
                <a:pPr marL="274320" lvl="1" indent="0" algn="just">
                  <a:buNone/>
                </a:pPr>
                <a:r>
                  <a:rPr lang="en-US" sz="2400" dirty="0"/>
                  <a:t>a=1 and r=1/2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872-A58C-4531-BEF6-E6D2878C17F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formula for the following sequence.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3, 5, 7, 9,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54D2-393B-4103-94BC-CCF67A95E1C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1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formula for the following sequence.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3, 5, 7, 9,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{</m:t>
                      </m:r>
                      <m:r>
                        <a:rPr lang="en-US" sz="2400" b="0" i="1" dirty="0" smtClean="0">
                          <a:latin typeface="Cambria Math"/>
                        </a:rPr>
                        <m:t>2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/>
                  <a:t>It is a arithmetic progression.</a:t>
                </a:r>
              </a:p>
              <a:p>
                <a:pPr marL="274320" lvl="1" indent="0">
                  <a:buNone/>
                </a:pPr>
                <a:r>
                  <a:rPr lang="en-US" sz="2400" dirty="0"/>
                  <a:t>a=1 and d=2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2270-A577-44CE-B3C2-15F448C6FE6F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formula for the following sequence.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−1, 1, −1, 1,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1A6B-88DA-40D0-A52D-9113968A16D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formula for the following sequence.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−1, 1, −1, 1, …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{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/>
                  <a:t>It is a geometric progression.</a:t>
                </a:r>
              </a:p>
              <a:p>
                <a:pPr marL="274320" lvl="1" indent="0">
                  <a:buNone/>
                </a:pPr>
                <a:r>
                  <a:rPr lang="en-US" sz="2400" dirty="0"/>
                  <a:t>a=1 and r=-1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E7FF-9DFC-4DF5-ACA9-0CC1ADEB42EA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How can you produce the terms of the following sequence?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2, 2, 3, 3, 3, 4, 4, 4, 4,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0BAA-5558-482B-AD95-48E7915185A1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How can you produce the terms of the following sequence?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2, 2, 3, 3, 3, 4, 4, 4, 4,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274320" lvl="1" indent="0" algn="just">
                  <a:buNone/>
                </a:pPr>
                <a:r>
                  <a:rPr lang="en-US" sz="2400" dirty="0"/>
                  <a:t>A rule for generating this sequence is that integer n appears exactly n times.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8A89-6A72-41A4-A4E9-427B26FA25A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How can you produce the terms of the following sequence?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5, 11, 17, 23, 29, 35, 41,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2970-38B3-4E8E-8D63-699B0144769F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How can you produce the terms of the following sequence?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5, 11, 17, 23, 29, 35, 41,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algn="just"/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 algn="just">
                  <a:buNone/>
                </a:pPr>
                <a:r>
                  <a:rPr lang="en-US" sz="2400" dirty="0"/>
                  <a:t>A rule for generating this sequence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6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74320" lvl="1" indent="0" algn="just">
                  <a:buNone/>
                </a:pPr>
                <a:r>
                  <a:rPr lang="en-US" sz="2400" dirty="0"/>
                  <a:t>It is an arithmetic progression.</a:t>
                </a:r>
              </a:p>
              <a:p>
                <a:pPr marL="274320" lvl="1" indent="0" algn="just">
                  <a:buNone/>
                </a:pPr>
                <a:r>
                  <a:rPr lang="en-US" sz="2400" dirty="0"/>
                  <a:t>a=5 and d=6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DD74-6F43-4589-B9F8-D26931D8DA9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82880" lvl="1"/>
            <a:r>
              <a:rPr lang="en-US" sz="2600" dirty="0"/>
              <a:t>A sequence is a discrete structure used to represent an ordered list of elements </a:t>
            </a:r>
            <a:r>
              <a:rPr lang="en-US" sz="2600" dirty="0">
                <a:ea typeface="MS PGothic" pitchFamily="34" charset="-128"/>
                <a:cs typeface="Times New Roman" pitchFamily="18" charset="0"/>
                <a:sym typeface="Symbol" pitchFamily="18" charset="2"/>
              </a:rPr>
              <a:t>e.g. 1, 2, 3, 4, 5 and 1, 3, 9, 27, 81, 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6BC-07BA-475D-A2D7-D5265E70AB02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Find a formula for the following sequence.</a:t>
                </a:r>
              </a:p>
              <a:p>
                <a:pPr marL="0" indent="0" algn="just">
                  <a:spcBef>
                    <a:spcPct val="0"/>
                  </a:spcBef>
                  <a:buNone/>
                  <a:defRPr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15, 8, 1, −6, −13, −20, −27,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C12A-2A3B-4362-8680-38568488234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Find a formula for the following sequence.</a:t>
                </a:r>
              </a:p>
              <a:p>
                <a:pPr marL="0" indent="0" algn="just">
                  <a:spcBef>
                    <a:spcPct val="0"/>
                  </a:spcBef>
                  <a:buNone/>
                  <a:defRPr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15, 8, 1, −6, −13, −20, −27, …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algn="just"/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 algn="just">
                  <a:spcBef>
                    <a:spcPct val="0"/>
                  </a:spcBef>
                  <a:buNone/>
                  <a:defRPr/>
                </a:pPr>
                <a:r>
                  <a:rPr lang="en-US" sz="2400" dirty="0"/>
                  <a:t>Each term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sz="2400" dirty="0"/>
                  <a:t> less than the previous term.</a:t>
                </a:r>
              </a:p>
              <a:p>
                <a:pPr marL="274320" lvl="1" indent="0" algn="just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𝑎</m:t>
                      </m:r>
                      <m:r>
                        <a:rPr lang="en-US" sz="2400" i="1" baseline="-25000" dirty="0"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latin typeface="Cambria Math"/>
                        </a:rPr>
                        <m:t> = 22 − 7</m:t>
                      </m:r>
                      <m:r>
                        <a:rPr lang="en-US" sz="24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DB2-5BE8-492C-ACC1-DCB328102B8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Useful Sequences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4" t="48658" r="31216" b="20833"/>
          <a:stretch/>
        </p:blipFill>
        <p:spPr bwMode="auto">
          <a:xfrm>
            <a:off x="609600" y="1828800"/>
            <a:ext cx="81533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8560-B089-415E-B468-A1A9019E171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2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Find a formula for the following sequence?</a:t>
                </a: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:endParaRPr lang="en-US" i="1" dirty="0">
                  <a:latin typeface="Cambria Math"/>
                </a:endParaRP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2, 16, 54, 128, 250, 432, 686,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AD90-0F91-45AD-B9C0-3E6424F20A81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1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Find a formula for the following sequence?</a:t>
                </a: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:endParaRPr lang="en-US" i="1" dirty="0">
                  <a:latin typeface="Cambria Math"/>
                </a:endParaRP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2, 16, 54, 128, 250, 432, 686,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>
                  <a:spcBef>
                    <a:spcPct val="0"/>
                  </a:spcBef>
                  <a:buNone/>
                  <a:defRPr/>
                </a:pPr>
                <a:r>
                  <a:rPr lang="en-US" sz="2400" dirty="0"/>
                  <a:t>Each term is twice the cube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74320" lvl="1" indent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𝑎</m:t>
                      </m:r>
                      <m:r>
                        <a:rPr lang="en-US" sz="2400" i="1" baseline="-25000" dirty="0"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latin typeface="Cambria Math"/>
                        </a:rPr>
                        <m:t> = 2∗</m:t>
                      </m:r>
                      <m:r>
                        <a:rPr lang="en-US" sz="2400" i="1" dirty="0">
                          <a:latin typeface="Cambria Math"/>
                        </a:rPr>
                        <m:t>𝑛</m:t>
                      </m:r>
                      <m:r>
                        <a:rPr lang="en-US" sz="2400" i="1" baseline="30000" dirty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D92C-9C5C-4E48-8C7F-4395883BE89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4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formula for the following sequence.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7, 25, 79, 241, 727, 2185,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46D9-8CD6-44F8-8262-5163082998F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formula for the following sequence.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1, 7, 25, 79, 241, 727, 2185,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/>
                  <a:t>Compare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{</m:t>
                        </m:r>
                        <m:r>
                          <a:rPr lang="en-US" sz="2400" i="1" dirty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/>
                            </a:rPr>
                            <m:t>{3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−2</m:t>
                      </m:r>
                      <m:r>
                        <a:rPr lang="en-US" sz="24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519-2D96-412C-9BDF-8B22B051FC6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2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C00000"/>
                </a:solidFill>
              </a:rPr>
              <a:t>Summations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A4E-10CD-4A9E-B0C5-915C65E7B3CC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sum of 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from the sequence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} is:</a:t>
                </a:r>
              </a:p>
              <a:p>
                <a:pPr algn="just"/>
                <a:endParaRPr lang="en-US" i="1" dirty="0"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∑</m:t>
                    </m:r>
                  </m:oMath>
                </a14:m>
                <a:r>
                  <a:rPr lang="en-US" dirty="0"/>
                  <a:t> donates </a:t>
                </a:r>
                <a:r>
                  <a:rPr lang="en-US" b="1" dirty="0"/>
                  <a:t>summation </a:t>
                </a:r>
                <a:r>
                  <a:rPr lang="en-US" dirty="0"/>
                  <a:t>and j is the </a:t>
                </a:r>
                <a:r>
                  <a:rPr lang="en-US" b="1" dirty="0"/>
                  <a:t>index of summation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m is </a:t>
                </a:r>
                <a:r>
                  <a:rPr lang="en-US" b="1" dirty="0"/>
                  <a:t>lower limit </a:t>
                </a:r>
                <a:r>
                  <a:rPr lang="en-US" dirty="0"/>
                  <a:t>and n is </a:t>
                </a:r>
                <a:r>
                  <a:rPr lang="en-US" b="1" dirty="0"/>
                  <a:t>upper limit.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481" t="-87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3476-3080-4710-8D89-5DEC4AB85F34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52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summation: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	is like a for loop:</a:t>
                </a:r>
              </a:p>
              <a:p>
                <a:endParaRPr lang="en-US" dirty="0"/>
              </a:p>
              <a:p>
                <a:pPr>
                  <a:buNone/>
                </a:pPr>
                <a:r>
                  <a:rPr lang="en-US" dirty="0">
                    <a:latin typeface="Lucida Sans Typewriter" pitchFamily="33" charset="0"/>
                  </a:rPr>
                  <a:t>		</a:t>
                </a:r>
                <a:r>
                  <a:rPr lang="en-US" dirty="0" err="1">
                    <a:latin typeface="Lucida Sans Typewriter" pitchFamily="33" charset="0"/>
                  </a:rPr>
                  <a:t>int</a:t>
                </a:r>
                <a:r>
                  <a:rPr lang="en-US" dirty="0">
                    <a:latin typeface="Lucida Sans Typewriter" pitchFamily="33" charset="0"/>
                  </a:rPr>
                  <a:t> sum = 0;</a:t>
                </a:r>
              </a:p>
              <a:p>
                <a:pPr>
                  <a:buNone/>
                </a:pPr>
                <a:r>
                  <a:rPr lang="en-US" dirty="0">
                    <a:latin typeface="Lucida Sans Typewriter" pitchFamily="33" charset="0"/>
                  </a:rPr>
                  <a:t>		for ( </a:t>
                </a:r>
                <a:r>
                  <a:rPr lang="en-US" dirty="0" err="1">
                    <a:latin typeface="Lucida Sans Typewriter" pitchFamily="33" charset="0"/>
                  </a:rPr>
                  <a:t>int</a:t>
                </a:r>
                <a:r>
                  <a:rPr lang="en-US" dirty="0">
                    <a:latin typeface="Lucida Sans Typewriter" pitchFamily="33" charset="0"/>
                  </a:rPr>
                  <a:t> j = m; j &lt;= n; j++ )</a:t>
                </a:r>
              </a:p>
              <a:p>
                <a:pPr>
                  <a:buNone/>
                </a:pPr>
                <a:r>
                  <a:rPr lang="en-US" dirty="0">
                    <a:latin typeface="Lucida Sans Typewriter" pitchFamily="33" charset="0"/>
                  </a:rPr>
                  <a:t>			sum += a(j);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3F96-7954-4ABD-A2BF-D07BA3127A2A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A </a:t>
                </a:r>
                <a:r>
                  <a:rPr lang="en-US" b="1" dirty="0"/>
                  <a:t>sequence </a:t>
                </a:r>
                <a:r>
                  <a:rPr lang="en-US" dirty="0"/>
                  <a:t>is a function from a subset of the set integers </a:t>
                </a:r>
                <a:r>
                  <a:rPr lang="en-US" b="1" dirty="0"/>
                  <a:t>Z</a:t>
                </a:r>
                <a:r>
                  <a:rPr lang="en-US" dirty="0"/>
                  <a:t> (usually the set {0,1,2,…} or the set  {1,2,3,…}) to a set </a:t>
                </a:r>
                <a:r>
                  <a:rPr lang="en-US" b="1" dirty="0"/>
                  <a:t>S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denotes the image of the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1" i="1" baseline="-25000" dirty="0"/>
                  <a:t> 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:r>
                  <a:rPr lang="en-US" dirty="0"/>
                  <a:t>a </a:t>
                </a:r>
                <a:r>
                  <a:rPr lang="en-US" i="1" dirty="0"/>
                  <a:t>term </a:t>
                </a:r>
                <a:r>
                  <a:rPr lang="en-US" dirty="0"/>
                  <a:t>of the sequence</a:t>
                </a:r>
              </a:p>
              <a:p>
                <a:pPr algn="just"/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} : entire sequence</a:t>
                </a:r>
              </a:p>
              <a:p>
                <a:pPr lvl="1" algn="just"/>
                <a:r>
                  <a:rPr lang="en-US" dirty="0"/>
                  <a:t>Same notation as sets!</a:t>
                </a:r>
              </a:p>
              <a:p>
                <a:pPr algn="just"/>
                <a:endParaRPr lang="en-US" i="1" dirty="0">
                  <a:latin typeface="Cambria Math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10200" y="4648200"/>
            <a:ext cx="2428616" cy="1981200"/>
            <a:chOff x="5410200" y="4648200"/>
            <a:chExt cx="2428616" cy="1981200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4648200"/>
              <a:ext cx="2428616" cy="1981200"/>
              <a:chOff x="5257800" y="4495800"/>
              <a:chExt cx="2428616" cy="1981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257800" y="4495800"/>
                <a:ext cx="2428616" cy="1981200"/>
                <a:chOff x="5257800" y="4495800"/>
                <a:chExt cx="2428616" cy="19812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57800" y="5029200"/>
                  <a:ext cx="838200" cy="14478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/>
                </a:p>
                <a:p>
                  <a:pPr algn="ctr"/>
                  <a:endParaRPr lang="en-US" sz="2800" dirty="0"/>
                </a:p>
                <a:p>
                  <a:pPr algn="ctr"/>
                  <a:endParaRPr lang="en-US" sz="28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486400" y="4495800"/>
                  <a:ext cx="3561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Z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838432" y="5029200"/>
                  <a:ext cx="847984" cy="14478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  <a:p>
                  <a:pPr algn="ctr"/>
                  <a:endParaRPr lang="en-US" sz="2800" baseline="-25000" dirty="0"/>
                </a:p>
                <a:p>
                  <a:pPr algn="ctr"/>
                  <a:endParaRPr lang="en-US" sz="2800" dirty="0"/>
                </a:p>
                <a:p>
                  <a:pPr algn="ctr"/>
                  <a:endParaRPr lang="en-US" sz="28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036816" y="4521902"/>
                  <a:ext cx="3545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S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096000" y="5486400"/>
                  <a:ext cx="76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096000" y="5766955"/>
                  <a:ext cx="76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6096000" y="6019800"/>
                <a:ext cx="76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638800" y="54864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3016" y="5486399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</a:t>
              </a:r>
              <a:r>
                <a:rPr lang="en-US" sz="3600" b="1" baseline="-25000" dirty="0"/>
                <a:t>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B929-A6DC-40D1-B11B-8F681ACDCE95}" type="datetime1">
              <a:rPr lang="en-US" smtClean="0"/>
              <a:t>11/14/2020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Summations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Express the sum of the first 100 terms of the sequence {1/n} for n=1,2,3,… 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BF0E-D536-404C-8289-90EAD26EF84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Summations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Express the sum of the first 100 terms of the sequence {1/n} for n=1,2,3,… .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pPr algn="just"/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sup>
                        <m:e>
                          <m:f>
                            <m:fPr>
                              <m:type m:val="skw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2B95-4891-494D-844C-1BCA05FC66E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Summations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value of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F35F-C773-4674-8D4E-BA5178EA0E6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4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Summations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value of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?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endParaRPr lang="nn-NO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/>
                        </a:rPr>
                        <m:t>=1+4+9=14</m:t>
                      </m:r>
                    </m:oMath>
                  </m:oMathPara>
                </a14:m>
                <a:endParaRPr lang="nn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42D3-891E-41D1-A545-A6DF05443F9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6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More Summations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5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+1)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                            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5+1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2 + 3 + 4 + 5 + 6 = 20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(−2)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i="1" dirty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−2</m:t>
                        </m:r>
                      </m:e>
                    </m:d>
                    <m:r>
                      <a:rPr lang="en-US" i="1" baseline="30000" dirty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+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−2</m:t>
                        </m:r>
                      </m:e>
                    </m:d>
                    <m:r>
                      <a:rPr lang="en-US" i="1" baseline="30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+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−2</m:t>
                        </m:r>
                      </m:e>
                    </m:d>
                    <m:r>
                      <a:rPr lang="en-US" i="1" baseline="30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+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−2</m:t>
                        </m:r>
                      </m:e>
                    </m:d>
                    <m:r>
                      <a:rPr lang="en-US" i="1" baseline="30000" dirty="0">
                        <a:latin typeface="Cambria Math"/>
                        <a:sym typeface="Symbol" pitchFamily="18" charset="2"/>
                      </a:rPr>
                      <m:t>3</m:t>
                    </m:r>
                    <m:r>
                      <a:rPr lang="en-US" b="0" i="1" dirty="0" smtClean="0">
                        <a:latin typeface="Cambria Math"/>
                        <a:sym typeface="Symbol" pitchFamily="18" charset="2"/>
                      </a:rPr>
                      <m:t>+                           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−2</m:t>
                        </m:r>
                      </m:e>
                    </m:d>
                    <m:r>
                      <a:rPr lang="en-US" i="1" baseline="30000" dirty="0">
                        <a:latin typeface="Cambria Math"/>
                        <a:sym typeface="Symbol" pitchFamily="18" charset="2"/>
                      </a:rPr>
                      <m:t>4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−2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+4+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−8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+16=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 11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10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3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= 3 + 3 + 3 + 3 + 3 + 3 + 3 + 3 + 3 + 3 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 30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9CEC-BB43-4EE2-B75F-4B302A90DE2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4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More Summations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10</m:t>
                        </m:r>
                      </m:sup>
                      <m:e>
                        <m:d>
                          <m:dPr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)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= </m:t>
                            </m:r>
                            <m:r>
                              <a:rPr lang="en-US">
                                <a:latin typeface="Cambria Math"/>
                              </a:rPr>
                              <m:t>?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396-1C6F-42D1-8D6E-BB236E62213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0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More Summations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Evaluate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>
                            <a:latin typeface="Cambria Math"/>
                          </a:rPr>
                          <m:t>10</m:t>
                        </m:r>
                      </m:sup>
                      <m:e>
                        <m:d>
                          <m:dPr>
                            <m:endChr m:val="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/>
                              </a:rPr>
                              <m:t>)</m:t>
                            </m:r>
                            <m:r>
                              <a:rPr lang="en-US" sz="2800" b="0" i="0" smtClean="0">
                                <a:latin typeface="Cambria Math"/>
                              </a:rPr>
                              <m:t>= </m:t>
                            </m:r>
                            <m:r>
                              <a:rPr lang="en-US" sz="2800">
                                <a:latin typeface="Cambria Math"/>
                              </a:rPr>
                              <m:t>?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Solution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10</m:t>
                                </m:r>
                              </m:sup>
                              <m:e>
                                <m:d>
                                  <m:dPr>
                                    <m:end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/>
                                      </a:rPr>
                                      <m:t>)=(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/>
                                      </a:rPr>
                                      <m:t>)+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)+(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)+(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)+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)+(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)+(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)+(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)+(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9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)+(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=−1+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/>
                                  </a:rPr>
                                  <m:t>=−1+1024=1023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3902-3E11-4116-8C9F-63A631A4DC1C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Shifting the Index of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in case of sum.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shift the index of summation from 0 to 4 rather than from 1 to 5.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EC4C-2792-421C-BAEA-9EEADAF4E94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9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Shifting the Index of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shift the index of summation from 0 to 4 rather than from 1 to 5. to do this,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EC4C-2792-421C-BAEA-9EEADAF4E94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1EAC2-0AB4-4DD5-8624-89633B95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79247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3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Properties of Summations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4295775"/>
            <a:ext cx="483370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285-9400-4464-9E8D-2A5116E1A00E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Consider the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}, where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= 1/</a:t>
            </a:r>
            <a:r>
              <a:rPr lang="en-US" i="1" dirty="0"/>
              <a:t>n.</a:t>
            </a:r>
          </a:p>
          <a:p>
            <a:pPr lvl="1" algn="just"/>
            <a:r>
              <a:rPr lang="en-US" dirty="0"/>
              <a:t>The list of the terms of this sequence beginning with a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  <a:p>
            <a:pPr marL="274320" lvl="1" indent="0" algn="just">
              <a:buNone/>
            </a:pPr>
            <a:r>
              <a:rPr lang="en-US" dirty="0"/>
              <a:t>     	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, …</a:t>
            </a:r>
          </a:p>
          <a:p>
            <a:pPr lvl="1" indent="0" algn="just">
              <a:buNone/>
            </a:pPr>
            <a:r>
              <a:rPr lang="en-US" dirty="0"/>
              <a:t> 			{1, 1/2, 1/3, 1/4 , … }</a:t>
            </a:r>
          </a:p>
          <a:p>
            <a:pPr lvl="1" indent="0" algn="just">
              <a:buNone/>
            </a:pPr>
            <a:endParaRPr lang="en-US" sz="1600" dirty="0"/>
          </a:p>
          <a:p>
            <a:pPr algn="just"/>
            <a:r>
              <a:rPr lang="en-US" dirty="0"/>
              <a:t>Consider the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}, where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= 3</a:t>
            </a:r>
            <a:r>
              <a:rPr lang="en-US" i="1" dirty="0"/>
              <a:t>n.</a:t>
            </a:r>
          </a:p>
          <a:p>
            <a:pPr lvl="1" algn="just"/>
            <a:r>
              <a:rPr lang="en-US" dirty="0"/>
              <a:t>The list of the terms of this sequence beginning with a</a:t>
            </a:r>
            <a:r>
              <a:rPr lang="en-US" baseline="-25000" dirty="0"/>
              <a:t>1</a:t>
            </a:r>
            <a:r>
              <a:rPr lang="en-US" dirty="0"/>
              <a:t>: </a:t>
            </a:r>
          </a:p>
          <a:p>
            <a:pPr marL="274320" lvl="1" indent="0" algn="just">
              <a:buNone/>
            </a:pPr>
            <a:r>
              <a:rPr lang="en-US" dirty="0"/>
              <a:t>			 {3, 6, 9, 12 , …}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3FD7-450D-40E9-BAF5-350EF2F4A731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448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𝑆𝑜𝑙𝑣𝑒</m:t>
                      </m:r>
                      <m:r>
                        <a:rPr lang="en-US" i="1">
                          <a:latin typeface="Cambria Math"/>
                        </a:rPr>
                        <m:t>  3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(2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−3)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(4−5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F572-895B-47CB-BC5C-21E21E29D231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8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448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45B6E4-D27B-48B8-8A77-F42F85D4E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6477000" cy="4953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F572-895B-47CB-BC5C-21E21E29D231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6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Double 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 a nested for loop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>
                  <a:buNone/>
                </a:pPr>
                <a:r>
                  <a:rPr lang="en-US" dirty="0">
                    <a:latin typeface="Lucida Sans Typewriter" pitchFamily="33" charset="0"/>
                  </a:rPr>
                  <a:t>		</a:t>
                </a:r>
                <a:r>
                  <a:rPr lang="en-US" dirty="0" err="1">
                    <a:latin typeface="Lucida Sans Typewriter" pitchFamily="33" charset="0"/>
                  </a:rPr>
                  <a:t>int</a:t>
                </a:r>
                <a:r>
                  <a:rPr lang="en-US" dirty="0">
                    <a:latin typeface="Lucida Sans Typewriter" pitchFamily="33" charset="0"/>
                  </a:rPr>
                  <a:t> sum = 0;</a:t>
                </a:r>
              </a:p>
              <a:p>
                <a:pPr>
                  <a:buNone/>
                </a:pPr>
                <a:r>
                  <a:rPr lang="en-US" dirty="0">
                    <a:latin typeface="Lucida Sans Typewriter" pitchFamily="33" charset="0"/>
                  </a:rPr>
                  <a:t>		for ( </a:t>
                </a:r>
                <a:r>
                  <a:rPr lang="en-US" dirty="0" err="1">
                    <a:latin typeface="Lucida Sans Typewriter" pitchFamily="33" charset="0"/>
                  </a:rPr>
                  <a:t>int</a:t>
                </a:r>
                <a:r>
                  <a:rPr lang="en-US" dirty="0">
                    <a:latin typeface="Lucida Sans Typewriter" pitchFamily="33" charset="0"/>
                  </a:rPr>
                  <a:t> i = 1; i &lt;= 4; i++ )</a:t>
                </a:r>
              </a:p>
              <a:p>
                <a:pPr>
                  <a:buNone/>
                </a:pPr>
                <a:r>
                  <a:rPr lang="en-US" dirty="0">
                    <a:latin typeface="Lucida Sans Typewriter" pitchFamily="33" charset="0"/>
                  </a:rPr>
                  <a:t>			for ( </a:t>
                </a:r>
                <a:r>
                  <a:rPr lang="en-US" dirty="0" err="1">
                    <a:latin typeface="Lucida Sans Typewriter" pitchFamily="33" charset="0"/>
                  </a:rPr>
                  <a:t>int</a:t>
                </a:r>
                <a:r>
                  <a:rPr lang="en-US" dirty="0">
                    <a:latin typeface="Lucida Sans Typewriter" pitchFamily="33" charset="0"/>
                  </a:rPr>
                  <a:t> j = 1; j &lt;= 3; j++ )</a:t>
                </a:r>
              </a:p>
              <a:p>
                <a:pPr>
                  <a:buNone/>
                </a:pPr>
                <a:r>
                  <a:rPr lang="en-US" dirty="0">
                    <a:latin typeface="Lucida Sans Typewriter" pitchFamily="33" charset="0"/>
                  </a:rPr>
                  <a:t>				sum += i*j;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412-71E3-49ED-B8D2-1D79E8551F9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7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Double 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BAC7-4FC1-4B1F-AF78-AEAE4376D8F4}" type="datetime1">
              <a:rPr lang="en-US" smtClean="0"/>
              <a:t>11/14/2020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Double 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Solution: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6" t="50000" r="26153" b="32732"/>
          <a:stretch/>
        </p:blipFill>
        <p:spPr bwMode="auto">
          <a:xfrm>
            <a:off x="533400" y="2819400"/>
            <a:ext cx="5543551" cy="143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6" t="67268" r="26153" b="11905"/>
          <a:stretch/>
        </p:blipFill>
        <p:spPr bwMode="auto">
          <a:xfrm>
            <a:off x="381000" y="4255325"/>
            <a:ext cx="5543551" cy="17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25D5-29A1-46CF-8D29-75FA76E0464E}" type="datetime1">
              <a:rPr lang="en-US" smtClean="0"/>
              <a:t>11/14/2020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0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𝑆𝑜𝑙𝑣𝑒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AE63-784B-4E3B-9FB0-254CD7F4B674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C6704-2433-423B-A0EA-AE257058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4191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Some Useful Summations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8553-8CFC-42EC-BF6C-D27D5D68CDBA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0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3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1854123"/>
                <a:ext cx="4159500" cy="67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=50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</a:rPr>
                          <m:t>100</m:t>
                        </m:r>
                      </m:sup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36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54123"/>
                <a:ext cx="4159500" cy="672235"/>
              </a:xfrm>
              <a:prstGeom prst="rect">
                <a:avLst/>
              </a:prstGeom>
              <a:blipFill rotWithShape="0">
                <a:blip r:embed="rId2"/>
                <a:stretch>
                  <a:fillRect l="-307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DE76-551D-4F11-AF4A-507D9CCD288B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1854123"/>
                <a:ext cx="4093779" cy="67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=50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</a:rPr>
                          <m:t>100</m:t>
                        </m:r>
                      </m:sup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36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54123"/>
                <a:ext cx="4093779" cy="672235"/>
              </a:xfrm>
              <a:prstGeom prst="rect">
                <a:avLst/>
              </a:prstGeom>
              <a:blipFill rotWithShape="1">
                <a:blip r:embed="rId2"/>
                <a:stretch>
                  <a:fillRect l="-3130" t="-10909" b="-3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3" t="45267" r="48774" b="41171"/>
          <a:stretch/>
        </p:blipFill>
        <p:spPr bwMode="auto">
          <a:xfrm>
            <a:off x="203199" y="2819400"/>
            <a:ext cx="3149601" cy="117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7" t="36880" r="24431" b="55803"/>
          <a:stretch/>
        </p:blipFill>
        <p:spPr bwMode="auto">
          <a:xfrm>
            <a:off x="3886200" y="3033234"/>
            <a:ext cx="5257800" cy="70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69941" r="15556" b="16269"/>
          <a:stretch/>
        </p:blipFill>
        <p:spPr bwMode="auto">
          <a:xfrm>
            <a:off x="143639" y="5105400"/>
            <a:ext cx="854316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7" t="58447" r="35251" b="31001"/>
          <a:stretch/>
        </p:blipFill>
        <p:spPr bwMode="auto">
          <a:xfrm>
            <a:off x="4474779" y="3786169"/>
            <a:ext cx="4332550" cy="10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14D8-F770-43D3-9784-50917013AC2D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100" y="1719407"/>
                <a:ext cx="3258008" cy="736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Find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/>
                          </a:rPr>
                          <m:t>=100</m:t>
                        </m:r>
                      </m:sub>
                      <m:sup>
                        <m:r>
                          <a:rPr lang="en-US" sz="4000" b="0" i="1" smtClean="0">
                            <a:latin typeface="Cambria Math"/>
                          </a:rPr>
                          <m:t>200</m:t>
                        </m:r>
                      </m:sup>
                      <m:e>
                        <m:r>
                          <a:rPr lang="en-US" sz="4000" b="0" i="1" smtClean="0">
                            <a:latin typeface="Cambria Math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0" y="1719407"/>
                <a:ext cx="3258008" cy="736677"/>
              </a:xfrm>
              <a:prstGeom prst="rect">
                <a:avLst/>
              </a:prstGeom>
              <a:blipFill rotWithShape="0">
                <a:blip r:embed="rId2"/>
                <a:stretch>
                  <a:fillRect l="-4673" t="-12397" r="-5794" b="-3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100" y="2723862"/>
                <a:ext cx="3459147" cy="73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/>
                          </a:rPr>
                          <m:t>=99</m:t>
                        </m:r>
                      </m:sub>
                      <m:sup>
                        <m:r>
                          <a:rPr lang="en-US" sz="4000" b="0" i="1" smtClean="0">
                            <a:latin typeface="Cambria Math"/>
                          </a:rPr>
                          <m:t>200</m:t>
                        </m:r>
                      </m:sup>
                      <m:e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0" y="2723862"/>
                <a:ext cx="3459147" cy="736677"/>
              </a:xfrm>
              <a:prstGeom prst="rect">
                <a:avLst/>
              </a:prstGeom>
              <a:blipFill rotWithShape="0">
                <a:blip r:embed="rId3"/>
                <a:stretch>
                  <a:fillRect l="-4401" t="-12397" b="-3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24F2-B8A2-478A-B287-635840B84125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Geometric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sz="2400" dirty="0"/>
                  <a:t>A </a:t>
                </a:r>
                <a:r>
                  <a:rPr lang="en-US" sz="2400" b="1" dirty="0"/>
                  <a:t>geometric progression </a:t>
                </a:r>
                <a:r>
                  <a:rPr lang="en-US" sz="2400" dirty="0"/>
                  <a:t>is a sequence of the form</a:t>
                </a:r>
              </a:p>
              <a:p>
                <a:pPr marL="274320" lvl="1" indent="0">
                  <a:buNone/>
                </a:pPr>
                <a:endParaRPr lang="en-US" sz="24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 err="1">
                          <a:latin typeface="Cambria Math"/>
                        </a:rPr>
                        <m:t>𝑎𝑟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𝑎𝑟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/>
                        </a:rPr>
                        <m:t>, ….,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𝑎𝑟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i="1" dirty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2400" dirty="0"/>
              </a:p>
              <a:p>
                <a:pPr marL="274320" lvl="1" indent="0">
                  <a:buNone/>
                </a:pPr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/>
                  <a:t>Where the </a:t>
                </a:r>
                <a:r>
                  <a:rPr lang="en-US" sz="2400" b="1" dirty="0"/>
                  <a:t>initial term </a:t>
                </a:r>
                <a:r>
                  <a:rPr lang="en-US" sz="2400" b="1" i="1" dirty="0"/>
                  <a:t>a</a:t>
                </a:r>
                <a:r>
                  <a:rPr lang="en-US" sz="2400" dirty="0"/>
                  <a:t> and the </a:t>
                </a:r>
                <a:r>
                  <a:rPr lang="en-US" sz="2400" b="1" dirty="0"/>
                  <a:t>common ratio </a:t>
                </a:r>
                <a:r>
                  <a:rPr lang="en-US" sz="2400" b="1" i="1" dirty="0"/>
                  <a:t>r</a:t>
                </a:r>
                <a:r>
                  <a:rPr lang="en-US" sz="2400" dirty="0"/>
                  <a:t> are</a:t>
                </a:r>
              </a:p>
              <a:p>
                <a:pPr marL="274320" lvl="1" indent="0">
                  <a:buNone/>
                </a:pPr>
                <a:r>
                  <a:rPr lang="en-US" sz="2400" dirty="0"/>
                  <a:t>real numbers.</a:t>
                </a:r>
              </a:p>
              <a:p>
                <a:pPr marL="27432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6F37-6536-40A3-A22F-622630897B4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3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Exercise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Chapter # 2</a:t>
            </a:r>
          </a:p>
          <a:p>
            <a:pPr marL="0" indent="0" algn="ctr">
              <a:buNone/>
            </a:pPr>
            <a:r>
              <a:rPr lang="en-US" dirty="0"/>
              <a:t>Topic # 2.4</a:t>
            </a:r>
          </a:p>
          <a:p>
            <a:pPr marL="0" indent="0" algn="ctr">
              <a:buNone/>
            </a:pPr>
            <a:r>
              <a:rPr lang="en-US" dirty="0"/>
              <a:t>Questions 1, 2, 4, 25, 26, </a:t>
            </a:r>
            <a:r>
              <a:rPr lang="en-US"/>
              <a:t>29, 30,31</a:t>
            </a:r>
            <a:r>
              <a:rPr lang="en-US" dirty="0"/>
              <a:t>, 32, 33, 34</a:t>
            </a:r>
            <a:r>
              <a:rPr lang="en-US"/>
              <a:t>, 39, 40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AC0-F249-4E8A-A0E3-B9C940791081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General Term of Geometric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/>
                  <a:t>a </a:t>
                </a:r>
                <a:r>
                  <a:rPr lang="en-US" dirty="0"/>
                  <a:t>be the first term and </a:t>
                </a:r>
                <a:r>
                  <a:rPr lang="en-US" b="1" dirty="0"/>
                  <a:t>r </a:t>
                </a:r>
                <a:r>
                  <a:rPr lang="en-US" dirty="0"/>
                  <a:t>be the common ratio of a geometric sequence. Then the sequence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 err="1">
                          <a:latin typeface="Cambria Math"/>
                        </a:rPr>
                        <m:t>𝑎</m:t>
                      </m:r>
                      <m:r>
                        <a:rPr lang="en-US" b="0" i="1" dirty="0" smtClean="0">
                          <a:latin typeface="Cambria Math"/>
                        </a:rPr>
                        <m:t>𝑟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, represents the terms of the sequence then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first term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1−1</m:t>
                        </m:r>
                      </m:sup>
                    </m:sSup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second term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𝑎𝑟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third term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/>
                  <a:t>By symmetry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nth term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 =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 for all integers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E8D5-BB4F-4A69-941A-C177E20A55D9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Geometric Progression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Is {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(5)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} geometric progression?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Is {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} geometric progression?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228-DC16-4ED1-9FDE-274914AF1363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Geometric Progression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Is {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(5)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} geometric progression?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2,10,50,250,…</a:t>
                </a:r>
              </a:p>
              <a:p>
                <a:pPr marL="274320" lvl="1" indent="0">
                  <a:buNone/>
                </a:pPr>
                <a:r>
                  <a:rPr lang="en-US" dirty="0"/>
                  <a:t>Yes, a=2 and r=5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Is {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} geometric progression?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6,2,2/3,2/9,…</a:t>
                </a:r>
              </a:p>
              <a:p>
                <a:pPr marL="274320" lvl="1" indent="0">
                  <a:buNone/>
                </a:pPr>
                <a:r>
                  <a:rPr lang="en-US" dirty="0"/>
                  <a:t>Yes, a=6 and r=1/3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1C13-1222-4B52-8875-3B0EE9C11D26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CSC102 -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CD99-146E-4B12-A886-CB06D1FDE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1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9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|10.4|14.7|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21366</TotalTime>
  <Words>2328</Words>
  <Application>Microsoft Office PowerPoint</Application>
  <PresentationFormat>On-screen Show (4:3)</PresentationFormat>
  <Paragraphs>533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Lucida Sans Typewriter</vt:lpstr>
      <vt:lpstr>Clarity</vt:lpstr>
      <vt:lpstr>Department Of Computer Science, CUI Lahore Campus</vt:lpstr>
      <vt:lpstr>Lecture Outline</vt:lpstr>
      <vt:lpstr>Sequences</vt:lpstr>
      <vt:lpstr>Sequences</vt:lpstr>
      <vt:lpstr>Sequences</vt:lpstr>
      <vt:lpstr>Geometric Progression</vt:lpstr>
      <vt:lpstr>General Term of Geometric Progression</vt:lpstr>
      <vt:lpstr>Geometric Progression (Example)</vt:lpstr>
      <vt:lpstr>Geometric Progression (Example)</vt:lpstr>
      <vt:lpstr>Geometric Progression (Example</vt:lpstr>
      <vt:lpstr>Arithmetic Progression</vt:lpstr>
      <vt:lpstr>General Term of Arithmetic Progression</vt:lpstr>
      <vt:lpstr>Arithmetic Progression (Example)</vt:lpstr>
      <vt:lpstr>Arithmetic Progression (Example)</vt:lpstr>
      <vt:lpstr>Arithmetic Progression (Example)</vt:lpstr>
      <vt:lpstr>Arithmetic Progression (Example)</vt:lpstr>
      <vt:lpstr>Determining the Sequence Formula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Sequences (Example)</vt:lpstr>
      <vt:lpstr>Useful Sequences</vt:lpstr>
      <vt:lpstr>Sequences (Example)</vt:lpstr>
      <vt:lpstr>Sequences (Example)</vt:lpstr>
      <vt:lpstr>Sequences (Example)</vt:lpstr>
      <vt:lpstr>Sequences (Example)</vt:lpstr>
      <vt:lpstr>PowerPoint Presentation</vt:lpstr>
      <vt:lpstr>Summations</vt:lpstr>
      <vt:lpstr>Summations</vt:lpstr>
      <vt:lpstr>Summations (Example)</vt:lpstr>
      <vt:lpstr>Summations (Example)</vt:lpstr>
      <vt:lpstr>Summations (Example)</vt:lpstr>
      <vt:lpstr>Summations (Example)</vt:lpstr>
      <vt:lpstr>More Summations (Example)</vt:lpstr>
      <vt:lpstr>More Summations (Example)</vt:lpstr>
      <vt:lpstr>More Summations (Example)</vt:lpstr>
      <vt:lpstr>Shifting the Index of Summation</vt:lpstr>
      <vt:lpstr>Shifting the Index of Summation</vt:lpstr>
      <vt:lpstr>Properties of Summations</vt:lpstr>
      <vt:lpstr>Example</vt:lpstr>
      <vt:lpstr>Example</vt:lpstr>
      <vt:lpstr>Double Summations</vt:lpstr>
      <vt:lpstr>Double Summations</vt:lpstr>
      <vt:lpstr>Double Summations</vt:lpstr>
      <vt:lpstr>Example</vt:lpstr>
      <vt:lpstr>Some Useful Summations</vt:lpstr>
      <vt:lpstr>Example</vt:lpstr>
      <vt:lpstr>Example</vt:lpstr>
      <vt:lpstr>Example</vt:lpstr>
      <vt:lpstr>Exercise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CSC102 - Discrete Structures  (Discrete Mathematics) Fall 2012</dc:title>
  <dc:creator>Madiha</dc:creator>
  <cp:lastModifiedBy>Mahwish Waqas</cp:lastModifiedBy>
  <cp:revision>301</cp:revision>
  <cp:lastPrinted>2012-11-04T17:37:51Z</cp:lastPrinted>
  <dcterms:created xsi:type="dcterms:W3CDTF">2012-09-10T10:58:42Z</dcterms:created>
  <dcterms:modified xsi:type="dcterms:W3CDTF">2020-11-14T17:31:11Z</dcterms:modified>
</cp:coreProperties>
</file>