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0"/>
  </p:notesMasterIdLst>
  <p:handoutMasterIdLst>
    <p:handoutMasterId r:id="rId41"/>
  </p:handoutMasterIdLst>
  <p:sldIdLst>
    <p:sldId id="340" r:id="rId2"/>
    <p:sldId id="341" r:id="rId3"/>
    <p:sldId id="279" r:id="rId4"/>
    <p:sldId id="295" r:id="rId5"/>
    <p:sldId id="296" r:id="rId6"/>
    <p:sldId id="298" r:id="rId7"/>
    <p:sldId id="258" r:id="rId8"/>
    <p:sldId id="257" r:id="rId9"/>
    <p:sldId id="301" r:id="rId10"/>
    <p:sldId id="259" r:id="rId11"/>
    <p:sldId id="286" r:id="rId12"/>
    <p:sldId id="262" r:id="rId13"/>
    <p:sldId id="302" r:id="rId14"/>
    <p:sldId id="280" r:id="rId15"/>
    <p:sldId id="303" r:id="rId16"/>
    <p:sldId id="263" r:id="rId17"/>
    <p:sldId id="260" r:id="rId18"/>
    <p:sldId id="304" r:id="rId19"/>
    <p:sldId id="264" r:id="rId20"/>
    <p:sldId id="281" r:id="rId21"/>
    <p:sldId id="282" r:id="rId22"/>
    <p:sldId id="287" r:id="rId23"/>
    <p:sldId id="283" r:id="rId24"/>
    <p:sldId id="299" r:id="rId25"/>
    <p:sldId id="300" r:id="rId26"/>
    <p:sldId id="290" r:id="rId27"/>
    <p:sldId id="291" r:id="rId28"/>
    <p:sldId id="305" r:id="rId29"/>
    <p:sldId id="261" r:id="rId30"/>
    <p:sldId id="265" r:id="rId31"/>
    <p:sldId id="266" r:id="rId32"/>
    <p:sldId id="267" r:id="rId33"/>
    <p:sldId id="294" r:id="rId34"/>
    <p:sldId id="293" r:id="rId35"/>
    <p:sldId id="269" r:id="rId36"/>
    <p:sldId id="278" r:id="rId37"/>
    <p:sldId id="288" r:id="rId38"/>
    <p:sldId id="289" r:id="rId39"/>
  </p:sldIdLst>
  <p:sldSz cx="9144000" cy="6858000" type="screen4x3"/>
  <p:notesSz cx="9874250"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VVcs4LBnXg/u61cet1luDA==" hashData="7rET2ERbnz/wRVws3VXC9w4F7cNYZYvlAlTTDvNJNaQwoz2ash6uydVWB4ppjFd1a2Yd8YC6glTD1iKZ20AlLA=="/>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817" autoAdjust="0"/>
  </p:normalViewPr>
  <p:slideViewPr>
    <p:cSldViewPr>
      <p:cViewPr varScale="1">
        <p:scale>
          <a:sx n="60" d="100"/>
          <a:sy n="60" d="100"/>
        </p:scale>
        <p:origin x="1388" y="36"/>
      </p:cViewPr>
      <p:guideLst>
        <p:guide orient="horz" pos="2160"/>
        <p:guide pos="2880"/>
      </p:guideLst>
    </p:cSldViewPr>
  </p:slideViewPr>
  <p:outlineViewPr>
    <p:cViewPr>
      <p:scale>
        <a:sx n="33" d="100"/>
        <a:sy n="33" d="100"/>
      </p:scale>
      <p:origin x="0" y="-3397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842"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3" y="0"/>
            <a:ext cx="4278842" cy="339884"/>
          </a:xfrm>
          <a:prstGeom prst="rect">
            <a:avLst/>
          </a:prstGeom>
        </p:spPr>
        <p:txBody>
          <a:bodyPr vert="horz" lIns="91440" tIns="45720" rIns="91440" bIns="45720" rtlCol="0"/>
          <a:lstStyle>
            <a:lvl1pPr algn="r">
              <a:defRPr sz="1200"/>
            </a:lvl1pPr>
          </a:lstStyle>
          <a:p>
            <a:fld id="{EB876770-EE5E-4468-B465-395CA4B7FC1B}" type="datetimeFigureOut">
              <a:rPr lang="en-US" smtClean="0"/>
              <a:t>11/18/2020</a:t>
            </a:fld>
            <a:endParaRPr lang="en-US"/>
          </a:p>
        </p:txBody>
      </p:sp>
      <p:sp>
        <p:nvSpPr>
          <p:cNvPr id="4" name="Footer Placeholder 3"/>
          <p:cNvSpPr>
            <a:spLocks noGrp="1"/>
          </p:cNvSpPr>
          <p:nvPr>
            <p:ph type="ftr" sz="quarter" idx="2"/>
          </p:nvPr>
        </p:nvSpPr>
        <p:spPr>
          <a:xfrm>
            <a:off x="0" y="6456612"/>
            <a:ext cx="4278842" cy="3398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3" y="6456612"/>
            <a:ext cx="4278842" cy="339884"/>
          </a:xfrm>
          <a:prstGeom prst="rect">
            <a:avLst/>
          </a:prstGeom>
        </p:spPr>
        <p:txBody>
          <a:bodyPr vert="horz" lIns="91440" tIns="45720" rIns="91440" bIns="45720" rtlCol="0" anchor="b"/>
          <a:lstStyle>
            <a:lvl1pPr algn="r">
              <a:defRPr sz="1200"/>
            </a:lvl1pPr>
          </a:lstStyle>
          <a:p>
            <a:fld id="{B70CBFB1-52B6-4A9F-B843-E8436F1ECE09}" type="slidenum">
              <a:rPr lang="en-US" smtClean="0"/>
              <a:t>‹#›</a:t>
            </a:fld>
            <a:endParaRPr lang="en-US"/>
          </a:p>
        </p:txBody>
      </p:sp>
    </p:spTree>
    <p:extLst>
      <p:ext uri="{BB962C8B-B14F-4D97-AF65-F5344CB8AC3E}">
        <p14:creationId xmlns:p14="http://schemas.microsoft.com/office/powerpoint/2010/main" val="2035257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313" cy="339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2763" y="0"/>
            <a:ext cx="4279900" cy="339725"/>
          </a:xfrm>
          <a:prstGeom prst="rect">
            <a:avLst/>
          </a:prstGeom>
        </p:spPr>
        <p:txBody>
          <a:bodyPr vert="horz" lIns="91440" tIns="45720" rIns="91440" bIns="45720" rtlCol="0"/>
          <a:lstStyle>
            <a:lvl1pPr algn="r">
              <a:defRPr sz="1200"/>
            </a:lvl1pPr>
          </a:lstStyle>
          <a:p>
            <a:fld id="{750F92E9-4DB4-4B35-AB3F-3FDD76726420}" type="datetimeFigureOut">
              <a:rPr lang="en-US" smtClean="0"/>
              <a:t>11/18/2020</a:t>
            </a:fld>
            <a:endParaRPr lang="en-US"/>
          </a:p>
        </p:txBody>
      </p:sp>
      <p:sp>
        <p:nvSpPr>
          <p:cNvPr id="4" name="Slide Image Placeholder 3"/>
          <p:cNvSpPr>
            <a:spLocks noGrp="1" noRot="1" noChangeAspect="1"/>
          </p:cNvSpPr>
          <p:nvPr>
            <p:ph type="sldImg" idx="2"/>
          </p:nvPr>
        </p:nvSpPr>
        <p:spPr>
          <a:xfrm>
            <a:off x="3236913" y="509588"/>
            <a:ext cx="34004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28975"/>
            <a:ext cx="7899400" cy="30591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56363"/>
            <a:ext cx="4278313" cy="339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2763" y="6456363"/>
            <a:ext cx="4279900" cy="339725"/>
          </a:xfrm>
          <a:prstGeom prst="rect">
            <a:avLst/>
          </a:prstGeom>
        </p:spPr>
        <p:txBody>
          <a:bodyPr vert="horz" lIns="91440" tIns="45720" rIns="91440" bIns="45720" rtlCol="0" anchor="b"/>
          <a:lstStyle>
            <a:lvl1pPr algn="r">
              <a:defRPr sz="1200"/>
            </a:lvl1pPr>
          </a:lstStyle>
          <a:p>
            <a:fld id="{8AE428BA-E3FA-4F3D-8FDD-A75A519992BA}" type="slidenum">
              <a:rPr lang="en-US" smtClean="0"/>
              <a:t>‹#›</a:t>
            </a:fld>
            <a:endParaRPr lang="en-US"/>
          </a:p>
        </p:txBody>
      </p:sp>
    </p:spTree>
    <p:extLst>
      <p:ext uri="{BB962C8B-B14F-4D97-AF65-F5344CB8AC3E}">
        <p14:creationId xmlns:p14="http://schemas.microsoft.com/office/powerpoint/2010/main" val="1584045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E93855-EF42-4354-B66A-DD02CBB5D42F}"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0B79E3-9891-4F3A-9B05-CAE5DA5B0DB9}"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668D3-729E-4D7C-B466-2C9E2F5B4AFE}"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A5724A-D56F-4A92-8763-FC41CA082795}"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48AE7E-02B4-4FA8-A443-F73E6FCFDBE9}"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8C28CF-FCB9-4404-B5B5-A13A2CA067C7}" type="datetime1">
              <a:rPr lang="en-US" smtClean="0"/>
              <a:t>11/18/2020</a:t>
            </a:fld>
            <a:endParaRPr lang="en-US"/>
          </a:p>
        </p:txBody>
      </p:sp>
      <p:sp>
        <p:nvSpPr>
          <p:cNvPr id="6" name="Footer Placeholder 5"/>
          <p:cNvSpPr>
            <a:spLocks noGrp="1"/>
          </p:cNvSpPr>
          <p:nvPr>
            <p:ph type="ftr" sz="quarter" idx="11"/>
          </p:nvPr>
        </p:nvSpPr>
        <p:spPr/>
        <p:txBody>
          <a:bodyPr/>
          <a:lstStyle/>
          <a:p>
            <a:r>
              <a:rPr lang="en-US"/>
              <a:t>CSC102 - Discrete Structures</a:t>
            </a:r>
          </a:p>
        </p:txBody>
      </p:sp>
      <p:sp>
        <p:nvSpPr>
          <p:cNvPr id="7" name="Slide Number Placeholder 6"/>
          <p:cNvSpPr>
            <a:spLocks noGrp="1"/>
          </p:cNvSpPr>
          <p:nvPr>
            <p:ph type="sldNum" sz="quarter" idx="12"/>
          </p:nvPr>
        </p:nvSpPr>
        <p:spPr/>
        <p:txBody>
          <a:bodyPr/>
          <a:lstStyle/>
          <a:p>
            <a:fld id="{D503CD99-146E-4B12-A886-CB06D1FDEB8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730057-492E-4DE5-8704-F6FB259053C9}" type="datetime1">
              <a:rPr lang="en-US" smtClean="0"/>
              <a:t>11/18/2020</a:t>
            </a:fld>
            <a:endParaRPr lang="en-US"/>
          </a:p>
        </p:txBody>
      </p:sp>
      <p:sp>
        <p:nvSpPr>
          <p:cNvPr id="8" name="Footer Placeholder 7"/>
          <p:cNvSpPr>
            <a:spLocks noGrp="1"/>
          </p:cNvSpPr>
          <p:nvPr>
            <p:ph type="ftr" sz="quarter" idx="11"/>
          </p:nvPr>
        </p:nvSpPr>
        <p:spPr/>
        <p:txBody>
          <a:bodyPr/>
          <a:lstStyle/>
          <a:p>
            <a:r>
              <a:rPr lang="en-US"/>
              <a:t>CSC102 - Discrete Structures</a:t>
            </a:r>
          </a:p>
        </p:txBody>
      </p:sp>
      <p:sp>
        <p:nvSpPr>
          <p:cNvPr id="9" name="Slide Number Placeholder 8"/>
          <p:cNvSpPr>
            <a:spLocks noGrp="1"/>
          </p:cNvSpPr>
          <p:nvPr>
            <p:ph type="sldNum" sz="quarter" idx="12"/>
          </p:nvPr>
        </p:nvSpPr>
        <p:spPr/>
        <p:txBody>
          <a:bodyPr/>
          <a:lstStyle/>
          <a:p>
            <a:fld id="{D503CD99-146E-4B12-A886-CB06D1FDEB82}"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AF6D73-7C11-4116-977D-8296D3BB3DEB}" type="datetime1">
              <a:rPr lang="en-US" smtClean="0"/>
              <a:t>11/18/2020</a:t>
            </a:fld>
            <a:endParaRPr lang="en-US"/>
          </a:p>
        </p:txBody>
      </p:sp>
      <p:sp>
        <p:nvSpPr>
          <p:cNvPr id="4" name="Footer Placeholder 3"/>
          <p:cNvSpPr>
            <a:spLocks noGrp="1"/>
          </p:cNvSpPr>
          <p:nvPr>
            <p:ph type="ftr" sz="quarter" idx="11"/>
          </p:nvPr>
        </p:nvSpPr>
        <p:spPr/>
        <p:txBody>
          <a:bodyPr/>
          <a:lstStyle/>
          <a:p>
            <a:r>
              <a:rPr lang="en-US"/>
              <a:t>CSC102 - Discrete Structures</a:t>
            </a:r>
          </a:p>
        </p:txBody>
      </p:sp>
      <p:sp>
        <p:nvSpPr>
          <p:cNvPr id="5" name="Slide Number Placeholder 4"/>
          <p:cNvSpPr>
            <a:spLocks noGrp="1"/>
          </p:cNvSpPr>
          <p:nvPr>
            <p:ph type="sldNum" sz="quarter" idx="12"/>
          </p:nvPr>
        </p:nvSpPr>
        <p:spPr/>
        <p:txBody>
          <a:bodyPr/>
          <a:lstStyle/>
          <a:p>
            <a:fld id="{D503CD99-146E-4B12-A886-CB06D1FDEB8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63BB4-5BD3-4A7B-B8A6-FA2A4EC0C306}" type="datetime1">
              <a:rPr lang="en-US" smtClean="0"/>
              <a:t>11/18/2020</a:t>
            </a:fld>
            <a:endParaRPr lang="en-US"/>
          </a:p>
        </p:txBody>
      </p:sp>
      <p:sp>
        <p:nvSpPr>
          <p:cNvPr id="3" name="Footer Placeholder 2"/>
          <p:cNvSpPr>
            <a:spLocks noGrp="1"/>
          </p:cNvSpPr>
          <p:nvPr>
            <p:ph type="ftr" sz="quarter" idx="11"/>
          </p:nvPr>
        </p:nvSpPr>
        <p:spPr/>
        <p:txBody>
          <a:bodyPr/>
          <a:lstStyle/>
          <a:p>
            <a:r>
              <a:rPr lang="en-US"/>
              <a:t>CSC102 - Discrete Structures</a:t>
            </a:r>
          </a:p>
        </p:txBody>
      </p:sp>
      <p:sp>
        <p:nvSpPr>
          <p:cNvPr id="4" name="Slide Number Placeholder 3"/>
          <p:cNvSpPr>
            <a:spLocks noGrp="1"/>
          </p:cNvSpPr>
          <p:nvPr>
            <p:ph type="sldNum" sz="quarter" idx="12"/>
          </p:nvPr>
        </p:nvSpPr>
        <p:spPr/>
        <p:txBody>
          <a:bodyPr/>
          <a:lstStyle/>
          <a:p>
            <a:fld id="{D503CD99-146E-4B12-A886-CB06D1FDEB8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7B74D3-7505-495C-9EF4-54A6CD1EB538}" type="datetime1">
              <a:rPr lang="en-US" smtClean="0"/>
              <a:t>11/18/2020</a:t>
            </a:fld>
            <a:endParaRPr lang="en-US"/>
          </a:p>
        </p:txBody>
      </p:sp>
      <p:sp>
        <p:nvSpPr>
          <p:cNvPr id="6" name="Footer Placeholder 5"/>
          <p:cNvSpPr>
            <a:spLocks noGrp="1"/>
          </p:cNvSpPr>
          <p:nvPr>
            <p:ph type="ftr" sz="quarter" idx="11"/>
          </p:nvPr>
        </p:nvSpPr>
        <p:spPr/>
        <p:txBody>
          <a:bodyPr/>
          <a:lstStyle/>
          <a:p>
            <a:r>
              <a:rPr lang="en-US"/>
              <a:t>CSC102 - Discrete Structures</a:t>
            </a:r>
          </a:p>
        </p:txBody>
      </p:sp>
      <p:sp>
        <p:nvSpPr>
          <p:cNvPr id="7" name="Slide Number Placeholder 6"/>
          <p:cNvSpPr>
            <a:spLocks noGrp="1"/>
          </p:cNvSpPr>
          <p:nvPr>
            <p:ph type="sldNum" sz="quarter" idx="12"/>
          </p:nvPr>
        </p:nvSpPr>
        <p:spPr/>
        <p:txBody>
          <a:bodyPr/>
          <a:lstStyle/>
          <a:p>
            <a:fld id="{D503CD99-146E-4B12-A886-CB06D1FDEB82}"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793E99-A608-4AAD-90D7-53DE14E4706A}" type="datetime1">
              <a:rPr lang="en-US" smtClean="0"/>
              <a:t>11/18/2020</a:t>
            </a:fld>
            <a:endParaRPr lang="en-US"/>
          </a:p>
        </p:txBody>
      </p:sp>
      <p:sp>
        <p:nvSpPr>
          <p:cNvPr id="6" name="Footer Placeholder 5"/>
          <p:cNvSpPr>
            <a:spLocks noGrp="1"/>
          </p:cNvSpPr>
          <p:nvPr>
            <p:ph type="ftr" sz="quarter" idx="11"/>
          </p:nvPr>
        </p:nvSpPr>
        <p:spPr/>
        <p:txBody>
          <a:bodyPr/>
          <a:lstStyle/>
          <a:p>
            <a:r>
              <a:rPr lang="en-US"/>
              <a:t>CSC102 - Discrete Structures</a:t>
            </a:r>
          </a:p>
        </p:txBody>
      </p:sp>
      <p:sp>
        <p:nvSpPr>
          <p:cNvPr id="7" name="Slide Number Placeholder 6"/>
          <p:cNvSpPr>
            <a:spLocks noGrp="1"/>
          </p:cNvSpPr>
          <p:nvPr>
            <p:ph type="sldNum" sz="quarter" idx="12"/>
          </p:nvPr>
        </p:nvSpPr>
        <p:spPr/>
        <p:txBody>
          <a:bodyPr/>
          <a:lstStyle/>
          <a:p>
            <a:fld id="{D503CD99-146E-4B12-A886-CB06D1FDEB8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FA795FE-871F-4CFD-97F8-83056E15EA9F}" type="datetime1">
              <a:rPr lang="en-US" smtClean="0"/>
              <a:t>11/18/2020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t>CSC102 - Discrete Structures</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503CD99-146E-4B12-A886-CB06D1FDEB8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762000" y="3995738"/>
            <a:ext cx="6400800" cy="1752600"/>
          </a:xfrm>
        </p:spPr>
        <p:txBody>
          <a:bodyPr>
            <a:noAutofit/>
          </a:bodyPr>
          <a:lstStyle/>
          <a:p>
            <a:pPr marL="0" indent="0">
              <a:buNone/>
            </a:pPr>
            <a:r>
              <a:rPr lang="en-US" dirty="0">
                <a:solidFill>
                  <a:schemeClr val="tx1"/>
                </a:solidFill>
              </a:rPr>
              <a:t>CSC102 - Discrete Structures</a:t>
            </a:r>
          </a:p>
          <a:p>
            <a:pPr marL="0" indent="0">
              <a:buNone/>
            </a:pPr>
            <a:r>
              <a:rPr lang="en-US" dirty="0">
                <a:solidFill>
                  <a:schemeClr val="tx1"/>
                </a:solidFill>
              </a:rPr>
              <a:t>By</a:t>
            </a:r>
          </a:p>
          <a:p>
            <a:pPr marL="0" indent="0">
              <a:buNone/>
            </a:pPr>
            <a:r>
              <a:rPr lang="en-US" dirty="0">
                <a:solidFill>
                  <a:schemeClr val="tx1"/>
                </a:solidFill>
              </a:rPr>
              <a:t>Mahwish Waqas</a:t>
            </a:r>
          </a:p>
        </p:txBody>
      </p:sp>
      <p:sp>
        <p:nvSpPr>
          <p:cNvPr id="2" name="Title 1"/>
          <p:cNvSpPr>
            <a:spLocks noGrp="1"/>
          </p:cNvSpPr>
          <p:nvPr>
            <p:ph type="ctrTitle" idx="4294967295"/>
          </p:nvPr>
        </p:nvSpPr>
        <p:spPr>
          <a:xfrm>
            <a:off x="609600" y="2138362"/>
            <a:ext cx="7848600" cy="1366838"/>
          </a:xfrm>
        </p:spPr>
        <p:txBody>
          <a:bodyPr>
            <a:noAutofit/>
          </a:bodyPr>
          <a:lstStyle/>
          <a:p>
            <a:r>
              <a:rPr lang="en-US" sz="3600" cap="none" dirty="0">
                <a:solidFill>
                  <a:schemeClr val="accent1"/>
                </a:solidFill>
              </a:rPr>
              <a:t>Department Of Computer Science, CUI Lahore Campus</a:t>
            </a:r>
          </a:p>
        </p:txBody>
      </p:sp>
      <p:pic>
        <p:nvPicPr>
          <p:cNvPr id="5" name="Picture 4" descr="IMG-20180516-WA000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8957" y="423672"/>
            <a:ext cx="2116183" cy="1786128"/>
          </a:xfrm>
          <a:prstGeom prst="rect">
            <a:avLst/>
          </a:prstGeom>
          <a:noFill/>
          <a:ln>
            <a:noFill/>
          </a:ln>
        </p:spPr>
      </p:pic>
      <p:cxnSp>
        <p:nvCxnSpPr>
          <p:cNvPr id="8" name="Straight Connector 7">
            <a:extLst>
              <a:ext uri="{FF2B5EF4-FFF2-40B4-BE49-F238E27FC236}">
                <a16:creationId xmlns:a16="http://schemas.microsoft.com/office/drawing/2014/main" id="{F2BCCB9B-FD1F-42CE-A178-96C94A0347C7}"/>
              </a:ext>
            </a:extLst>
          </p:cNvPr>
          <p:cNvCxnSpPr>
            <a:cxnSpLocks/>
          </p:cNvCxnSpPr>
          <p:nvPr/>
        </p:nvCxnSpPr>
        <p:spPr>
          <a:xfrm>
            <a:off x="685800" y="3505200"/>
            <a:ext cx="7924800" cy="0"/>
          </a:xfrm>
          <a:prstGeom prst="line">
            <a:avLst/>
          </a:prstGeom>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819695857"/>
      </p:ext>
    </p:extLst>
  </p:cSld>
  <p:clrMapOvr>
    <a:masterClrMapping/>
  </p:clrMapOvr>
  <mc:AlternateContent xmlns:mc="http://schemas.openxmlformats.org/markup-compatibility/2006">
    <mc:Choice xmlns:p14="http://schemas.microsoft.com/office/powerpoint/2010/main" Requires="p14">
      <p:transition spd="slow" p14:dur="2000" advTm="9783"/>
    </mc:Choice>
    <mc:Fallback>
      <p:transition spd="slow" advTm="97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extLst>
    <p:ext uri="{E180D4A7-C9FB-4DFB-919C-405C955672EB}">
      <p14:showEvtLst xmlns:p14="http://schemas.microsoft.com/office/powerpoint/2010/main">
        <p14:playEvt time="247" objId="9"/>
        <p14:stopEvt time="9783" objId="9"/>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Modus Ponens</a:t>
            </a:r>
          </a:p>
        </p:txBody>
      </p:sp>
      <p:sp>
        <p:nvSpPr>
          <p:cNvPr id="3" name="Content Placeholder 2"/>
          <p:cNvSpPr>
            <a:spLocks noGrp="1"/>
          </p:cNvSpPr>
          <p:nvPr>
            <p:ph idx="1"/>
          </p:nvPr>
        </p:nvSpPr>
        <p:spPr>
          <a:xfrm>
            <a:off x="457200" y="1676400"/>
            <a:ext cx="8229600" cy="4876800"/>
          </a:xfrm>
        </p:spPr>
        <p:txBody>
          <a:bodyPr/>
          <a:lstStyle/>
          <a:p>
            <a:r>
              <a:rPr lang="en-US" dirty="0">
                <a:latin typeface="+mj-lt"/>
                <a:cs typeface="Times New Roman" pitchFamily="18" charset="0"/>
              </a:rPr>
              <a:t>The tautology (p </a:t>
            </a:r>
            <a:r>
              <a:rPr lang="en-US" dirty="0">
                <a:latin typeface="+mj-lt"/>
                <a:cs typeface="Times New Roman" pitchFamily="18" charset="0"/>
                <a:sym typeface="Symbol" pitchFamily="18" charset="2"/>
              </a:rPr>
              <a:t> (</a:t>
            </a:r>
            <a:r>
              <a:rPr lang="en-US" dirty="0" err="1">
                <a:latin typeface="+mj-lt"/>
                <a:cs typeface="Times New Roman" pitchFamily="18" charset="0"/>
                <a:sym typeface="Symbol" pitchFamily="18" charset="2"/>
              </a:rPr>
              <a:t>p→q</a:t>
            </a:r>
            <a:r>
              <a:rPr lang="en-US" dirty="0">
                <a:latin typeface="+mj-lt"/>
                <a:cs typeface="Times New Roman" pitchFamily="18" charset="0"/>
                <a:sym typeface="Symbol" pitchFamily="18" charset="2"/>
              </a:rPr>
              <a:t>)) → q is basis of modus ponens.</a:t>
            </a:r>
          </a:p>
          <a:p>
            <a:endParaRPr lang="en-US" dirty="0"/>
          </a:p>
        </p:txBody>
      </p:sp>
      <p:graphicFrame>
        <p:nvGraphicFramePr>
          <p:cNvPr id="5" name="Group 52"/>
          <p:cNvGraphicFramePr>
            <a:graphicFrameLocks noGrp="1"/>
          </p:cNvGraphicFramePr>
          <p:nvPr>
            <p:extLst>
              <p:ext uri="{D42A27DB-BD31-4B8C-83A1-F6EECF244321}">
                <p14:modId xmlns:p14="http://schemas.microsoft.com/office/powerpoint/2010/main" val="57206344"/>
              </p:ext>
            </p:extLst>
          </p:nvPr>
        </p:nvGraphicFramePr>
        <p:xfrm>
          <a:off x="990600" y="2667000"/>
          <a:ext cx="6746875" cy="2021524"/>
        </p:xfrm>
        <a:graphic>
          <a:graphicData uri="http://schemas.openxmlformats.org/drawingml/2006/table">
            <a:tbl>
              <a:tblPr firstRow="1" bandRow="1">
                <a:tableStyleId>{F2DE63D5-997A-4646-A377-4702673A728D}</a:tableStyleId>
              </a:tblPr>
              <a:tblGrid>
                <a:gridCol w="679450">
                  <a:extLst>
                    <a:ext uri="{9D8B030D-6E8A-4147-A177-3AD203B41FA5}">
                      <a16:colId xmlns:a16="http://schemas.microsoft.com/office/drawing/2014/main" val="20000"/>
                    </a:ext>
                  </a:extLst>
                </a:gridCol>
                <a:gridCol w="774700">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gridCol w="1747838">
                  <a:extLst>
                    <a:ext uri="{9D8B030D-6E8A-4147-A177-3AD203B41FA5}">
                      <a16:colId xmlns:a16="http://schemas.microsoft.com/office/drawing/2014/main" val="20003"/>
                    </a:ext>
                  </a:extLst>
                </a:gridCol>
                <a:gridCol w="2608262">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dirty="0"/>
                        <a:t>p</a:t>
                      </a:r>
                      <a:endParaRPr lang="en-US" sz="1800" b="1" i="0" u="none" strike="noStrike" kern="1200" baseline="0" dirty="0">
                        <a:solidFill>
                          <a:schemeClr val="bg1"/>
                        </a:solidFill>
                        <a:latin typeface="+mn-lt"/>
                        <a:ea typeface="+mn-ea"/>
                        <a:cs typeface="+mn-cs"/>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dirty="0"/>
                        <a:t>q</a:t>
                      </a:r>
                      <a:endParaRPr lang="en-US" sz="1800" b="1" i="0" u="none" strike="noStrike" kern="1200" baseline="0" dirty="0">
                        <a:solidFill>
                          <a:schemeClr val="bg1"/>
                        </a:solidFill>
                        <a:latin typeface="+mn-lt"/>
                        <a:ea typeface="+mn-ea"/>
                        <a:cs typeface="+mn-cs"/>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dirty="0" err="1">
                          <a:sym typeface="Symbol" pitchFamily="18" charset="2"/>
                        </a:rPr>
                        <a:t>p→q</a:t>
                      </a:r>
                      <a:endParaRPr lang="en-US" sz="1800" b="1" i="0" u="none" strike="noStrike" kern="1200" baseline="0" dirty="0">
                        <a:solidFill>
                          <a:schemeClr val="bg1"/>
                        </a:solidFill>
                        <a:latin typeface="+mn-lt"/>
                        <a:ea typeface="+mn-ea"/>
                        <a:cs typeface="+mn-cs"/>
                        <a:sym typeface="Symbol" pitchFamily="18" charset="2"/>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dirty="0"/>
                        <a:t>p</a:t>
                      </a:r>
                      <a:r>
                        <a:rPr lang="en-US" sz="1800" u="none" strike="noStrike" kern="1200" baseline="0" dirty="0">
                          <a:sym typeface="Symbol" pitchFamily="18" charset="2"/>
                        </a:rPr>
                        <a:t>(</a:t>
                      </a:r>
                      <a:r>
                        <a:rPr lang="en-US" sz="1800" u="none" strike="noStrike" kern="1200" baseline="0" dirty="0" err="1">
                          <a:sym typeface="Symbol" pitchFamily="18" charset="2"/>
                        </a:rPr>
                        <a:t>p→q</a:t>
                      </a:r>
                      <a:r>
                        <a:rPr lang="en-US" sz="1800" u="none" strike="noStrike" kern="1200" baseline="0" dirty="0">
                          <a:sym typeface="Symbol" pitchFamily="18" charset="2"/>
                        </a:rPr>
                        <a:t>))</a:t>
                      </a:r>
                      <a:endParaRPr lang="en-US" sz="1800" b="1" i="0" u="none" strike="noStrike" kern="1200" baseline="0" dirty="0">
                        <a:solidFill>
                          <a:schemeClr val="bg1"/>
                        </a:solidFill>
                        <a:latin typeface="+mn-lt"/>
                        <a:ea typeface="+mn-ea"/>
                        <a:cs typeface="+mn-cs"/>
                        <a:sym typeface="Symbol" pitchFamily="18" charset="2"/>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dirty="0"/>
                        <a:t>(p</a:t>
                      </a:r>
                      <a:r>
                        <a:rPr lang="en-US" sz="1800" u="none" strike="noStrike" kern="1200" baseline="0" dirty="0">
                          <a:sym typeface="Symbol" pitchFamily="18" charset="2"/>
                        </a:rPr>
                        <a:t>(</a:t>
                      </a:r>
                      <a:r>
                        <a:rPr lang="en-US" sz="1800" u="none" strike="noStrike" kern="1200" baseline="0" dirty="0" err="1">
                          <a:sym typeface="Symbol" pitchFamily="18" charset="2"/>
                        </a:rPr>
                        <a:t>p→q</a:t>
                      </a:r>
                      <a:r>
                        <a:rPr lang="en-US" sz="1800" u="none" strike="noStrike" kern="1200" baseline="0" dirty="0">
                          <a:sym typeface="Symbol" pitchFamily="18" charset="2"/>
                        </a:rPr>
                        <a:t>)) → q</a:t>
                      </a:r>
                      <a:endParaRPr lang="en-US" sz="1800" b="1" i="0" u="none" strike="noStrike" kern="1200" baseline="0" dirty="0">
                        <a:solidFill>
                          <a:schemeClr val="bg1"/>
                        </a:solidFill>
                        <a:latin typeface="+mn-lt"/>
                        <a:ea typeface="+mn-ea"/>
                        <a:cs typeface="+mn-cs"/>
                        <a:sym typeface="Symbol" pitchFamily="18" charset="2"/>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30480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dirty="0"/>
                        <a:t>T</a:t>
                      </a:r>
                      <a:endParaRPr lang="en-US" sz="1800" b="0" i="0" u="none" strike="noStrike" kern="1200" baseline="0" dirty="0">
                        <a:solidFill>
                          <a:schemeClr val="dk1"/>
                        </a:solidFill>
                        <a:latin typeface="+mn-lt"/>
                        <a:ea typeface="+mn-ea"/>
                        <a:cs typeface="+mn-cs"/>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dirty="0"/>
                        <a:t>T</a:t>
                      </a:r>
                      <a:endParaRPr lang="en-US" sz="1800" b="0" i="0" u="none" strike="noStrike" kern="1200" baseline="0" dirty="0">
                        <a:solidFill>
                          <a:schemeClr val="dk1"/>
                        </a:solidFill>
                        <a:latin typeface="+mn-lt"/>
                        <a:ea typeface="+mn-ea"/>
                        <a:cs typeface="+mn-cs"/>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dirty="0"/>
                        <a:t>T</a:t>
                      </a:r>
                      <a:endParaRPr lang="en-US" sz="1800" b="0" i="0" u="none" strike="noStrike" kern="1200" baseline="0" dirty="0">
                        <a:solidFill>
                          <a:schemeClr val="dk1"/>
                        </a:solidFill>
                        <a:latin typeface="+mn-lt"/>
                        <a:ea typeface="+mn-ea"/>
                        <a:cs typeface="+mn-cs"/>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dirty="0"/>
                        <a:t>T</a:t>
                      </a:r>
                      <a:endParaRPr lang="en-US" sz="1800" b="0" i="0" u="none" strike="noStrike" kern="1200" baseline="0" dirty="0">
                        <a:solidFill>
                          <a:schemeClr val="dk1"/>
                        </a:solidFill>
                        <a:latin typeface="+mn-lt"/>
                        <a:ea typeface="+mn-ea"/>
                        <a:cs typeface="+mn-cs"/>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dirty="0"/>
                        <a:t>T</a:t>
                      </a:r>
                      <a:endParaRPr lang="en-US" sz="1800" b="0" i="0" u="none" strike="noStrike" kern="1200" baseline="0" dirty="0">
                        <a:solidFill>
                          <a:schemeClr val="dk1"/>
                        </a:solidFill>
                        <a:latin typeface="+mn-lt"/>
                        <a:ea typeface="+mn-ea"/>
                        <a:cs typeface="+mn-cs"/>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82588">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a:t>T</a:t>
                      </a:r>
                      <a:endParaRPr lang="en-US" sz="1800" b="0" i="0" u="none" strike="noStrike" kern="1200" baseline="0">
                        <a:solidFill>
                          <a:schemeClr val="dk1"/>
                        </a:solidFill>
                        <a:latin typeface="+mn-lt"/>
                        <a:ea typeface="+mn-ea"/>
                        <a:cs typeface="+mn-cs"/>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dirty="0"/>
                        <a:t>F</a:t>
                      </a:r>
                      <a:endParaRPr lang="en-US" sz="1800" b="0" i="0" u="none" strike="noStrike" kern="1200" baseline="0" dirty="0">
                        <a:solidFill>
                          <a:schemeClr val="dk1"/>
                        </a:solidFill>
                        <a:latin typeface="+mn-lt"/>
                        <a:ea typeface="+mn-ea"/>
                        <a:cs typeface="+mn-cs"/>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dirty="0"/>
                        <a:t>F</a:t>
                      </a:r>
                      <a:endParaRPr lang="en-US" sz="1800" b="0" i="0" u="none" strike="noStrike" kern="1200" baseline="0" dirty="0">
                        <a:solidFill>
                          <a:schemeClr val="dk1"/>
                        </a:solidFill>
                        <a:latin typeface="+mn-lt"/>
                        <a:ea typeface="+mn-ea"/>
                        <a:cs typeface="+mn-cs"/>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dirty="0"/>
                        <a:t>F</a:t>
                      </a:r>
                      <a:endParaRPr lang="en-US" sz="1800" b="0" i="0" u="none" strike="noStrike" kern="1200" baseline="0" dirty="0">
                        <a:solidFill>
                          <a:schemeClr val="dk1"/>
                        </a:solidFill>
                        <a:latin typeface="+mn-lt"/>
                        <a:ea typeface="+mn-ea"/>
                        <a:cs typeface="+mn-cs"/>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dirty="0"/>
                        <a:t>T</a:t>
                      </a:r>
                      <a:endParaRPr lang="en-US" sz="1800" b="0" i="0" u="none" strike="noStrike" kern="1200" baseline="0" dirty="0">
                        <a:solidFill>
                          <a:schemeClr val="dk1"/>
                        </a:solidFill>
                        <a:latin typeface="+mn-lt"/>
                        <a:ea typeface="+mn-ea"/>
                        <a:cs typeface="+mn-cs"/>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9413">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a:t>F</a:t>
                      </a:r>
                      <a:endParaRPr lang="en-US" sz="1800" b="0" i="0" u="none" strike="noStrike" kern="1200" baseline="0">
                        <a:solidFill>
                          <a:schemeClr val="dk1"/>
                        </a:solidFill>
                        <a:latin typeface="+mn-lt"/>
                        <a:ea typeface="+mn-ea"/>
                        <a:cs typeface="+mn-cs"/>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a:t>T</a:t>
                      </a:r>
                      <a:endParaRPr lang="en-US" sz="1800" b="0" i="0" u="none" strike="noStrike" kern="1200" baseline="0">
                        <a:solidFill>
                          <a:schemeClr val="dk1"/>
                        </a:solidFill>
                        <a:latin typeface="+mn-lt"/>
                        <a:ea typeface="+mn-ea"/>
                        <a:cs typeface="+mn-cs"/>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dirty="0"/>
                        <a:t>T</a:t>
                      </a:r>
                      <a:endParaRPr lang="en-US" sz="1800" b="0" i="0" u="none" strike="noStrike" kern="1200" baseline="0" dirty="0">
                        <a:solidFill>
                          <a:schemeClr val="dk1"/>
                        </a:solidFill>
                        <a:latin typeface="+mn-lt"/>
                        <a:ea typeface="+mn-ea"/>
                        <a:cs typeface="+mn-cs"/>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dirty="0"/>
                        <a:t>F</a:t>
                      </a:r>
                      <a:endParaRPr lang="en-US" sz="1800" b="0" i="0" u="none" strike="noStrike" kern="1200" baseline="0" dirty="0">
                        <a:solidFill>
                          <a:schemeClr val="dk1"/>
                        </a:solidFill>
                        <a:latin typeface="+mn-lt"/>
                        <a:ea typeface="+mn-ea"/>
                        <a:cs typeface="+mn-cs"/>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dirty="0"/>
                        <a:t>T</a:t>
                      </a:r>
                      <a:endParaRPr lang="en-US" sz="1800" b="0" i="0" u="none" strike="noStrike" kern="1200" baseline="0" dirty="0">
                        <a:solidFill>
                          <a:schemeClr val="dk1"/>
                        </a:solidFill>
                        <a:latin typeface="+mn-lt"/>
                        <a:ea typeface="+mn-ea"/>
                        <a:cs typeface="+mn-cs"/>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36563">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a:t>F</a:t>
                      </a:r>
                      <a:endParaRPr lang="en-US" sz="1800" b="0" i="0" u="none" strike="noStrike" kern="1200" baseline="0">
                        <a:solidFill>
                          <a:schemeClr val="dk1"/>
                        </a:solidFill>
                        <a:latin typeface="+mn-lt"/>
                        <a:ea typeface="+mn-ea"/>
                        <a:cs typeface="+mn-cs"/>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dirty="0"/>
                        <a:t>F</a:t>
                      </a:r>
                      <a:endParaRPr lang="en-US" sz="1800" b="0" i="0" u="none" strike="noStrike" kern="1200" baseline="0" dirty="0">
                        <a:solidFill>
                          <a:schemeClr val="dk1"/>
                        </a:solidFill>
                        <a:latin typeface="+mn-lt"/>
                        <a:ea typeface="+mn-ea"/>
                        <a:cs typeface="+mn-cs"/>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dirty="0"/>
                        <a:t>T</a:t>
                      </a:r>
                      <a:endParaRPr lang="en-US" sz="1800" b="0" i="0" u="none" strike="noStrike" kern="1200" baseline="0" dirty="0">
                        <a:solidFill>
                          <a:schemeClr val="dk1"/>
                        </a:solidFill>
                        <a:latin typeface="+mn-lt"/>
                        <a:ea typeface="+mn-ea"/>
                        <a:cs typeface="+mn-cs"/>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dirty="0"/>
                        <a:t>F</a:t>
                      </a:r>
                      <a:endParaRPr lang="en-US" sz="1800" b="0" i="0" u="none" strike="noStrike" kern="1200" baseline="0" dirty="0">
                        <a:solidFill>
                          <a:schemeClr val="dk1"/>
                        </a:solidFill>
                        <a:latin typeface="+mn-lt"/>
                        <a:ea typeface="+mn-ea"/>
                        <a:cs typeface="+mn-cs"/>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Monotype Sorts"/>
                        <a:buNone/>
                        <a:tabLst/>
                      </a:pPr>
                      <a:r>
                        <a:rPr lang="en-US" sz="1800" u="none" strike="noStrike" kern="1200" baseline="0" dirty="0"/>
                        <a:t>T</a:t>
                      </a:r>
                      <a:endParaRPr lang="en-US" sz="1800" b="0" i="0" u="none" strike="noStrike" kern="1200" baseline="0" dirty="0">
                        <a:solidFill>
                          <a:schemeClr val="dk1"/>
                        </a:solidFill>
                        <a:latin typeface="+mn-lt"/>
                        <a:ea typeface="+mn-ea"/>
                        <a:cs typeface="+mn-cs"/>
                      </a:endParaRPr>
                    </a:p>
                  </a:txBody>
                  <a:tcPr horzOverflow="overflow">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4" name="Rectangle 3"/>
          <p:cNvSpPr/>
          <p:nvPr/>
        </p:nvSpPr>
        <p:spPr>
          <a:xfrm>
            <a:off x="1066800" y="5181600"/>
            <a:ext cx="1981200" cy="1295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2400" dirty="0">
                <a:solidFill>
                  <a:schemeClr val="tx1"/>
                </a:solidFill>
                <a:latin typeface="+mj-lt"/>
                <a:cs typeface="Times New Roman" pitchFamily="18" charset="0"/>
                <a:sym typeface="Symbol" pitchFamily="18" charset="2"/>
              </a:rPr>
              <a:t> p</a:t>
            </a:r>
          </a:p>
          <a:p>
            <a:pPr>
              <a:defRPr/>
            </a:pPr>
            <a:r>
              <a:rPr lang="en-US" sz="2400" dirty="0">
                <a:solidFill>
                  <a:schemeClr val="tx1"/>
                </a:solidFill>
                <a:latin typeface="+mj-lt"/>
                <a:cs typeface="Times New Roman" pitchFamily="18" charset="0"/>
                <a:sym typeface="Symbol" pitchFamily="18" charset="2"/>
              </a:rPr>
              <a:t> p  q</a:t>
            </a:r>
          </a:p>
          <a:p>
            <a:pPr>
              <a:defRPr/>
            </a:pPr>
            <a:r>
              <a:rPr lang="en-US" sz="2400" dirty="0">
                <a:solidFill>
                  <a:schemeClr val="tx1"/>
                </a:solidFill>
                <a:latin typeface="+mj-lt"/>
                <a:cs typeface="Times New Roman" pitchFamily="18" charset="0"/>
                <a:sym typeface="Symbol" pitchFamily="18" charset="2"/>
              </a:rPr>
              <a:t> q</a:t>
            </a:r>
          </a:p>
          <a:p>
            <a:endParaRPr lang="en-US" dirty="0"/>
          </a:p>
        </p:txBody>
      </p:sp>
      <p:sp>
        <p:nvSpPr>
          <p:cNvPr id="6" name="Date Placeholder 5"/>
          <p:cNvSpPr>
            <a:spLocks noGrp="1"/>
          </p:cNvSpPr>
          <p:nvPr>
            <p:ph type="dt" sz="half" idx="10"/>
          </p:nvPr>
        </p:nvSpPr>
        <p:spPr/>
        <p:txBody>
          <a:bodyPr/>
          <a:lstStyle/>
          <a:p>
            <a:fld id="{64D585CF-231E-4B6C-931D-F961926848F2}" type="datetime1">
              <a:rPr lang="en-US" smtClean="0"/>
              <a:t>11/18/2020</a:t>
            </a:fld>
            <a:endParaRPr lang="en-US"/>
          </a:p>
        </p:txBody>
      </p:sp>
      <p:sp>
        <p:nvSpPr>
          <p:cNvPr id="7" name="Footer Placeholder 6"/>
          <p:cNvSpPr>
            <a:spLocks noGrp="1"/>
          </p:cNvSpPr>
          <p:nvPr>
            <p:ph type="ftr" sz="quarter" idx="11"/>
          </p:nvPr>
        </p:nvSpPr>
        <p:spPr/>
        <p:txBody>
          <a:bodyPr/>
          <a:lstStyle/>
          <a:p>
            <a:r>
              <a:rPr lang="en-US"/>
              <a:t>CSC102 - Discrete Structures</a:t>
            </a:r>
          </a:p>
        </p:txBody>
      </p:sp>
      <p:sp>
        <p:nvSpPr>
          <p:cNvPr id="8" name="Slide Number Placeholder 7"/>
          <p:cNvSpPr>
            <a:spLocks noGrp="1"/>
          </p:cNvSpPr>
          <p:nvPr>
            <p:ph type="sldNum" sz="quarter" idx="12"/>
          </p:nvPr>
        </p:nvSpPr>
        <p:spPr/>
        <p:txBody>
          <a:bodyPr/>
          <a:lstStyle/>
          <a:p>
            <a:fld id="{D503CD99-146E-4B12-A886-CB06D1FDEB82}" type="slidenum">
              <a:rPr lang="en-US" smtClean="0"/>
              <a:t>10</a:t>
            </a:fld>
            <a:endParaRPr lang="en-US"/>
          </a:p>
        </p:txBody>
      </p:sp>
      <p:cxnSp>
        <p:nvCxnSpPr>
          <p:cNvPr id="10" name="Straight Connector 9"/>
          <p:cNvCxnSpPr/>
          <p:nvPr/>
        </p:nvCxnSpPr>
        <p:spPr>
          <a:xfrm>
            <a:off x="1219200" y="5929745"/>
            <a:ext cx="1066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077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Modus Ponens</a:t>
            </a:r>
          </a:p>
        </p:txBody>
      </p:sp>
      <p:sp>
        <p:nvSpPr>
          <p:cNvPr id="3" name="Content Placeholder 2"/>
          <p:cNvSpPr>
            <a:spLocks noGrp="1"/>
          </p:cNvSpPr>
          <p:nvPr>
            <p:ph idx="1"/>
          </p:nvPr>
        </p:nvSpPr>
        <p:spPr>
          <a:xfrm>
            <a:off x="381000" y="1600200"/>
            <a:ext cx="8229600" cy="4876800"/>
          </a:xfrm>
        </p:spPr>
        <p:txBody>
          <a:bodyPr/>
          <a:lstStyle/>
          <a:p>
            <a:pPr algn="just"/>
            <a:endParaRPr lang="en-US" dirty="0">
              <a:cs typeface="Times New Roman" pitchFamily="18" charset="0"/>
            </a:endParaRPr>
          </a:p>
          <a:p>
            <a:pPr algn="just"/>
            <a:r>
              <a:rPr lang="en-US" dirty="0">
                <a:cs typeface="Times New Roman" pitchFamily="18" charset="0"/>
              </a:rPr>
              <a:t>The tautology (p </a:t>
            </a:r>
            <a:r>
              <a:rPr lang="en-US" dirty="0">
                <a:cs typeface="Times New Roman" pitchFamily="18" charset="0"/>
                <a:sym typeface="Symbol" pitchFamily="18" charset="2"/>
              </a:rPr>
              <a:t> (</a:t>
            </a:r>
            <a:r>
              <a:rPr lang="en-US" dirty="0" err="1">
                <a:cs typeface="Times New Roman" pitchFamily="18" charset="0"/>
                <a:sym typeface="Symbol" pitchFamily="18" charset="2"/>
              </a:rPr>
              <a:t>p→q</a:t>
            </a:r>
            <a:r>
              <a:rPr lang="en-US" dirty="0">
                <a:cs typeface="Times New Roman" pitchFamily="18" charset="0"/>
                <a:sym typeface="Symbol" pitchFamily="18" charset="2"/>
              </a:rPr>
              <a:t>)) → q is basis of modus ponens.</a:t>
            </a:r>
          </a:p>
          <a:p>
            <a:pPr algn="just"/>
            <a:r>
              <a:rPr lang="en-US" dirty="0"/>
              <a:t>In particular, modus ponens tells us that if a conditional statement and the hypothesis of this conditional statement are both true, then the conclusion must also be true.</a:t>
            </a:r>
          </a:p>
          <a:p>
            <a:pPr algn="just"/>
            <a:endParaRPr lang="en-US" dirty="0"/>
          </a:p>
        </p:txBody>
      </p:sp>
      <p:sp>
        <p:nvSpPr>
          <p:cNvPr id="4" name="Date Placeholder 3"/>
          <p:cNvSpPr>
            <a:spLocks noGrp="1"/>
          </p:cNvSpPr>
          <p:nvPr>
            <p:ph type="dt" sz="half" idx="10"/>
          </p:nvPr>
        </p:nvSpPr>
        <p:spPr/>
        <p:txBody>
          <a:bodyPr/>
          <a:lstStyle/>
          <a:p>
            <a:fld id="{63660E90-75DE-458B-85A7-89CB8586A4AC}"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11</a:t>
            </a:fld>
            <a:endParaRPr lang="en-US"/>
          </a:p>
        </p:txBody>
      </p:sp>
    </p:spTree>
    <p:extLst>
      <p:ext uri="{BB962C8B-B14F-4D97-AF65-F5344CB8AC3E}">
        <p14:creationId xmlns:p14="http://schemas.microsoft.com/office/powerpoint/2010/main" val="4194345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Modus Ponens Example</a:t>
            </a:r>
          </a:p>
        </p:txBody>
      </p:sp>
      <p:sp>
        <p:nvSpPr>
          <p:cNvPr id="3" name="Content Placeholder 2"/>
          <p:cNvSpPr>
            <a:spLocks noGrp="1"/>
          </p:cNvSpPr>
          <p:nvPr>
            <p:ph idx="1"/>
          </p:nvPr>
        </p:nvSpPr>
        <p:spPr/>
        <p:txBody>
          <a:bodyPr/>
          <a:lstStyle/>
          <a:p>
            <a:pPr algn="just">
              <a:lnSpc>
                <a:spcPct val="90000"/>
              </a:lnSpc>
              <a:defRPr/>
            </a:pPr>
            <a:r>
              <a:rPr lang="en-US" dirty="0">
                <a:latin typeface="+mj-lt"/>
                <a:cs typeface="Times New Roman" pitchFamily="18" charset="0"/>
              </a:rPr>
              <a:t>Assume you are given the following two statements:</a:t>
            </a:r>
          </a:p>
          <a:p>
            <a:pPr lvl="1" algn="just">
              <a:lnSpc>
                <a:spcPct val="90000"/>
              </a:lnSpc>
              <a:defRPr/>
            </a:pPr>
            <a:r>
              <a:rPr lang="en-US" sz="2400" dirty="0">
                <a:latin typeface="+mj-lt"/>
                <a:cs typeface="Times New Roman" pitchFamily="18" charset="0"/>
              </a:rPr>
              <a:t>“you are in this class”</a:t>
            </a:r>
          </a:p>
          <a:p>
            <a:pPr lvl="1" algn="just">
              <a:lnSpc>
                <a:spcPct val="90000"/>
              </a:lnSpc>
              <a:defRPr/>
            </a:pPr>
            <a:r>
              <a:rPr lang="en-US" sz="2400" dirty="0">
                <a:latin typeface="+mj-lt"/>
                <a:cs typeface="Times New Roman" pitchFamily="18" charset="0"/>
              </a:rPr>
              <a:t>“if you are in this class, you will get a grade”</a:t>
            </a:r>
          </a:p>
          <a:p>
            <a:pPr algn="just">
              <a:lnSpc>
                <a:spcPct val="90000"/>
              </a:lnSpc>
              <a:defRPr/>
            </a:pPr>
            <a:endParaRPr lang="en-US" dirty="0">
              <a:latin typeface="+mj-lt"/>
              <a:cs typeface="Times New Roman" pitchFamily="18" charset="0"/>
            </a:endParaRPr>
          </a:p>
          <a:p>
            <a:pPr algn="just">
              <a:lnSpc>
                <a:spcPct val="90000"/>
              </a:lnSpc>
              <a:defRPr/>
            </a:pPr>
            <a:r>
              <a:rPr lang="en-US" dirty="0">
                <a:latin typeface="+mj-lt"/>
                <a:cs typeface="Times New Roman" pitchFamily="18" charset="0"/>
              </a:rPr>
              <a:t>Let p = “you are in this class”</a:t>
            </a:r>
          </a:p>
          <a:p>
            <a:pPr algn="just">
              <a:lnSpc>
                <a:spcPct val="90000"/>
              </a:lnSpc>
              <a:defRPr/>
            </a:pPr>
            <a:r>
              <a:rPr lang="en-US" dirty="0">
                <a:latin typeface="+mj-lt"/>
                <a:cs typeface="Times New Roman" pitchFamily="18" charset="0"/>
              </a:rPr>
              <a:t>Let q = “you will get a grade”</a:t>
            </a:r>
          </a:p>
          <a:p>
            <a:pPr algn="just">
              <a:lnSpc>
                <a:spcPct val="90000"/>
              </a:lnSpc>
              <a:defRPr/>
            </a:pPr>
            <a:endParaRPr lang="en-US" dirty="0">
              <a:latin typeface="+mj-lt"/>
              <a:cs typeface="Times New Roman" pitchFamily="18" charset="0"/>
            </a:endParaRPr>
          </a:p>
          <a:p>
            <a:pPr algn="just"/>
            <a:endParaRPr lang="en-US" dirty="0">
              <a:latin typeface="+mj-lt"/>
              <a:cs typeface="Times New Roman" pitchFamily="18" charset="0"/>
            </a:endParaRPr>
          </a:p>
        </p:txBody>
      </p:sp>
      <p:sp>
        <p:nvSpPr>
          <p:cNvPr id="4" name="Date Placeholder 3"/>
          <p:cNvSpPr>
            <a:spLocks noGrp="1"/>
          </p:cNvSpPr>
          <p:nvPr>
            <p:ph type="dt" sz="half" idx="10"/>
          </p:nvPr>
        </p:nvSpPr>
        <p:spPr/>
        <p:txBody>
          <a:bodyPr/>
          <a:lstStyle/>
          <a:p>
            <a:fld id="{9A0D51F9-0D6F-4795-8A98-AF02E5BDB2FF}"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12</a:t>
            </a:fld>
            <a:endParaRPr lang="en-US"/>
          </a:p>
        </p:txBody>
      </p:sp>
    </p:spTree>
    <p:extLst>
      <p:ext uri="{BB962C8B-B14F-4D97-AF65-F5344CB8AC3E}">
        <p14:creationId xmlns:p14="http://schemas.microsoft.com/office/powerpoint/2010/main" val="3355043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Modus Ponens Example</a:t>
            </a:r>
          </a:p>
        </p:txBody>
      </p:sp>
      <p:sp>
        <p:nvSpPr>
          <p:cNvPr id="3" name="Content Placeholder 2"/>
          <p:cNvSpPr>
            <a:spLocks noGrp="1"/>
          </p:cNvSpPr>
          <p:nvPr>
            <p:ph idx="1"/>
          </p:nvPr>
        </p:nvSpPr>
        <p:spPr/>
        <p:txBody>
          <a:bodyPr/>
          <a:lstStyle/>
          <a:p>
            <a:pPr algn="just">
              <a:lnSpc>
                <a:spcPct val="90000"/>
              </a:lnSpc>
              <a:defRPr/>
            </a:pPr>
            <a:r>
              <a:rPr lang="en-US" dirty="0">
                <a:latin typeface="+mj-lt"/>
                <a:cs typeface="Times New Roman" pitchFamily="18" charset="0"/>
              </a:rPr>
              <a:t>Assume you are given the following two statements:</a:t>
            </a:r>
          </a:p>
          <a:p>
            <a:pPr lvl="1" algn="just">
              <a:lnSpc>
                <a:spcPct val="90000"/>
              </a:lnSpc>
              <a:defRPr/>
            </a:pPr>
            <a:r>
              <a:rPr lang="en-US" sz="2400" dirty="0">
                <a:latin typeface="+mj-lt"/>
                <a:cs typeface="Times New Roman" pitchFamily="18" charset="0"/>
              </a:rPr>
              <a:t>“you are in this class”</a:t>
            </a:r>
          </a:p>
          <a:p>
            <a:pPr lvl="1" algn="just">
              <a:lnSpc>
                <a:spcPct val="90000"/>
              </a:lnSpc>
              <a:defRPr/>
            </a:pPr>
            <a:r>
              <a:rPr lang="en-US" sz="2400" dirty="0">
                <a:latin typeface="+mj-lt"/>
                <a:cs typeface="Times New Roman" pitchFamily="18" charset="0"/>
              </a:rPr>
              <a:t>“if you are in this class, you will get a grade”</a:t>
            </a:r>
          </a:p>
          <a:p>
            <a:pPr algn="just">
              <a:lnSpc>
                <a:spcPct val="90000"/>
              </a:lnSpc>
              <a:defRPr/>
            </a:pPr>
            <a:endParaRPr lang="en-US" dirty="0">
              <a:latin typeface="+mj-lt"/>
              <a:cs typeface="Times New Roman" pitchFamily="18" charset="0"/>
            </a:endParaRPr>
          </a:p>
          <a:p>
            <a:pPr algn="just">
              <a:lnSpc>
                <a:spcPct val="90000"/>
              </a:lnSpc>
              <a:defRPr/>
            </a:pPr>
            <a:r>
              <a:rPr lang="en-US" dirty="0">
                <a:latin typeface="+mj-lt"/>
                <a:cs typeface="Times New Roman" pitchFamily="18" charset="0"/>
              </a:rPr>
              <a:t>Let p = “you are in this class”</a:t>
            </a:r>
          </a:p>
          <a:p>
            <a:pPr algn="just">
              <a:lnSpc>
                <a:spcPct val="90000"/>
              </a:lnSpc>
              <a:defRPr/>
            </a:pPr>
            <a:r>
              <a:rPr lang="en-US" dirty="0">
                <a:latin typeface="+mj-lt"/>
                <a:cs typeface="Times New Roman" pitchFamily="18" charset="0"/>
              </a:rPr>
              <a:t>Let q = “you will get a grade”</a:t>
            </a:r>
          </a:p>
          <a:p>
            <a:pPr algn="just">
              <a:lnSpc>
                <a:spcPct val="90000"/>
              </a:lnSpc>
              <a:defRPr/>
            </a:pPr>
            <a:endParaRPr lang="en-US" dirty="0">
              <a:latin typeface="+mj-lt"/>
              <a:cs typeface="Times New Roman" pitchFamily="18" charset="0"/>
            </a:endParaRPr>
          </a:p>
          <a:p>
            <a:pPr algn="just">
              <a:lnSpc>
                <a:spcPct val="90000"/>
              </a:lnSpc>
              <a:defRPr/>
            </a:pPr>
            <a:r>
              <a:rPr lang="en-US" dirty="0">
                <a:latin typeface="+mj-lt"/>
                <a:cs typeface="Times New Roman" pitchFamily="18" charset="0"/>
              </a:rPr>
              <a:t>By Modus Ponens, you can conclude that “you will get a grade”.</a:t>
            </a:r>
          </a:p>
          <a:p>
            <a:pPr algn="just"/>
            <a:endParaRPr lang="en-US" dirty="0">
              <a:latin typeface="+mj-lt"/>
              <a:cs typeface="Times New Roman" pitchFamily="18" charset="0"/>
            </a:endParaRPr>
          </a:p>
        </p:txBody>
      </p:sp>
      <p:sp>
        <p:nvSpPr>
          <p:cNvPr id="4" name="Date Placeholder 3"/>
          <p:cNvSpPr>
            <a:spLocks noGrp="1"/>
          </p:cNvSpPr>
          <p:nvPr>
            <p:ph type="dt" sz="half" idx="10"/>
          </p:nvPr>
        </p:nvSpPr>
        <p:spPr/>
        <p:txBody>
          <a:bodyPr/>
          <a:lstStyle/>
          <a:p>
            <a:fld id="{9A0D51F9-0D6F-4795-8A98-AF02E5BDB2FF}"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13</a:t>
            </a:fld>
            <a:endParaRPr lang="en-US"/>
          </a:p>
        </p:txBody>
      </p:sp>
    </p:spTree>
    <p:extLst>
      <p:ext uri="{BB962C8B-B14F-4D97-AF65-F5344CB8AC3E}">
        <p14:creationId xmlns:p14="http://schemas.microsoft.com/office/powerpoint/2010/main" val="2002964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Modus Ponens Example</a:t>
            </a:r>
          </a:p>
        </p:txBody>
      </p:sp>
      <p:sp>
        <p:nvSpPr>
          <p:cNvPr id="3" name="Content Placeholder 2"/>
          <p:cNvSpPr>
            <a:spLocks noGrp="1"/>
          </p:cNvSpPr>
          <p:nvPr>
            <p:ph idx="1"/>
          </p:nvPr>
        </p:nvSpPr>
        <p:spPr/>
        <p:txBody>
          <a:bodyPr/>
          <a:lstStyle/>
          <a:p>
            <a:pPr algn="just"/>
            <a:r>
              <a:rPr lang="en-US" dirty="0"/>
              <a:t>Consider the following statements</a:t>
            </a:r>
          </a:p>
          <a:p>
            <a:pPr lvl="1" algn="just"/>
            <a:r>
              <a:rPr lang="en-US" sz="2400" dirty="0">
                <a:latin typeface="+mj-lt"/>
              </a:rPr>
              <a:t>“If it snows today, then we will stay at home” </a:t>
            </a:r>
          </a:p>
          <a:p>
            <a:pPr lvl="1" algn="just"/>
            <a:r>
              <a:rPr lang="en-US" sz="2400" dirty="0">
                <a:latin typeface="+mj-lt"/>
              </a:rPr>
              <a:t>“It is snowing today</a:t>
            </a:r>
            <a:r>
              <a:rPr lang="en-US" dirty="0"/>
              <a:t>”</a:t>
            </a:r>
          </a:p>
          <a:p>
            <a:pPr lvl="1" algn="just"/>
            <a:endParaRPr lang="en-US" dirty="0"/>
          </a:p>
          <a:p>
            <a:pPr algn="just"/>
            <a:r>
              <a:rPr lang="en-US" dirty="0"/>
              <a:t>Let p = “it is snowing today”</a:t>
            </a:r>
          </a:p>
          <a:p>
            <a:pPr algn="just"/>
            <a:r>
              <a:rPr lang="en-US" dirty="0"/>
              <a:t>Let q =“we will stay at home”</a:t>
            </a:r>
          </a:p>
        </p:txBody>
      </p:sp>
      <p:sp>
        <p:nvSpPr>
          <p:cNvPr id="4" name="Date Placeholder 3"/>
          <p:cNvSpPr>
            <a:spLocks noGrp="1"/>
          </p:cNvSpPr>
          <p:nvPr>
            <p:ph type="dt" sz="half" idx="10"/>
          </p:nvPr>
        </p:nvSpPr>
        <p:spPr/>
        <p:txBody>
          <a:bodyPr/>
          <a:lstStyle/>
          <a:p>
            <a:fld id="{867E933E-C28E-424A-887A-A2CFE810CF77}"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14</a:t>
            </a:fld>
            <a:endParaRPr lang="en-US"/>
          </a:p>
        </p:txBody>
      </p:sp>
    </p:spTree>
    <p:extLst>
      <p:ext uri="{BB962C8B-B14F-4D97-AF65-F5344CB8AC3E}">
        <p14:creationId xmlns:p14="http://schemas.microsoft.com/office/powerpoint/2010/main" val="4221006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Modus Ponens Example</a:t>
            </a:r>
          </a:p>
        </p:txBody>
      </p:sp>
      <p:sp>
        <p:nvSpPr>
          <p:cNvPr id="3" name="Content Placeholder 2"/>
          <p:cNvSpPr>
            <a:spLocks noGrp="1"/>
          </p:cNvSpPr>
          <p:nvPr>
            <p:ph idx="1"/>
          </p:nvPr>
        </p:nvSpPr>
        <p:spPr/>
        <p:txBody>
          <a:bodyPr/>
          <a:lstStyle/>
          <a:p>
            <a:pPr algn="just"/>
            <a:r>
              <a:rPr lang="en-US" dirty="0"/>
              <a:t>Consider the following statements</a:t>
            </a:r>
          </a:p>
          <a:p>
            <a:pPr lvl="1" algn="just"/>
            <a:r>
              <a:rPr lang="en-US" sz="2400" dirty="0">
                <a:latin typeface="+mj-lt"/>
              </a:rPr>
              <a:t>“If it snows today, then we will stay at home” </a:t>
            </a:r>
          </a:p>
          <a:p>
            <a:pPr lvl="1" algn="just"/>
            <a:r>
              <a:rPr lang="en-US" sz="2400" dirty="0">
                <a:latin typeface="+mj-lt"/>
              </a:rPr>
              <a:t>“It is snowing today</a:t>
            </a:r>
            <a:r>
              <a:rPr lang="en-US" dirty="0"/>
              <a:t>”</a:t>
            </a:r>
          </a:p>
          <a:p>
            <a:pPr lvl="1" algn="just"/>
            <a:endParaRPr lang="en-US" dirty="0"/>
          </a:p>
          <a:p>
            <a:pPr algn="just"/>
            <a:r>
              <a:rPr lang="en-US" dirty="0"/>
              <a:t>Let p = “it is snowing today”</a:t>
            </a:r>
          </a:p>
          <a:p>
            <a:pPr algn="just"/>
            <a:r>
              <a:rPr lang="en-US" dirty="0"/>
              <a:t>Let q =“we will stay at home”</a:t>
            </a:r>
          </a:p>
          <a:p>
            <a:pPr algn="just"/>
            <a:endParaRPr lang="en-US" dirty="0"/>
          </a:p>
          <a:p>
            <a:pPr algn="just"/>
            <a:r>
              <a:rPr lang="en-US" dirty="0"/>
              <a:t> </a:t>
            </a:r>
            <a:r>
              <a:rPr lang="en-US" dirty="0">
                <a:cs typeface="Times New Roman" pitchFamily="18" charset="0"/>
              </a:rPr>
              <a:t>By Modus Ponens, you can conclude that </a:t>
            </a:r>
            <a:r>
              <a:rPr lang="en-US" dirty="0"/>
              <a:t>“We will stay at home”.</a:t>
            </a:r>
          </a:p>
        </p:txBody>
      </p:sp>
      <p:sp>
        <p:nvSpPr>
          <p:cNvPr id="4" name="Date Placeholder 3"/>
          <p:cNvSpPr>
            <a:spLocks noGrp="1"/>
          </p:cNvSpPr>
          <p:nvPr>
            <p:ph type="dt" sz="half" idx="10"/>
          </p:nvPr>
        </p:nvSpPr>
        <p:spPr/>
        <p:txBody>
          <a:bodyPr/>
          <a:lstStyle/>
          <a:p>
            <a:fld id="{867E933E-C28E-424A-887A-A2CFE810CF77}"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15</a:t>
            </a:fld>
            <a:endParaRPr lang="en-US"/>
          </a:p>
        </p:txBody>
      </p:sp>
    </p:spTree>
    <p:extLst>
      <p:ext uri="{BB962C8B-B14F-4D97-AF65-F5344CB8AC3E}">
        <p14:creationId xmlns:p14="http://schemas.microsoft.com/office/powerpoint/2010/main" val="779573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Modus </a:t>
            </a:r>
            <a:r>
              <a:rPr lang="en-US" sz="3200" dirty="0" err="1">
                <a:solidFill>
                  <a:srgbClr val="C00000"/>
                </a:solidFill>
              </a:rPr>
              <a:t>Tollens</a:t>
            </a:r>
            <a:endParaRPr lang="en-US" sz="3200" dirty="0">
              <a:solidFill>
                <a:srgbClr val="C00000"/>
              </a:solidFill>
            </a:endParaRPr>
          </a:p>
        </p:txBody>
      </p:sp>
      <p:sp>
        <p:nvSpPr>
          <p:cNvPr id="3" name="Content Placeholder 2"/>
          <p:cNvSpPr>
            <a:spLocks noGrp="1"/>
          </p:cNvSpPr>
          <p:nvPr>
            <p:ph idx="1"/>
          </p:nvPr>
        </p:nvSpPr>
        <p:spPr/>
        <p:txBody>
          <a:bodyPr/>
          <a:lstStyle/>
          <a:p>
            <a:pPr algn="just">
              <a:lnSpc>
                <a:spcPct val="90000"/>
              </a:lnSpc>
              <a:defRPr/>
            </a:pPr>
            <a:r>
              <a:rPr lang="en-US" dirty="0">
                <a:latin typeface="+mj-lt"/>
                <a:cs typeface="Times New Roman" pitchFamily="18" charset="0"/>
              </a:rPr>
              <a:t>Assume that we know: </a:t>
            </a:r>
            <a:r>
              <a:rPr lang="en-US" dirty="0">
                <a:latin typeface="+mj-lt"/>
                <a:cs typeface="Times New Roman" pitchFamily="18" charset="0"/>
                <a:sym typeface="Symbol" pitchFamily="18" charset="2"/>
              </a:rPr>
              <a:t>¬</a:t>
            </a:r>
            <a:r>
              <a:rPr lang="en-US" dirty="0">
                <a:latin typeface="+mj-lt"/>
                <a:cs typeface="Times New Roman" pitchFamily="18" charset="0"/>
              </a:rPr>
              <a:t>q and p </a:t>
            </a:r>
            <a:r>
              <a:rPr lang="en-US" dirty="0">
                <a:latin typeface="+mj-lt"/>
                <a:cs typeface="Times New Roman" pitchFamily="18" charset="0"/>
                <a:sym typeface="Symbol" pitchFamily="18" charset="2"/>
              </a:rPr>
              <a:t>→</a:t>
            </a:r>
            <a:r>
              <a:rPr lang="en-US" dirty="0">
                <a:latin typeface="+mj-lt"/>
                <a:cs typeface="Times New Roman" pitchFamily="18" charset="0"/>
              </a:rPr>
              <a:t> q</a:t>
            </a:r>
          </a:p>
          <a:p>
            <a:pPr lvl="1" algn="just">
              <a:lnSpc>
                <a:spcPct val="90000"/>
              </a:lnSpc>
              <a:defRPr/>
            </a:pPr>
            <a:r>
              <a:rPr lang="en-US" sz="2400" dirty="0">
                <a:latin typeface="+mj-lt"/>
              </a:rPr>
              <a:t>Recall that p </a:t>
            </a:r>
            <a:r>
              <a:rPr lang="en-US" sz="2400" dirty="0">
                <a:latin typeface="+mj-lt"/>
                <a:sym typeface="Symbol" pitchFamily="18" charset="2"/>
              </a:rPr>
              <a:t>→</a:t>
            </a:r>
            <a:r>
              <a:rPr lang="en-US" sz="2400" dirty="0">
                <a:latin typeface="+mj-lt"/>
              </a:rPr>
              <a:t> q </a:t>
            </a:r>
            <a:r>
              <a:rPr lang="en-US" sz="2400" dirty="0">
                <a:latin typeface="+mj-lt"/>
                <a:sym typeface="Symbol" pitchFamily="18" charset="2"/>
              </a:rPr>
              <a:t></a:t>
            </a:r>
            <a:r>
              <a:rPr lang="en-US" sz="2400" dirty="0">
                <a:latin typeface="+mj-lt"/>
              </a:rPr>
              <a:t> </a:t>
            </a:r>
            <a:r>
              <a:rPr lang="en-US" sz="2400" dirty="0">
                <a:latin typeface="+mj-lt"/>
                <a:sym typeface="Symbol" pitchFamily="18" charset="2"/>
              </a:rPr>
              <a:t>¬</a:t>
            </a:r>
            <a:r>
              <a:rPr lang="en-US" sz="2400" dirty="0">
                <a:latin typeface="+mj-lt"/>
              </a:rPr>
              <a:t>q </a:t>
            </a:r>
            <a:r>
              <a:rPr lang="en-US" sz="2400" dirty="0">
                <a:latin typeface="+mj-lt"/>
                <a:sym typeface="Symbol" pitchFamily="18" charset="2"/>
              </a:rPr>
              <a:t>→</a:t>
            </a:r>
            <a:r>
              <a:rPr lang="en-US" sz="2400" dirty="0">
                <a:latin typeface="+mj-lt"/>
              </a:rPr>
              <a:t> </a:t>
            </a:r>
            <a:r>
              <a:rPr lang="en-US" sz="2400" dirty="0">
                <a:latin typeface="+mj-lt"/>
                <a:sym typeface="Symbol" pitchFamily="18" charset="2"/>
              </a:rPr>
              <a:t>¬</a:t>
            </a:r>
            <a:r>
              <a:rPr lang="en-US" sz="2400" dirty="0">
                <a:latin typeface="+mj-lt"/>
              </a:rPr>
              <a:t>p</a:t>
            </a:r>
          </a:p>
          <a:p>
            <a:pPr algn="just">
              <a:lnSpc>
                <a:spcPct val="90000"/>
              </a:lnSpc>
              <a:defRPr/>
            </a:pPr>
            <a:r>
              <a:rPr lang="en-US" dirty="0">
                <a:latin typeface="+mj-lt"/>
                <a:cs typeface="Times New Roman" pitchFamily="18" charset="0"/>
              </a:rPr>
              <a:t>Thus, we know </a:t>
            </a:r>
            <a:r>
              <a:rPr lang="en-US" dirty="0">
                <a:latin typeface="+mj-lt"/>
                <a:cs typeface="Times New Roman" pitchFamily="18" charset="0"/>
                <a:sym typeface="Symbol" pitchFamily="18" charset="2"/>
              </a:rPr>
              <a:t>¬</a:t>
            </a:r>
            <a:r>
              <a:rPr lang="en-US" dirty="0">
                <a:latin typeface="+mj-lt"/>
                <a:cs typeface="Times New Roman" pitchFamily="18" charset="0"/>
              </a:rPr>
              <a:t>q and </a:t>
            </a:r>
            <a:r>
              <a:rPr lang="en-US" dirty="0">
                <a:latin typeface="+mj-lt"/>
                <a:cs typeface="Times New Roman" pitchFamily="18" charset="0"/>
                <a:sym typeface="Symbol" pitchFamily="18" charset="2"/>
              </a:rPr>
              <a:t>¬</a:t>
            </a:r>
            <a:r>
              <a:rPr lang="en-US" dirty="0">
                <a:latin typeface="+mj-lt"/>
                <a:cs typeface="Times New Roman" pitchFamily="18" charset="0"/>
              </a:rPr>
              <a:t>q </a:t>
            </a:r>
            <a:r>
              <a:rPr lang="en-US" dirty="0">
                <a:latin typeface="+mj-lt"/>
                <a:cs typeface="Times New Roman" pitchFamily="18" charset="0"/>
                <a:sym typeface="Symbol" pitchFamily="18" charset="2"/>
              </a:rPr>
              <a:t>→</a:t>
            </a:r>
            <a:r>
              <a:rPr lang="en-US" dirty="0">
                <a:latin typeface="+mj-lt"/>
                <a:cs typeface="Times New Roman" pitchFamily="18" charset="0"/>
              </a:rPr>
              <a:t> </a:t>
            </a:r>
            <a:r>
              <a:rPr lang="en-US" dirty="0">
                <a:latin typeface="+mj-lt"/>
                <a:cs typeface="Times New Roman" pitchFamily="18" charset="0"/>
                <a:sym typeface="Symbol" pitchFamily="18" charset="2"/>
              </a:rPr>
              <a:t>¬</a:t>
            </a:r>
            <a:r>
              <a:rPr lang="en-US" dirty="0">
                <a:latin typeface="+mj-lt"/>
                <a:cs typeface="Times New Roman" pitchFamily="18" charset="0"/>
              </a:rPr>
              <a:t>p</a:t>
            </a:r>
          </a:p>
          <a:p>
            <a:pPr algn="just">
              <a:lnSpc>
                <a:spcPct val="90000"/>
              </a:lnSpc>
              <a:defRPr/>
            </a:pPr>
            <a:r>
              <a:rPr lang="en-US" dirty="0">
                <a:latin typeface="+mj-lt"/>
                <a:cs typeface="Times New Roman" pitchFamily="18" charset="0"/>
              </a:rPr>
              <a:t>We can conclude </a:t>
            </a:r>
            <a:r>
              <a:rPr lang="en-US" dirty="0">
                <a:latin typeface="+mj-lt"/>
                <a:cs typeface="Times New Roman" pitchFamily="18" charset="0"/>
                <a:sym typeface="Symbol" pitchFamily="18" charset="2"/>
              </a:rPr>
              <a:t>¬</a:t>
            </a:r>
            <a:r>
              <a:rPr lang="en-US" dirty="0">
                <a:latin typeface="+mj-lt"/>
                <a:cs typeface="Times New Roman" pitchFamily="18" charset="0"/>
              </a:rPr>
              <a:t>p</a:t>
            </a:r>
          </a:p>
          <a:p>
            <a:pPr marL="0" indent="0" algn="just">
              <a:buNone/>
              <a:defRPr/>
            </a:pPr>
            <a:endParaRPr lang="en-US" dirty="0">
              <a:latin typeface="+mj-lt"/>
            </a:endParaRPr>
          </a:p>
          <a:p>
            <a:pPr marL="0" indent="0" algn="just">
              <a:buNone/>
              <a:defRPr/>
            </a:pPr>
            <a:r>
              <a:rPr lang="en-US" dirty="0">
                <a:latin typeface="+mj-lt"/>
                <a:sym typeface="Symbol" pitchFamily="18" charset="2"/>
              </a:rPr>
              <a:t>	 q</a:t>
            </a:r>
          </a:p>
          <a:p>
            <a:pPr marL="0" indent="0" algn="just">
              <a:buNone/>
              <a:defRPr/>
            </a:pPr>
            <a:r>
              <a:rPr lang="en-US" dirty="0">
                <a:latin typeface="+mj-lt"/>
                <a:sym typeface="Symbol" pitchFamily="18" charset="2"/>
              </a:rPr>
              <a:t>	</a:t>
            </a:r>
            <a:r>
              <a:rPr lang="en-US" u="sng" dirty="0">
                <a:latin typeface="+mj-lt"/>
                <a:sym typeface="Symbol" pitchFamily="18" charset="2"/>
              </a:rPr>
              <a:t>p  q</a:t>
            </a:r>
            <a:endParaRPr lang="en-US" dirty="0">
              <a:latin typeface="+mj-lt"/>
              <a:sym typeface="Symbol" pitchFamily="18" charset="2"/>
            </a:endParaRPr>
          </a:p>
          <a:p>
            <a:pPr marL="0" indent="0" algn="just">
              <a:buNone/>
              <a:defRPr/>
            </a:pPr>
            <a:r>
              <a:rPr lang="en-US" dirty="0">
                <a:latin typeface="+mj-lt"/>
                <a:sym typeface="Symbol" pitchFamily="18" charset="2"/>
              </a:rPr>
              <a:t>         p</a:t>
            </a:r>
          </a:p>
          <a:p>
            <a:pPr algn="just"/>
            <a:endParaRPr lang="en-US" dirty="0"/>
          </a:p>
        </p:txBody>
      </p:sp>
      <p:sp>
        <p:nvSpPr>
          <p:cNvPr id="4" name="Date Placeholder 3"/>
          <p:cNvSpPr>
            <a:spLocks noGrp="1"/>
          </p:cNvSpPr>
          <p:nvPr>
            <p:ph type="dt" sz="half" idx="10"/>
          </p:nvPr>
        </p:nvSpPr>
        <p:spPr/>
        <p:txBody>
          <a:bodyPr/>
          <a:lstStyle/>
          <a:p>
            <a:fld id="{97C6AF6D-627A-4E4B-A8E1-594DE7CE5A1E}"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16</a:t>
            </a:fld>
            <a:endParaRPr lang="en-US"/>
          </a:p>
        </p:txBody>
      </p:sp>
    </p:spTree>
    <p:extLst>
      <p:ext uri="{BB962C8B-B14F-4D97-AF65-F5344CB8AC3E}">
        <p14:creationId xmlns:p14="http://schemas.microsoft.com/office/powerpoint/2010/main" val="3882213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Modus </a:t>
            </a:r>
            <a:r>
              <a:rPr lang="en-US" sz="3200" dirty="0" err="1">
                <a:solidFill>
                  <a:srgbClr val="C00000"/>
                </a:solidFill>
              </a:rPr>
              <a:t>Tollens</a:t>
            </a:r>
            <a:r>
              <a:rPr lang="en-US" sz="3200" dirty="0">
                <a:solidFill>
                  <a:srgbClr val="C00000"/>
                </a:solidFill>
              </a:rPr>
              <a:t> Example</a:t>
            </a:r>
          </a:p>
        </p:txBody>
      </p:sp>
      <p:sp>
        <p:nvSpPr>
          <p:cNvPr id="3" name="Content Placeholder 2"/>
          <p:cNvSpPr>
            <a:spLocks noGrp="1"/>
          </p:cNvSpPr>
          <p:nvPr>
            <p:ph idx="1"/>
          </p:nvPr>
        </p:nvSpPr>
        <p:spPr/>
        <p:txBody>
          <a:bodyPr/>
          <a:lstStyle/>
          <a:p>
            <a:pPr algn="just">
              <a:lnSpc>
                <a:spcPct val="90000"/>
              </a:lnSpc>
              <a:defRPr/>
            </a:pPr>
            <a:r>
              <a:rPr lang="en-US" dirty="0">
                <a:latin typeface="+mj-lt"/>
                <a:cs typeface="Times New Roman" pitchFamily="18" charset="0"/>
              </a:rPr>
              <a:t>Assume you are given the following two statements:</a:t>
            </a:r>
          </a:p>
          <a:p>
            <a:pPr lvl="1" algn="just">
              <a:lnSpc>
                <a:spcPct val="90000"/>
              </a:lnSpc>
              <a:defRPr/>
            </a:pPr>
            <a:r>
              <a:rPr lang="en-US" sz="2400" dirty="0">
                <a:latin typeface="+mj-lt"/>
              </a:rPr>
              <a:t>“you will not get a grade”</a:t>
            </a:r>
          </a:p>
          <a:p>
            <a:pPr lvl="1" algn="just">
              <a:lnSpc>
                <a:spcPct val="90000"/>
              </a:lnSpc>
              <a:defRPr/>
            </a:pPr>
            <a:r>
              <a:rPr lang="en-US" sz="2400" dirty="0">
                <a:latin typeface="+mj-lt"/>
              </a:rPr>
              <a:t>“if you are in this class, you will get a grade”</a:t>
            </a:r>
          </a:p>
          <a:p>
            <a:pPr algn="just">
              <a:lnSpc>
                <a:spcPct val="90000"/>
              </a:lnSpc>
              <a:defRPr/>
            </a:pPr>
            <a:endParaRPr lang="en-US" dirty="0">
              <a:latin typeface="+mj-lt"/>
            </a:endParaRPr>
          </a:p>
          <a:p>
            <a:pPr algn="just">
              <a:lnSpc>
                <a:spcPct val="90000"/>
              </a:lnSpc>
              <a:defRPr/>
            </a:pPr>
            <a:r>
              <a:rPr lang="en-US" dirty="0">
                <a:latin typeface="+mj-lt"/>
                <a:cs typeface="Times New Roman" pitchFamily="18" charset="0"/>
              </a:rPr>
              <a:t>Let p = “you are in this class”</a:t>
            </a:r>
          </a:p>
          <a:p>
            <a:pPr algn="just">
              <a:lnSpc>
                <a:spcPct val="90000"/>
              </a:lnSpc>
              <a:defRPr/>
            </a:pPr>
            <a:r>
              <a:rPr lang="en-US" dirty="0">
                <a:latin typeface="+mj-lt"/>
                <a:cs typeface="Times New Roman" pitchFamily="18" charset="0"/>
              </a:rPr>
              <a:t>Let q = “you will get a grade”</a:t>
            </a:r>
          </a:p>
        </p:txBody>
      </p:sp>
      <p:sp>
        <p:nvSpPr>
          <p:cNvPr id="4" name="Date Placeholder 3"/>
          <p:cNvSpPr>
            <a:spLocks noGrp="1"/>
          </p:cNvSpPr>
          <p:nvPr>
            <p:ph type="dt" sz="half" idx="10"/>
          </p:nvPr>
        </p:nvSpPr>
        <p:spPr/>
        <p:txBody>
          <a:bodyPr/>
          <a:lstStyle/>
          <a:p>
            <a:fld id="{4CC47565-1730-4E82-97A1-E31820A94448}"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17</a:t>
            </a:fld>
            <a:endParaRPr lang="en-US"/>
          </a:p>
        </p:txBody>
      </p:sp>
    </p:spTree>
    <p:extLst>
      <p:ext uri="{BB962C8B-B14F-4D97-AF65-F5344CB8AC3E}">
        <p14:creationId xmlns:p14="http://schemas.microsoft.com/office/powerpoint/2010/main" val="142769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Modus </a:t>
            </a:r>
            <a:r>
              <a:rPr lang="en-US" sz="3200" dirty="0" err="1">
                <a:solidFill>
                  <a:srgbClr val="C00000"/>
                </a:solidFill>
              </a:rPr>
              <a:t>Tollens</a:t>
            </a:r>
            <a:r>
              <a:rPr lang="en-US" sz="3200" dirty="0">
                <a:solidFill>
                  <a:srgbClr val="C00000"/>
                </a:solidFill>
              </a:rPr>
              <a:t> Example</a:t>
            </a:r>
          </a:p>
        </p:txBody>
      </p:sp>
      <p:sp>
        <p:nvSpPr>
          <p:cNvPr id="3" name="Content Placeholder 2"/>
          <p:cNvSpPr>
            <a:spLocks noGrp="1"/>
          </p:cNvSpPr>
          <p:nvPr>
            <p:ph idx="1"/>
          </p:nvPr>
        </p:nvSpPr>
        <p:spPr/>
        <p:txBody>
          <a:bodyPr/>
          <a:lstStyle/>
          <a:p>
            <a:pPr algn="just">
              <a:lnSpc>
                <a:spcPct val="90000"/>
              </a:lnSpc>
              <a:defRPr/>
            </a:pPr>
            <a:r>
              <a:rPr lang="en-US" dirty="0">
                <a:latin typeface="+mj-lt"/>
                <a:cs typeface="Times New Roman" pitchFamily="18" charset="0"/>
              </a:rPr>
              <a:t>Assume you are given the following two statements:</a:t>
            </a:r>
          </a:p>
          <a:p>
            <a:pPr lvl="1" algn="just">
              <a:lnSpc>
                <a:spcPct val="90000"/>
              </a:lnSpc>
              <a:defRPr/>
            </a:pPr>
            <a:r>
              <a:rPr lang="en-US" sz="2400" dirty="0">
                <a:latin typeface="+mj-lt"/>
              </a:rPr>
              <a:t>“you will not get a grade”</a:t>
            </a:r>
          </a:p>
          <a:p>
            <a:pPr lvl="1" algn="just">
              <a:lnSpc>
                <a:spcPct val="90000"/>
              </a:lnSpc>
              <a:defRPr/>
            </a:pPr>
            <a:r>
              <a:rPr lang="en-US" sz="2400" dirty="0">
                <a:latin typeface="+mj-lt"/>
              </a:rPr>
              <a:t>“if you are in this class, you will get a grade”</a:t>
            </a:r>
          </a:p>
          <a:p>
            <a:pPr algn="just">
              <a:lnSpc>
                <a:spcPct val="90000"/>
              </a:lnSpc>
              <a:defRPr/>
            </a:pPr>
            <a:endParaRPr lang="en-US" dirty="0">
              <a:latin typeface="+mj-lt"/>
            </a:endParaRPr>
          </a:p>
          <a:p>
            <a:pPr algn="just">
              <a:lnSpc>
                <a:spcPct val="90000"/>
              </a:lnSpc>
              <a:defRPr/>
            </a:pPr>
            <a:r>
              <a:rPr lang="en-US" dirty="0">
                <a:latin typeface="+mj-lt"/>
                <a:cs typeface="Times New Roman" pitchFamily="18" charset="0"/>
              </a:rPr>
              <a:t>Let p = “you are in this class”</a:t>
            </a:r>
          </a:p>
          <a:p>
            <a:pPr algn="just">
              <a:lnSpc>
                <a:spcPct val="90000"/>
              </a:lnSpc>
              <a:defRPr/>
            </a:pPr>
            <a:r>
              <a:rPr lang="en-US" dirty="0">
                <a:latin typeface="+mj-lt"/>
                <a:cs typeface="Times New Roman" pitchFamily="18" charset="0"/>
              </a:rPr>
              <a:t>Let q = “you will get a grade”</a:t>
            </a:r>
          </a:p>
          <a:p>
            <a:pPr algn="just">
              <a:lnSpc>
                <a:spcPct val="90000"/>
              </a:lnSpc>
              <a:defRPr/>
            </a:pPr>
            <a:endParaRPr lang="en-US" dirty="0">
              <a:latin typeface="+mj-lt"/>
              <a:cs typeface="Times New Roman" pitchFamily="18" charset="0"/>
            </a:endParaRPr>
          </a:p>
          <a:p>
            <a:pPr algn="just">
              <a:lnSpc>
                <a:spcPct val="90000"/>
              </a:lnSpc>
              <a:defRPr/>
            </a:pPr>
            <a:r>
              <a:rPr lang="en-US" dirty="0">
                <a:latin typeface="+mj-lt"/>
                <a:cs typeface="Times New Roman" pitchFamily="18" charset="0"/>
              </a:rPr>
              <a:t>By Modus </a:t>
            </a:r>
            <a:r>
              <a:rPr lang="en-US" dirty="0" err="1">
                <a:latin typeface="+mj-lt"/>
                <a:cs typeface="Times New Roman" pitchFamily="18" charset="0"/>
              </a:rPr>
              <a:t>Tollens</a:t>
            </a:r>
            <a:r>
              <a:rPr lang="en-US" dirty="0">
                <a:latin typeface="+mj-lt"/>
                <a:cs typeface="Times New Roman" pitchFamily="18" charset="0"/>
              </a:rPr>
              <a:t>, you can conclude that you are not in this class</a:t>
            </a:r>
          </a:p>
          <a:p>
            <a:pPr algn="just"/>
            <a:endParaRPr lang="en-US" dirty="0"/>
          </a:p>
        </p:txBody>
      </p:sp>
      <p:sp>
        <p:nvSpPr>
          <p:cNvPr id="4" name="Date Placeholder 3"/>
          <p:cNvSpPr>
            <a:spLocks noGrp="1"/>
          </p:cNvSpPr>
          <p:nvPr>
            <p:ph type="dt" sz="half" idx="10"/>
          </p:nvPr>
        </p:nvSpPr>
        <p:spPr/>
        <p:txBody>
          <a:bodyPr/>
          <a:lstStyle/>
          <a:p>
            <a:fld id="{4CC47565-1730-4E82-97A1-E31820A94448}"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18</a:t>
            </a:fld>
            <a:endParaRPr lang="en-US"/>
          </a:p>
        </p:txBody>
      </p:sp>
    </p:spTree>
    <p:extLst>
      <p:ext uri="{BB962C8B-B14F-4D97-AF65-F5344CB8AC3E}">
        <p14:creationId xmlns:p14="http://schemas.microsoft.com/office/powerpoint/2010/main" val="3672082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Addition &amp; Simplification</a:t>
            </a:r>
          </a:p>
        </p:txBody>
      </p:sp>
      <p:sp>
        <p:nvSpPr>
          <p:cNvPr id="3" name="Content Placeholder 2"/>
          <p:cNvSpPr>
            <a:spLocks noGrp="1"/>
          </p:cNvSpPr>
          <p:nvPr>
            <p:ph idx="1"/>
          </p:nvPr>
        </p:nvSpPr>
        <p:spPr/>
        <p:txBody>
          <a:bodyPr>
            <a:normAutofit/>
          </a:bodyPr>
          <a:lstStyle/>
          <a:p>
            <a:pPr algn="just">
              <a:lnSpc>
                <a:spcPct val="90000"/>
              </a:lnSpc>
            </a:pPr>
            <a:r>
              <a:rPr lang="en-US" dirty="0">
                <a:latin typeface="+mj-lt"/>
                <a:cs typeface="Times New Roman" pitchFamily="18" charset="0"/>
              </a:rPr>
              <a:t>Addition: If you know that p is true, then p </a:t>
            </a:r>
            <a:r>
              <a:rPr lang="en-US" dirty="0">
                <a:latin typeface="+mj-lt"/>
                <a:cs typeface="Times New Roman" pitchFamily="18" charset="0"/>
                <a:sym typeface="Symbol" pitchFamily="18" charset="2"/>
              </a:rPr>
              <a:t></a:t>
            </a:r>
            <a:r>
              <a:rPr lang="en-US" dirty="0">
                <a:latin typeface="+mj-lt"/>
                <a:cs typeface="Times New Roman" pitchFamily="18" charset="0"/>
              </a:rPr>
              <a:t> q will ALWAYS be true i.e. p </a:t>
            </a:r>
            <a:r>
              <a:rPr lang="en-US" dirty="0">
                <a:latin typeface="+mj-lt"/>
                <a:cs typeface="Times New Roman" pitchFamily="18" charset="0"/>
                <a:sym typeface="Symbol" pitchFamily="18" charset="2"/>
              </a:rPr>
              <a:t>→ p </a:t>
            </a:r>
            <a:r>
              <a:rPr lang="en-US" dirty="0">
                <a:latin typeface="+mj-lt"/>
                <a:cs typeface="Times New Roman" pitchFamily="18" charset="0"/>
              </a:rPr>
              <a:t> q</a:t>
            </a:r>
          </a:p>
          <a:p>
            <a:pPr marL="0" indent="0" algn="just">
              <a:buNone/>
            </a:pPr>
            <a:r>
              <a:rPr lang="en-US" dirty="0">
                <a:latin typeface="+mj-lt"/>
              </a:rPr>
              <a:t>	</a:t>
            </a:r>
            <a:r>
              <a:rPr lang="en-US" dirty="0">
                <a:latin typeface="+mj-lt"/>
                <a:cs typeface="Times New Roman" pitchFamily="18" charset="0"/>
              </a:rPr>
              <a:t>    p</a:t>
            </a:r>
            <a:r>
              <a:rPr lang="en-US" u="sng" dirty="0">
                <a:latin typeface="+mj-lt"/>
                <a:cs typeface="Times New Roman" pitchFamily="18" charset="0"/>
              </a:rPr>
              <a:t>       </a:t>
            </a:r>
          </a:p>
          <a:p>
            <a:pPr marL="0" indent="0" algn="just">
              <a:buNone/>
            </a:pPr>
            <a:r>
              <a:rPr lang="en-US" dirty="0">
                <a:latin typeface="+mj-lt"/>
                <a:cs typeface="Times New Roman" pitchFamily="18" charset="0"/>
                <a:sym typeface="Symbol" pitchFamily="18" charset="2"/>
              </a:rPr>
              <a:t>           </a:t>
            </a:r>
            <a:r>
              <a:rPr lang="en-US" dirty="0">
                <a:latin typeface="+mj-lt"/>
                <a:cs typeface="Times New Roman" pitchFamily="18" charset="0"/>
              </a:rPr>
              <a:t> p </a:t>
            </a:r>
            <a:r>
              <a:rPr lang="en-US" dirty="0">
                <a:latin typeface="+mj-lt"/>
                <a:cs typeface="Times New Roman" pitchFamily="18" charset="0"/>
                <a:sym typeface="Symbol" pitchFamily="18" charset="2"/>
              </a:rPr>
              <a:t></a:t>
            </a:r>
            <a:r>
              <a:rPr lang="en-US" dirty="0">
                <a:latin typeface="+mj-lt"/>
                <a:cs typeface="Times New Roman" pitchFamily="18" charset="0"/>
              </a:rPr>
              <a:t> q</a:t>
            </a:r>
          </a:p>
          <a:p>
            <a:pPr algn="just"/>
            <a:endParaRPr lang="en-US" dirty="0">
              <a:latin typeface="+mj-lt"/>
            </a:endParaRPr>
          </a:p>
          <a:p>
            <a:pPr algn="just">
              <a:lnSpc>
                <a:spcPct val="90000"/>
              </a:lnSpc>
            </a:pPr>
            <a:endParaRPr lang="en-US" dirty="0">
              <a:latin typeface="+mj-lt"/>
              <a:cs typeface="Times New Roman" pitchFamily="18" charset="0"/>
            </a:endParaRPr>
          </a:p>
          <a:p>
            <a:pPr algn="just">
              <a:lnSpc>
                <a:spcPct val="90000"/>
              </a:lnSpc>
            </a:pPr>
            <a:r>
              <a:rPr lang="en-US" dirty="0">
                <a:latin typeface="+mj-lt"/>
                <a:cs typeface="Times New Roman" pitchFamily="18" charset="0"/>
              </a:rPr>
              <a:t>Simplification: If p </a:t>
            </a:r>
            <a:r>
              <a:rPr lang="en-US" dirty="0">
                <a:latin typeface="+mj-lt"/>
                <a:cs typeface="Times New Roman" pitchFamily="18" charset="0"/>
                <a:sym typeface="Symbol" pitchFamily="18" charset="2"/>
              </a:rPr>
              <a:t></a:t>
            </a:r>
            <a:r>
              <a:rPr lang="en-US" dirty="0">
                <a:latin typeface="+mj-lt"/>
                <a:cs typeface="Times New Roman" pitchFamily="18" charset="0"/>
              </a:rPr>
              <a:t> q is true, then p will ALWAYS be true i.e. p </a:t>
            </a:r>
            <a:r>
              <a:rPr lang="en-US" dirty="0">
                <a:latin typeface="+mj-lt"/>
                <a:cs typeface="Times New Roman" pitchFamily="18" charset="0"/>
                <a:sym typeface="Symbol" pitchFamily="18" charset="2"/>
              </a:rPr>
              <a:t></a:t>
            </a:r>
            <a:r>
              <a:rPr lang="en-US" dirty="0">
                <a:latin typeface="+mj-lt"/>
                <a:cs typeface="Times New Roman" pitchFamily="18" charset="0"/>
              </a:rPr>
              <a:t> q </a:t>
            </a:r>
            <a:r>
              <a:rPr lang="en-US" dirty="0">
                <a:latin typeface="+mj-lt"/>
                <a:cs typeface="Times New Roman" pitchFamily="18" charset="0"/>
                <a:sym typeface="Symbol" pitchFamily="18" charset="2"/>
              </a:rPr>
              <a:t>→ p </a:t>
            </a:r>
            <a:endParaRPr lang="en-US" dirty="0">
              <a:latin typeface="+mj-lt"/>
              <a:cs typeface="Times New Roman" pitchFamily="18" charset="0"/>
            </a:endParaRPr>
          </a:p>
          <a:p>
            <a:pPr marL="0" indent="0" algn="just">
              <a:buNone/>
            </a:pPr>
            <a:r>
              <a:rPr lang="en-US" dirty="0">
                <a:latin typeface="+mj-lt"/>
              </a:rPr>
              <a:t>	    p </a:t>
            </a:r>
            <a:r>
              <a:rPr lang="en-US" dirty="0">
                <a:latin typeface="+mj-lt"/>
                <a:sym typeface="Symbol" pitchFamily="18" charset="2"/>
              </a:rPr>
              <a:t></a:t>
            </a:r>
            <a:r>
              <a:rPr lang="en-US" dirty="0">
                <a:latin typeface="+mj-lt"/>
              </a:rPr>
              <a:t> q</a:t>
            </a:r>
          </a:p>
          <a:p>
            <a:pPr marL="0" indent="0" algn="just">
              <a:buNone/>
            </a:pPr>
            <a:r>
              <a:rPr lang="en-US" dirty="0">
                <a:latin typeface="+mj-lt"/>
                <a:sym typeface="Symbol" pitchFamily="18" charset="2"/>
              </a:rPr>
              <a:t>	</a:t>
            </a:r>
            <a:r>
              <a:rPr lang="en-US" dirty="0">
                <a:latin typeface="+mj-lt"/>
              </a:rPr>
              <a:t> p</a:t>
            </a:r>
            <a:endParaRPr lang="en-US" dirty="0">
              <a:latin typeface="+mj-lt"/>
              <a:cs typeface="Tahoma" pitchFamily="34" charset="0"/>
              <a:sym typeface="Symbol" pitchFamily="18" charset="2"/>
            </a:endParaRPr>
          </a:p>
          <a:p>
            <a:pPr algn="just"/>
            <a:endParaRPr lang="en-US" dirty="0">
              <a:latin typeface="+mj-lt"/>
            </a:endParaRPr>
          </a:p>
        </p:txBody>
      </p:sp>
      <p:cxnSp>
        <p:nvCxnSpPr>
          <p:cNvPr id="8" name="Straight Connector 7"/>
          <p:cNvCxnSpPr/>
          <p:nvPr/>
        </p:nvCxnSpPr>
        <p:spPr>
          <a:xfrm>
            <a:off x="1752600" y="52578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752600" y="28194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A695B8AE-C653-4104-B78A-F9907AB45E5F}"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19</a:t>
            </a:fld>
            <a:endParaRPr lang="en-US"/>
          </a:p>
        </p:txBody>
      </p:sp>
    </p:spTree>
    <p:extLst>
      <p:ext uri="{BB962C8B-B14F-4D97-AF65-F5344CB8AC3E}">
        <p14:creationId xmlns:p14="http://schemas.microsoft.com/office/powerpoint/2010/main" val="3238478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CA93A-128E-4A0B-ABB9-D9DE1C9271BB}"/>
              </a:ext>
            </a:extLst>
          </p:cNvPr>
          <p:cNvSpPr>
            <a:spLocks noGrp="1"/>
          </p:cNvSpPr>
          <p:nvPr>
            <p:ph type="title"/>
          </p:nvPr>
        </p:nvSpPr>
        <p:spPr/>
        <p:txBody>
          <a:bodyPr/>
          <a:lstStyle/>
          <a:p>
            <a:r>
              <a:rPr lang="en-US" sz="3200" dirty="0">
                <a:solidFill>
                  <a:srgbClr val="C00000"/>
                </a:solidFill>
              </a:rPr>
              <a:t>Lecture Outline</a:t>
            </a:r>
          </a:p>
        </p:txBody>
      </p:sp>
      <p:sp>
        <p:nvSpPr>
          <p:cNvPr id="3" name="Content Placeholder 2">
            <a:extLst>
              <a:ext uri="{FF2B5EF4-FFF2-40B4-BE49-F238E27FC236}">
                <a16:creationId xmlns:a16="http://schemas.microsoft.com/office/drawing/2014/main" id="{51541949-199C-4AA9-B31D-4EB014DF9EDE}"/>
              </a:ext>
            </a:extLst>
          </p:cNvPr>
          <p:cNvSpPr>
            <a:spLocks noGrp="1"/>
          </p:cNvSpPr>
          <p:nvPr>
            <p:ph idx="1"/>
          </p:nvPr>
        </p:nvSpPr>
        <p:spPr/>
        <p:txBody>
          <a:bodyPr/>
          <a:lstStyle/>
          <a:p>
            <a:endParaRPr lang="en-US" dirty="0"/>
          </a:p>
          <a:p>
            <a:pPr fontAlgn="base">
              <a:spcAft>
                <a:spcPct val="0"/>
              </a:spcAft>
            </a:pPr>
            <a:r>
              <a:rPr lang="en-US" dirty="0"/>
              <a:t>Rules of Inference </a:t>
            </a:r>
          </a:p>
          <a:p>
            <a:pPr lvl="1" fontAlgn="base">
              <a:spcAft>
                <a:spcPct val="0"/>
              </a:spcAft>
            </a:pPr>
            <a:r>
              <a:rPr lang="en-US" sz="2400" dirty="0"/>
              <a:t>What is an argument and argument form?</a:t>
            </a:r>
          </a:p>
          <a:p>
            <a:pPr lvl="1"/>
            <a:r>
              <a:rPr lang="en-US" sz="2400" dirty="0"/>
              <a:t>Rules of inference</a:t>
            </a:r>
          </a:p>
          <a:p>
            <a:pPr lvl="1"/>
            <a:r>
              <a:rPr lang="en-US" sz="2400" dirty="0"/>
              <a:t>Proof using rules of Inference</a:t>
            </a:r>
          </a:p>
          <a:p>
            <a:pPr lvl="1"/>
            <a:r>
              <a:rPr lang="en-US" sz="2400" dirty="0"/>
              <a:t>Fallacy</a:t>
            </a:r>
          </a:p>
          <a:p>
            <a:pPr lvl="1"/>
            <a:endParaRPr lang="en-US" sz="2400" dirty="0"/>
          </a:p>
          <a:p>
            <a:pPr marL="0" indent="0">
              <a:buNone/>
            </a:pPr>
            <a:endParaRPr lang="en-US" dirty="0"/>
          </a:p>
          <a:p>
            <a:endParaRPr lang="en-US" dirty="0"/>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A98A58A6-9790-4DE5-BF07-B833368B033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B734337-4D83-4C0C-AEFF-72EF9DC16187}" type="datetime1">
              <a:rPr kumimoji="0" lang="en-US" sz="1200" b="0" i="0" u="none" strike="noStrike" kern="1200" cap="none" spc="0" normalizeH="0" baseline="0" noProof="0" smtClean="0">
                <a:ln>
                  <a:noFill/>
                </a:ln>
                <a:solidFill>
                  <a:srgbClr val="FFFFFF"/>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11/18/2020</a:t>
            </a:fld>
            <a:endParaRPr kumimoji="0" lang="en-US" sz="1200" b="0" i="0" u="none" strike="noStrike" kern="1200" cap="none" spc="0" normalizeH="0" baseline="0" noProof="0">
              <a:ln>
                <a:noFill/>
              </a:ln>
              <a:solidFill>
                <a:srgbClr val="FFFFFF"/>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3344C660-9F3A-444D-AA55-135BF37F8C8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CSC102 - Discrete Structures</a:t>
            </a:r>
          </a:p>
        </p:txBody>
      </p:sp>
      <p:sp>
        <p:nvSpPr>
          <p:cNvPr id="6" name="Slide Number Placeholder 5">
            <a:extLst>
              <a:ext uri="{FF2B5EF4-FFF2-40B4-BE49-F238E27FC236}">
                <a16:creationId xmlns:a16="http://schemas.microsoft.com/office/drawing/2014/main" id="{B3323783-A91D-4128-8A4F-0A19CC64F7D3}"/>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503CD99-146E-4B12-A886-CB06D1FDEB82}" type="slidenum">
              <a:rPr kumimoji="0" lang="en-US" sz="1400" b="1" i="0" u="none" strike="noStrike" kern="1200" cap="none" spc="0" normalizeH="0" baseline="0" noProof="0" smtClean="0">
                <a:ln>
                  <a:noFill/>
                </a:ln>
                <a:solidFill>
                  <a:srgbClr val="FFFFFF"/>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a:ln>
                <a:noFill/>
              </a:ln>
              <a:solidFill>
                <a:srgbClr val="FFFFFF"/>
              </a:solidFill>
              <a:effectLst/>
              <a:uLnTx/>
              <a:uFillTx/>
              <a:latin typeface="Arial"/>
              <a:ea typeface="+mn-ea"/>
              <a:cs typeface="+mn-cs"/>
            </a:endParaRPr>
          </a:p>
        </p:txBody>
      </p:sp>
    </p:spTree>
    <p:custDataLst>
      <p:tags r:id="rId1"/>
    </p:custDataLst>
    <p:extLst>
      <p:ext uri="{BB962C8B-B14F-4D97-AF65-F5344CB8AC3E}">
        <p14:creationId xmlns:p14="http://schemas.microsoft.com/office/powerpoint/2010/main" val="3488619817"/>
      </p:ext>
    </p:extLst>
  </p:cSld>
  <p:clrMapOvr>
    <a:masterClrMapping/>
  </p:clrMapOvr>
  <mc:AlternateContent xmlns:mc="http://schemas.openxmlformats.org/markup-compatibility/2006">
    <mc:Choice xmlns:p14="http://schemas.microsoft.com/office/powerpoint/2010/main" Requires="p14">
      <p:transition spd="slow" p14:dur="2000" advTm="83473"/>
    </mc:Choice>
    <mc:Fallback>
      <p:transition spd="slow" advTm="834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Addition Example</a:t>
            </a:r>
          </a:p>
        </p:txBody>
      </p:sp>
      <p:sp>
        <p:nvSpPr>
          <p:cNvPr id="3" name="Content Placeholder 2"/>
          <p:cNvSpPr>
            <a:spLocks noGrp="1"/>
          </p:cNvSpPr>
          <p:nvPr>
            <p:ph idx="1"/>
          </p:nvPr>
        </p:nvSpPr>
        <p:spPr/>
        <p:txBody>
          <a:bodyPr>
            <a:normAutofit/>
          </a:bodyPr>
          <a:lstStyle/>
          <a:p>
            <a:pPr algn="just"/>
            <a:r>
              <a:rPr lang="en-US" dirty="0">
                <a:cs typeface="Times New Roman" pitchFamily="18" charset="0"/>
              </a:rPr>
              <a:t>Assume you are given the following statements:</a:t>
            </a:r>
          </a:p>
          <a:p>
            <a:pPr algn="just"/>
            <a:r>
              <a:rPr lang="en-US" dirty="0"/>
              <a:t>“ It is below freezing now. Therefore, it is either below freezing or raining now”</a:t>
            </a:r>
          </a:p>
          <a:p>
            <a:pPr algn="just"/>
            <a:endParaRPr lang="en-US" dirty="0"/>
          </a:p>
          <a:p>
            <a:pPr algn="just"/>
            <a:r>
              <a:rPr lang="en-US" dirty="0"/>
              <a:t>Let p = “It is below freezing now”.</a:t>
            </a:r>
          </a:p>
          <a:p>
            <a:pPr algn="just"/>
            <a:r>
              <a:rPr lang="en-US" dirty="0"/>
              <a:t>Let q = “It is raining now”.</a:t>
            </a:r>
          </a:p>
          <a:p>
            <a:pPr algn="just"/>
            <a:endParaRPr lang="en-US" dirty="0"/>
          </a:p>
          <a:p>
            <a:pPr algn="just"/>
            <a:r>
              <a:rPr lang="en-US" dirty="0"/>
              <a:t>Then this argument is of the form</a:t>
            </a:r>
          </a:p>
          <a:p>
            <a:pPr marL="0" indent="0" algn="just">
              <a:buNone/>
            </a:pPr>
            <a:r>
              <a:rPr lang="en-US" dirty="0">
                <a:cs typeface="Times New Roman" pitchFamily="18" charset="0"/>
              </a:rPr>
              <a:t> 	p</a:t>
            </a:r>
            <a:r>
              <a:rPr lang="en-US" u="sng" dirty="0">
                <a:cs typeface="Times New Roman" pitchFamily="18" charset="0"/>
              </a:rPr>
              <a:t>       </a:t>
            </a:r>
          </a:p>
          <a:p>
            <a:pPr marL="0" indent="0" algn="just">
              <a:buNone/>
            </a:pPr>
            <a:r>
              <a:rPr lang="en-US" dirty="0">
                <a:cs typeface="Times New Roman" pitchFamily="18" charset="0"/>
                <a:sym typeface="Symbol" pitchFamily="18" charset="2"/>
              </a:rPr>
              <a:t>       </a:t>
            </a:r>
            <a:r>
              <a:rPr lang="en-US" dirty="0">
                <a:cs typeface="Times New Roman" pitchFamily="18" charset="0"/>
              </a:rPr>
              <a:t> p </a:t>
            </a:r>
            <a:r>
              <a:rPr lang="en-US" dirty="0">
                <a:cs typeface="Times New Roman" pitchFamily="18" charset="0"/>
                <a:sym typeface="Symbol" pitchFamily="18" charset="2"/>
              </a:rPr>
              <a:t></a:t>
            </a:r>
            <a:r>
              <a:rPr lang="en-US" dirty="0">
                <a:cs typeface="Times New Roman" pitchFamily="18" charset="0"/>
              </a:rPr>
              <a:t> q</a:t>
            </a:r>
          </a:p>
          <a:p>
            <a:pPr marL="0" indent="0" algn="just">
              <a:buNone/>
            </a:pPr>
            <a:endParaRPr lang="en-US" dirty="0"/>
          </a:p>
        </p:txBody>
      </p:sp>
      <p:cxnSp>
        <p:nvCxnSpPr>
          <p:cNvPr id="5" name="Straight Connector 4"/>
          <p:cNvCxnSpPr/>
          <p:nvPr/>
        </p:nvCxnSpPr>
        <p:spPr>
          <a:xfrm>
            <a:off x="1447800" y="5562600"/>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780F8B88-9383-4954-A617-DBEC163B8F64}" type="datetime1">
              <a:rPr lang="en-US" smtClean="0"/>
              <a:t>11/18/2020</a:t>
            </a:fld>
            <a:endParaRPr lang="en-US"/>
          </a:p>
        </p:txBody>
      </p:sp>
      <p:sp>
        <p:nvSpPr>
          <p:cNvPr id="6" name="Footer Placeholder 5"/>
          <p:cNvSpPr>
            <a:spLocks noGrp="1"/>
          </p:cNvSpPr>
          <p:nvPr>
            <p:ph type="ftr" sz="quarter" idx="11"/>
          </p:nvPr>
        </p:nvSpPr>
        <p:spPr/>
        <p:txBody>
          <a:bodyPr/>
          <a:lstStyle/>
          <a:p>
            <a:r>
              <a:rPr lang="en-US"/>
              <a:t>CSC102 - Discrete Structures</a:t>
            </a:r>
          </a:p>
        </p:txBody>
      </p:sp>
      <p:sp>
        <p:nvSpPr>
          <p:cNvPr id="7" name="Slide Number Placeholder 6"/>
          <p:cNvSpPr>
            <a:spLocks noGrp="1"/>
          </p:cNvSpPr>
          <p:nvPr>
            <p:ph type="sldNum" sz="quarter" idx="12"/>
          </p:nvPr>
        </p:nvSpPr>
        <p:spPr/>
        <p:txBody>
          <a:bodyPr/>
          <a:lstStyle/>
          <a:p>
            <a:fld id="{D503CD99-146E-4B12-A886-CB06D1FDEB82}" type="slidenum">
              <a:rPr lang="en-US" smtClean="0"/>
              <a:t>20</a:t>
            </a:fld>
            <a:endParaRPr lang="en-US"/>
          </a:p>
        </p:txBody>
      </p:sp>
    </p:spTree>
    <p:extLst>
      <p:ext uri="{BB962C8B-B14F-4D97-AF65-F5344CB8AC3E}">
        <p14:creationId xmlns:p14="http://schemas.microsoft.com/office/powerpoint/2010/main" val="206458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Simplification Example</a:t>
            </a:r>
          </a:p>
        </p:txBody>
      </p:sp>
      <p:sp>
        <p:nvSpPr>
          <p:cNvPr id="3" name="Content Placeholder 2"/>
          <p:cNvSpPr>
            <a:spLocks noGrp="1"/>
          </p:cNvSpPr>
          <p:nvPr>
            <p:ph idx="1"/>
          </p:nvPr>
        </p:nvSpPr>
        <p:spPr/>
        <p:txBody>
          <a:bodyPr/>
          <a:lstStyle/>
          <a:p>
            <a:pPr algn="just"/>
            <a:r>
              <a:rPr lang="en-US" dirty="0">
                <a:cs typeface="Times New Roman" pitchFamily="18" charset="0"/>
              </a:rPr>
              <a:t>Assume you are given the following statements:</a:t>
            </a:r>
          </a:p>
          <a:p>
            <a:pPr algn="just"/>
            <a:r>
              <a:rPr lang="en-US" dirty="0">
                <a:cs typeface="Times New Roman" pitchFamily="18" charset="0"/>
              </a:rPr>
              <a:t>“ It </a:t>
            </a:r>
            <a:r>
              <a:rPr lang="en-US" dirty="0"/>
              <a:t>is below freezing and raining now. Therefore, it is below freezing now”</a:t>
            </a:r>
          </a:p>
          <a:p>
            <a:pPr algn="just"/>
            <a:endParaRPr lang="en-US" dirty="0"/>
          </a:p>
          <a:p>
            <a:pPr algn="just"/>
            <a:r>
              <a:rPr lang="en-US" dirty="0"/>
              <a:t>Let p = “It is below freezing now”.</a:t>
            </a:r>
          </a:p>
          <a:p>
            <a:pPr algn="just"/>
            <a:r>
              <a:rPr lang="en-US" dirty="0"/>
              <a:t>Let q = “It is raining now”.</a:t>
            </a:r>
          </a:p>
          <a:p>
            <a:pPr algn="just"/>
            <a:endParaRPr lang="en-US" dirty="0"/>
          </a:p>
          <a:p>
            <a:pPr algn="just"/>
            <a:r>
              <a:rPr lang="en-US" dirty="0"/>
              <a:t> This argument is of the form</a:t>
            </a:r>
          </a:p>
          <a:p>
            <a:pPr marL="0" indent="0" algn="just">
              <a:buNone/>
            </a:pPr>
            <a:r>
              <a:rPr lang="en-US" dirty="0"/>
              <a:t> 	p </a:t>
            </a:r>
            <a:r>
              <a:rPr lang="en-US" dirty="0">
                <a:sym typeface="Symbol" pitchFamily="18" charset="2"/>
              </a:rPr>
              <a:t></a:t>
            </a:r>
            <a:r>
              <a:rPr lang="en-US" dirty="0"/>
              <a:t> q</a:t>
            </a:r>
          </a:p>
          <a:p>
            <a:pPr marL="0" indent="0" algn="just">
              <a:buNone/>
            </a:pPr>
            <a:r>
              <a:rPr lang="en-US" dirty="0">
                <a:sym typeface="Symbol" pitchFamily="18" charset="2"/>
              </a:rPr>
              <a:t>       </a:t>
            </a:r>
            <a:r>
              <a:rPr lang="en-US" dirty="0"/>
              <a:t> p</a:t>
            </a:r>
          </a:p>
        </p:txBody>
      </p:sp>
      <p:cxnSp>
        <p:nvCxnSpPr>
          <p:cNvPr id="4" name="Straight Connector 3"/>
          <p:cNvCxnSpPr/>
          <p:nvPr/>
        </p:nvCxnSpPr>
        <p:spPr>
          <a:xfrm>
            <a:off x="1447800" y="55626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3753AFB3-BAAD-4FD4-BBCC-5453D4EF1CD8}" type="datetime1">
              <a:rPr lang="en-US" smtClean="0"/>
              <a:t>11/18/2020</a:t>
            </a:fld>
            <a:endParaRPr lang="en-US"/>
          </a:p>
        </p:txBody>
      </p:sp>
      <p:sp>
        <p:nvSpPr>
          <p:cNvPr id="6" name="Footer Placeholder 5"/>
          <p:cNvSpPr>
            <a:spLocks noGrp="1"/>
          </p:cNvSpPr>
          <p:nvPr>
            <p:ph type="ftr" sz="quarter" idx="11"/>
          </p:nvPr>
        </p:nvSpPr>
        <p:spPr/>
        <p:txBody>
          <a:bodyPr/>
          <a:lstStyle/>
          <a:p>
            <a:r>
              <a:rPr lang="en-US"/>
              <a:t>CSC102 - Discrete Structures</a:t>
            </a:r>
          </a:p>
        </p:txBody>
      </p:sp>
      <p:sp>
        <p:nvSpPr>
          <p:cNvPr id="7" name="Slide Number Placeholder 6"/>
          <p:cNvSpPr>
            <a:spLocks noGrp="1"/>
          </p:cNvSpPr>
          <p:nvPr>
            <p:ph type="sldNum" sz="quarter" idx="12"/>
          </p:nvPr>
        </p:nvSpPr>
        <p:spPr/>
        <p:txBody>
          <a:bodyPr/>
          <a:lstStyle/>
          <a:p>
            <a:fld id="{D503CD99-146E-4B12-A886-CB06D1FDEB82}" type="slidenum">
              <a:rPr lang="en-US" smtClean="0"/>
              <a:t>21</a:t>
            </a:fld>
            <a:endParaRPr lang="en-US"/>
          </a:p>
        </p:txBody>
      </p:sp>
    </p:spTree>
    <p:extLst>
      <p:ext uri="{BB962C8B-B14F-4D97-AF65-F5344CB8AC3E}">
        <p14:creationId xmlns:p14="http://schemas.microsoft.com/office/powerpoint/2010/main" val="193752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Hypothetical Syllogism</a:t>
            </a:r>
          </a:p>
        </p:txBody>
      </p:sp>
      <p:sp>
        <p:nvSpPr>
          <p:cNvPr id="7" name="Content Placeholder 6"/>
          <p:cNvSpPr>
            <a:spLocks noGrp="1"/>
          </p:cNvSpPr>
          <p:nvPr>
            <p:ph idx="1"/>
          </p:nvPr>
        </p:nvSpPr>
        <p:spPr/>
        <p:txBody>
          <a:bodyPr/>
          <a:lstStyle/>
          <a:p>
            <a:r>
              <a:rPr lang="en-US" dirty="0">
                <a:cs typeface="Times New Roman" pitchFamily="18" charset="0"/>
                <a:sym typeface="Symbol" pitchFamily="18" charset="2"/>
              </a:rPr>
              <a:t>If p </a:t>
            </a:r>
            <a:r>
              <a:rPr lang="en-US" dirty="0">
                <a:solidFill>
                  <a:srgbClr val="292934"/>
                </a:solidFill>
              </a:rPr>
              <a:t>→ </a:t>
            </a:r>
            <a:r>
              <a:rPr lang="en-US" dirty="0">
                <a:cs typeface="Times New Roman" pitchFamily="18" charset="0"/>
                <a:sym typeface="Symbol" pitchFamily="18" charset="2"/>
              </a:rPr>
              <a:t>q is true, and q </a:t>
            </a:r>
            <a:r>
              <a:rPr lang="en-US" dirty="0">
                <a:solidFill>
                  <a:srgbClr val="292934"/>
                </a:solidFill>
              </a:rPr>
              <a:t>→ r</a:t>
            </a:r>
            <a:r>
              <a:rPr lang="en-US" dirty="0">
                <a:cs typeface="Times New Roman" pitchFamily="18" charset="0"/>
                <a:sym typeface="Symbol" pitchFamily="18" charset="2"/>
              </a:rPr>
              <a:t> is true, then p </a:t>
            </a:r>
            <a:r>
              <a:rPr lang="en-US" dirty="0">
                <a:solidFill>
                  <a:srgbClr val="292934"/>
                </a:solidFill>
              </a:rPr>
              <a:t>→ r</a:t>
            </a:r>
            <a:r>
              <a:rPr lang="en-US" dirty="0">
                <a:cs typeface="Times New Roman" pitchFamily="18" charset="0"/>
                <a:sym typeface="Symbol" pitchFamily="18" charset="2"/>
              </a:rPr>
              <a:t> must be true</a:t>
            </a:r>
          </a:p>
          <a:p>
            <a:pPr marL="0" indent="0">
              <a:buNone/>
            </a:pPr>
            <a:r>
              <a:rPr lang="en-US" dirty="0"/>
              <a:t>	 </a:t>
            </a:r>
          </a:p>
          <a:p>
            <a:pPr marL="0" indent="0">
              <a:buNone/>
            </a:pPr>
            <a:r>
              <a:rPr lang="en-US" dirty="0"/>
              <a:t>	  p </a:t>
            </a:r>
            <a:r>
              <a:rPr lang="en-US" dirty="0">
                <a:solidFill>
                  <a:srgbClr val="292934"/>
                </a:solidFill>
              </a:rPr>
              <a:t>→ q</a:t>
            </a:r>
          </a:p>
          <a:p>
            <a:pPr marL="0" indent="0">
              <a:buNone/>
            </a:pPr>
            <a:r>
              <a:rPr lang="en-US" dirty="0">
                <a:solidFill>
                  <a:srgbClr val="292934"/>
                </a:solidFill>
              </a:rPr>
              <a:t>	  q → r</a:t>
            </a:r>
          </a:p>
          <a:p>
            <a:pPr marL="0" indent="0">
              <a:buNone/>
            </a:pPr>
            <a:r>
              <a:rPr lang="en-US" dirty="0">
                <a:solidFill>
                  <a:srgbClr val="292934"/>
                </a:solidFill>
              </a:rPr>
              <a:t>	∴ p → r</a:t>
            </a:r>
            <a:endParaRPr lang="en-US" dirty="0"/>
          </a:p>
        </p:txBody>
      </p:sp>
      <p:cxnSp>
        <p:nvCxnSpPr>
          <p:cNvPr id="9" name="Straight Connector 8"/>
          <p:cNvCxnSpPr/>
          <p:nvPr/>
        </p:nvCxnSpPr>
        <p:spPr>
          <a:xfrm>
            <a:off x="1524000" y="3429000"/>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C51307B9-C686-4E28-8AD4-92B2CB5B3F47}" type="datetime1">
              <a:rPr lang="en-US" smtClean="0"/>
              <a:t>11/18/2020</a:t>
            </a:fld>
            <a:endParaRPr lang="en-US"/>
          </a:p>
        </p:txBody>
      </p:sp>
      <p:sp>
        <p:nvSpPr>
          <p:cNvPr id="4" name="Footer Placeholder 3"/>
          <p:cNvSpPr>
            <a:spLocks noGrp="1"/>
          </p:cNvSpPr>
          <p:nvPr>
            <p:ph type="ftr" sz="quarter" idx="11"/>
          </p:nvPr>
        </p:nvSpPr>
        <p:spPr/>
        <p:txBody>
          <a:bodyPr/>
          <a:lstStyle/>
          <a:p>
            <a:r>
              <a:rPr lang="en-US"/>
              <a:t>CSC102 - Discrete Structures</a:t>
            </a:r>
          </a:p>
        </p:txBody>
      </p:sp>
      <p:sp>
        <p:nvSpPr>
          <p:cNvPr id="5" name="Slide Number Placeholder 4"/>
          <p:cNvSpPr>
            <a:spLocks noGrp="1"/>
          </p:cNvSpPr>
          <p:nvPr>
            <p:ph type="sldNum" sz="quarter" idx="12"/>
          </p:nvPr>
        </p:nvSpPr>
        <p:spPr/>
        <p:txBody>
          <a:bodyPr/>
          <a:lstStyle/>
          <a:p>
            <a:fld id="{D503CD99-146E-4B12-A886-CB06D1FDEB82}" type="slidenum">
              <a:rPr lang="en-US" smtClean="0"/>
              <a:t>22</a:t>
            </a:fld>
            <a:endParaRPr lang="en-US"/>
          </a:p>
        </p:txBody>
      </p:sp>
    </p:spTree>
    <p:extLst>
      <p:ext uri="{BB962C8B-B14F-4D97-AF65-F5344CB8AC3E}">
        <p14:creationId xmlns:p14="http://schemas.microsoft.com/office/powerpoint/2010/main" val="3934869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Hypothetical Syllogism Example</a:t>
            </a:r>
          </a:p>
        </p:txBody>
      </p:sp>
      <p:sp>
        <p:nvSpPr>
          <p:cNvPr id="3" name="Content Placeholder 2"/>
          <p:cNvSpPr>
            <a:spLocks noGrp="1"/>
          </p:cNvSpPr>
          <p:nvPr>
            <p:ph idx="1"/>
          </p:nvPr>
        </p:nvSpPr>
        <p:spPr/>
        <p:txBody>
          <a:bodyPr>
            <a:normAutofit/>
          </a:bodyPr>
          <a:lstStyle/>
          <a:p>
            <a:pPr algn="just"/>
            <a:r>
              <a:rPr lang="en-US" dirty="0">
                <a:cs typeface="Times New Roman" pitchFamily="18" charset="0"/>
              </a:rPr>
              <a:t>Assume you are given the following statements:</a:t>
            </a:r>
          </a:p>
          <a:p>
            <a:pPr algn="just"/>
            <a:r>
              <a:rPr lang="en-US" dirty="0"/>
              <a:t>If it rains today, then we will not have a barbecue today. If we do not have a barbecue today, then we will have a barbecue tomorrow. Therefore, if it rains today, then we will have a barbecue tomorrow.</a:t>
            </a:r>
          </a:p>
          <a:p>
            <a:pPr marL="0" indent="0" algn="just">
              <a:buNone/>
            </a:pPr>
            <a:endParaRPr lang="en-US" dirty="0"/>
          </a:p>
        </p:txBody>
      </p:sp>
      <p:sp>
        <p:nvSpPr>
          <p:cNvPr id="5" name="Date Placeholder 4"/>
          <p:cNvSpPr>
            <a:spLocks noGrp="1"/>
          </p:cNvSpPr>
          <p:nvPr>
            <p:ph type="dt" sz="half" idx="10"/>
          </p:nvPr>
        </p:nvSpPr>
        <p:spPr/>
        <p:txBody>
          <a:bodyPr/>
          <a:lstStyle/>
          <a:p>
            <a:fld id="{11ADD090-127C-4204-B102-932522C48BE2}" type="datetime1">
              <a:rPr lang="en-US" smtClean="0"/>
              <a:t>11/18/2020</a:t>
            </a:fld>
            <a:endParaRPr lang="en-US"/>
          </a:p>
        </p:txBody>
      </p:sp>
      <p:sp>
        <p:nvSpPr>
          <p:cNvPr id="6" name="Footer Placeholder 5"/>
          <p:cNvSpPr>
            <a:spLocks noGrp="1"/>
          </p:cNvSpPr>
          <p:nvPr>
            <p:ph type="ftr" sz="quarter" idx="11"/>
          </p:nvPr>
        </p:nvSpPr>
        <p:spPr/>
        <p:txBody>
          <a:bodyPr/>
          <a:lstStyle/>
          <a:p>
            <a:r>
              <a:rPr lang="en-US"/>
              <a:t>CSC102 - Discrete Structures</a:t>
            </a:r>
          </a:p>
        </p:txBody>
      </p:sp>
      <p:sp>
        <p:nvSpPr>
          <p:cNvPr id="7" name="Slide Number Placeholder 6"/>
          <p:cNvSpPr>
            <a:spLocks noGrp="1"/>
          </p:cNvSpPr>
          <p:nvPr>
            <p:ph type="sldNum" sz="quarter" idx="12"/>
          </p:nvPr>
        </p:nvSpPr>
        <p:spPr/>
        <p:txBody>
          <a:bodyPr/>
          <a:lstStyle/>
          <a:p>
            <a:fld id="{D503CD99-146E-4B12-A886-CB06D1FDEB82}" type="slidenum">
              <a:rPr lang="en-US" smtClean="0"/>
              <a:t>23</a:t>
            </a:fld>
            <a:endParaRPr lang="en-US"/>
          </a:p>
        </p:txBody>
      </p:sp>
    </p:spTree>
    <p:extLst>
      <p:ext uri="{BB962C8B-B14F-4D97-AF65-F5344CB8AC3E}">
        <p14:creationId xmlns:p14="http://schemas.microsoft.com/office/powerpoint/2010/main" val="844072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Hypothetical Syllogism Example</a:t>
            </a:r>
          </a:p>
        </p:txBody>
      </p:sp>
      <p:sp>
        <p:nvSpPr>
          <p:cNvPr id="3" name="Content Placeholder 2"/>
          <p:cNvSpPr>
            <a:spLocks noGrp="1"/>
          </p:cNvSpPr>
          <p:nvPr>
            <p:ph idx="1"/>
          </p:nvPr>
        </p:nvSpPr>
        <p:spPr/>
        <p:txBody>
          <a:bodyPr>
            <a:normAutofit/>
          </a:bodyPr>
          <a:lstStyle/>
          <a:p>
            <a:pPr algn="just"/>
            <a:r>
              <a:rPr lang="en-US" dirty="0">
                <a:cs typeface="Times New Roman" pitchFamily="18" charset="0"/>
              </a:rPr>
              <a:t>Assume you are given the following statements:</a:t>
            </a:r>
          </a:p>
          <a:p>
            <a:pPr algn="just"/>
            <a:r>
              <a:rPr lang="en-US" dirty="0"/>
              <a:t>If it rains today, then we will not have a barbecue today. If we do not have a barbecue today, then we will have a barbecue tomorrow. Therefore, if it rains today, then we will have a barbecue tomorrow.</a:t>
            </a:r>
          </a:p>
          <a:p>
            <a:pPr algn="just"/>
            <a:endParaRPr lang="en-US" dirty="0"/>
          </a:p>
          <a:p>
            <a:pPr algn="just"/>
            <a:r>
              <a:rPr lang="en-US" dirty="0"/>
              <a:t>Let </a:t>
            </a:r>
            <a:r>
              <a:rPr lang="en-US" i="1" dirty="0"/>
              <a:t>p </a:t>
            </a:r>
            <a:r>
              <a:rPr lang="en-US" dirty="0"/>
              <a:t>= “It is raining today,”</a:t>
            </a:r>
          </a:p>
          <a:p>
            <a:pPr algn="just"/>
            <a:r>
              <a:rPr lang="en-US" dirty="0"/>
              <a:t>Let </a:t>
            </a:r>
            <a:r>
              <a:rPr lang="en-US" i="1" dirty="0"/>
              <a:t>q </a:t>
            </a:r>
            <a:r>
              <a:rPr lang="en-US" dirty="0"/>
              <a:t>= “We will not have a barbecue today,” </a:t>
            </a:r>
          </a:p>
          <a:p>
            <a:pPr algn="just"/>
            <a:r>
              <a:rPr lang="en-US" dirty="0"/>
              <a:t>Let </a:t>
            </a:r>
            <a:r>
              <a:rPr lang="en-US" i="1" dirty="0"/>
              <a:t>r </a:t>
            </a:r>
            <a:r>
              <a:rPr lang="en-US" dirty="0"/>
              <a:t>=“We will have a barbecue tomorrow.”</a:t>
            </a:r>
          </a:p>
          <a:p>
            <a:pPr marL="0" indent="0" algn="just">
              <a:buNone/>
            </a:pPr>
            <a:r>
              <a:rPr lang="en-US" dirty="0"/>
              <a:t> </a:t>
            </a:r>
          </a:p>
        </p:txBody>
      </p:sp>
      <p:sp>
        <p:nvSpPr>
          <p:cNvPr id="5" name="Date Placeholder 4"/>
          <p:cNvSpPr>
            <a:spLocks noGrp="1"/>
          </p:cNvSpPr>
          <p:nvPr>
            <p:ph type="dt" sz="half" idx="10"/>
          </p:nvPr>
        </p:nvSpPr>
        <p:spPr/>
        <p:txBody>
          <a:bodyPr/>
          <a:lstStyle/>
          <a:p>
            <a:fld id="{11ADD090-127C-4204-B102-932522C48BE2}" type="datetime1">
              <a:rPr lang="en-US" smtClean="0"/>
              <a:t>11/18/2020</a:t>
            </a:fld>
            <a:endParaRPr lang="en-US"/>
          </a:p>
        </p:txBody>
      </p:sp>
      <p:sp>
        <p:nvSpPr>
          <p:cNvPr id="6" name="Footer Placeholder 5"/>
          <p:cNvSpPr>
            <a:spLocks noGrp="1"/>
          </p:cNvSpPr>
          <p:nvPr>
            <p:ph type="ftr" sz="quarter" idx="11"/>
          </p:nvPr>
        </p:nvSpPr>
        <p:spPr/>
        <p:txBody>
          <a:bodyPr/>
          <a:lstStyle/>
          <a:p>
            <a:r>
              <a:rPr lang="en-US"/>
              <a:t>CSC102 - Discrete Structures</a:t>
            </a:r>
          </a:p>
        </p:txBody>
      </p:sp>
      <p:sp>
        <p:nvSpPr>
          <p:cNvPr id="7" name="Slide Number Placeholder 6"/>
          <p:cNvSpPr>
            <a:spLocks noGrp="1"/>
          </p:cNvSpPr>
          <p:nvPr>
            <p:ph type="sldNum" sz="quarter" idx="12"/>
          </p:nvPr>
        </p:nvSpPr>
        <p:spPr/>
        <p:txBody>
          <a:bodyPr/>
          <a:lstStyle/>
          <a:p>
            <a:fld id="{D503CD99-146E-4B12-A886-CB06D1FDEB82}" type="slidenum">
              <a:rPr lang="en-US" smtClean="0"/>
              <a:t>24</a:t>
            </a:fld>
            <a:endParaRPr lang="en-US"/>
          </a:p>
        </p:txBody>
      </p:sp>
    </p:spTree>
    <p:extLst>
      <p:ext uri="{BB962C8B-B14F-4D97-AF65-F5344CB8AC3E}">
        <p14:creationId xmlns:p14="http://schemas.microsoft.com/office/powerpoint/2010/main" val="2033838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Hypothetical Syllogism Example</a:t>
            </a:r>
          </a:p>
        </p:txBody>
      </p:sp>
      <p:sp>
        <p:nvSpPr>
          <p:cNvPr id="3" name="Content Placeholder 2"/>
          <p:cNvSpPr>
            <a:spLocks noGrp="1"/>
          </p:cNvSpPr>
          <p:nvPr>
            <p:ph idx="1"/>
          </p:nvPr>
        </p:nvSpPr>
        <p:spPr/>
        <p:txBody>
          <a:bodyPr>
            <a:normAutofit fontScale="92500" lnSpcReduction="20000"/>
          </a:bodyPr>
          <a:lstStyle/>
          <a:p>
            <a:pPr algn="just"/>
            <a:r>
              <a:rPr lang="en-US" dirty="0">
                <a:cs typeface="Times New Roman" pitchFamily="18" charset="0"/>
              </a:rPr>
              <a:t>Assume you are given the following statements:</a:t>
            </a:r>
          </a:p>
          <a:p>
            <a:pPr algn="just"/>
            <a:r>
              <a:rPr lang="en-US" dirty="0"/>
              <a:t>If it rains today, then we will not have a barbecue today. If we do not have a barbecue today, then we will have a barbecue tomorrow. Therefore, if it rains today, then we will have a barbecue tomorrow.</a:t>
            </a:r>
          </a:p>
          <a:p>
            <a:pPr algn="just"/>
            <a:endParaRPr lang="en-US" dirty="0"/>
          </a:p>
          <a:p>
            <a:pPr algn="just"/>
            <a:r>
              <a:rPr lang="en-US" dirty="0"/>
              <a:t>Let </a:t>
            </a:r>
            <a:r>
              <a:rPr lang="en-US" i="1" dirty="0"/>
              <a:t>p </a:t>
            </a:r>
            <a:r>
              <a:rPr lang="en-US" dirty="0"/>
              <a:t>= “It is raining today,”</a:t>
            </a:r>
          </a:p>
          <a:p>
            <a:pPr algn="just"/>
            <a:r>
              <a:rPr lang="en-US" dirty="0"/>
              <a:t>Let </a:t>
            </a:r>
            <a:r>
              <a:rPr lang="en-US" i="1" dirty="0"/>
              <a:t>q </a:t>
            </a:r>
            <a:r>
              <a:rPr lang="en-US" dirty="0"/>
              <a:t>= “We will not have a barbecue today,” </a:t>
            </a:r>
          </a:p>
          <a:p>
            <a:pPr algn="just"/>
            <a:r>
              <a:rPr lang="en-US" dirty="0"/>
              <a:t>Let </a:t>
            </a:r>
            <a:r>
              <a:rPr lang="en-US" i="1" dirty="0"/>
              <a:t>r </a:t>
            </a:r>
            <a:r>
              <a:rPr lang="en-US" dirty="0"/>
              <a:t>=“We will have a barbecue tomorrow.”</a:t>
            </a:r>
          </a:p>
          <a:p>
            <a:pPr marL="0" indent="0" algn="just">
              <a:buNone/>
            </a:pPr>
            <a:r>
              <a:rPr lang="en-US" dirty="0"/>
              <a:t> </a:t>
            </a:r>
          </a:p>
          <a:p>
            <a:pPr algn="just"/>
            <a:r>
              <a:rPr lang="en-US" dirty="0"/>
              <a:t>Then this argument is of the form</a:t>
            </a:r>
          </a:p>
          <a:p>
            <a:pPr marL="0" indent="0" algn="just">
              <a:buNone/>
            </a:pPr>
            <a:r>
              <a:rPr lang="en-US" i="1" dirty="0">
                <a:solidFill>
                  <a:schemeClr val="dk1"/>
                </a:solidFill>
              </a:rPr>
              <a:t>	p </a:t>
            </a:r>
            <a:r>
              <a:rPr lang="en-US" dirty="0">
                <a:solidFill>
                  <a:schemeClr val="dk1"/>
                </a:solidFill>
              </a:rPr>
              <a:t>→ </a:t>
            </a:r>
            <a:r>
              <a:rPr lang="en-US" i="1" dirty="0">
                <a:solidFill>
                  <a:schemeClr val="dk1"/>
                </a:solidFill>
              </a:rPr>
              <a:t>q</a:t>
            </a:r>
          </a:p>
          <a:p>
            <a:pPr marL="0" indent="0" algn="just">
              <a:buNone/>
            </a:pPr>
            <a:r>
              <a:rPr lang="en-US" i="1" dirty="0">
                <a:solidFill>
                  <a:schemeClr val="dk1"/>
                </a:solidFill>
              </a:rPr>
              <a:t>	q </a:t>
            </a:r>
            <a:r>
              <a:rPr lang="en-US" dirty="0">
                <a:solidFill>
                  <a:schemeClr val="dk1"/>
                </a:solidFill>
              </a:rPr>
              <a:t>→ </a:t>
            </a:r>
            <a:r>
              <a:rPr lang="en-US" i="1" dirty="0">
                <a:solidFill>
                  <a:schemeClr val="dk1"/>
                </a:solidFill>
              </a:rPr>
              <a:t>r</a:t>
            </a:r>
          </a:p>
          <a:p>
            <a:pPr marL="0" indent="0" algn="just">
              <a:buNone/>
            </a:pPr>
            <a:r>
              <a:rPr lang="en-US" dirty="0">
                <a:solidFill>
                  <a:schemeClr val="dk1"/>
                </a:solidFill>
              </a:rPr>
              <a:t>         ∴ </a:t>
            </a:r>
            <a:r>
              <a:rPr lang="en-US" i="1" dirty="0">
                <a:solidFill>
                  <a:schemeClr val="dk1"/>
                </a:solidFill>
              </a:rPr>
              <a:t>p </a:t>
            </a:r>
            <a:r>
              <a:rPr lang="en-US" dirty="0">
                <a:solidFill>
                  <a:schemeClr val="dk1"/>
                </a:solidFill>
              </a:rPr>
              <a:t>→ </a:t>
            </a:r>
            <a:r>
              <a:rPr lang="en-US" i="1" dirty="0">
                <a:solidFill>
                  <a:schemeClr val="dk1"/>
                </a:solidFill>
              </a:rPr>
              <a:t>r</a:t>
            </a:r>
            <a:endParaRPr lang="en-US" dirty="0"/>
          </a:p>
        </p:txBody>
      </p:sp>
      <p:cxnSp>
        <p:nvCxnSpPr>
          <p:cNvPr id="4" name="Straight Connector 3"/>
          <p:cNvCxnSpPr/>
          <p:nvPr/>
        </p:nvCxnSpPr>
        <p:spPr>
          <a:xfrm>
            <a:off x="1371600" y="57912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11ADD090-127C-4204-B102-932522C48BE2}" type="datetime1">
              <a:rPr lang="en-US" smtClean="0"/>
              <a:t>11/18/2020</a:t>
            </a:fld>
            <a:endParaRPr lang="en-US"/>
          </a:p>
        </p:txBody>
      </p:sp>
      <p:sp>
        <p:nvSpPr>
          <p:cNvPr id="6" name="Footer Placeholder 5"/>
          <p:cNvSpPr>
            <a:spLocks noGrp="1"/>
          </p:cNvSpPr>
          <p:nvPr>
            <p:ph type="ftr" sz="quarter" idx="11"/>
          </p:nvPr>
        </p:nvSpPr>
        <p:spPr/>
        <p:txBody>
          <a:bodyPr/>
          <a:lstStyle/>
          <a:p>
            <a:r>
              <a:rPr lang="en-US"/>
              <a:t>CSC102 - Discrete Structures</a:t>
            </a:r>
          </a:p>
        </p:txBody>
      </p:sp>
      <p:sp>
        <p:nvSpPr>
          <p:cNvPr id="7" name="Slide Number Placeholder 6"/>
          <p:cNvSpPr>
            <a:spLocks noGrp="1"/>
          </p:cNvSpPr>
          <p:nvPr>
            <p:ph type="sldNum" sz="quarter" idx="12"/>
          </p:nvPr>
        </p:nvSpPr>
        <p:spPr/>
        <p:txBody>
          <a:bodyPr/>
          <a:lstStyle/>
          <a:p>
            <a:fld id="{D503CD99-146E-4B12-A886-CB06D1FDEB82}" type="slidenum">
              <a:rPr lang="en-US" smtClean="0"/>
              <a:t>25</a:t>
            </a:fld>
            <a:endParaRPr lang="en-US"/>
          </a:p>
        </p:txBody>
      </p:sp>
    </p:spTree>
    <p:extLst>
      <p:ext uri="{BB962C8B-B14F-4D97-AF65-F5344CB8AC3E}">
        <p14:creationId xmlns:p14="http://schemas.microsoft.com/office/powerpoint/2010/main" val="969278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Exercise</a:t>
            </a:r>
          </a:p>
        </p:txBody>
      </p:sp>
      <p:sp>
        <p:nvSpPr>
          <p:cNvPr id="3" name="Content Placeholder 2"/>
          <p:cNvSpPr>
            <a:spLocks noGrp="1"/>
          </p:cNvSpPr>
          <p:nvPr>
            <p:ph idx="1"/>
          </p:nvPr>
        </p:nvSpPr>
        <p:spPr/>
        <p:txBody>
          <a:bodyPr>
            <a:normAutofit/>
          </a:bodyPr>
          <a:lstStyle/>
          <a:p>
            <a:pPr algn="just"/>
            <a:r>
              <a:rPr lang="en-US" dirty="0"/>
              <a:t>What rule of inference is used in each of these arguments?</a:t>
            </a:r>
          </a:p>
          <a:p>
            <a:pPr marL="457200" indent="-457200" algn="just">
              <a:buFont typeface="+mj-lt"/>
              <a:buAutoNum type="alphaLcParenR"/>
            </a:pPr>
            <a:r>
              <a:rPr lang="en-US" dirty="0"/>
              <a:t>Alice is a mathematics major. Therefore, Alice is either</a:t>
            </a:r>
          </a:p>
          <a:p>
            <a:pPr marL="0" indent="0" algn="just">
              <a:buNone/>
            </a:pPr>
            <a:r>
              <a:rPr lang="en-US" dirty="0"/>
              <a:t>     a mathematics major or a computer science major.</a:t>
            </a:r>
          </a:p>
          <a:p>
            <a:pPr marL="0" indent="0" algn="just">
              <a:buNone/>
            </a:pPr>
            <a:r>
              <a:rPr lang="en-US" dirty="0"/>
              <a:t>	</a:t>
            </a:r>
            <a:r>
              <a:rPr lang="en-US" dirty="0">
                <a:solidFill>
                  <a:schemeClr val="accent1"/>
                </a:solidFill>
              </a:rPr>
              <a:t>Addition</a:t>
            </a:r>
          </a:p>
          <a:p>
            <a:pPr marL="457200" indent="-457200" algn="just">
              <a:buFont typeface="+mj-lt"/>
              <a:buAutoNum type="alphaLcParenR" startAt="2"/>
            </a:pPr>
            <a:r>
              <a:rPr lang="en-US" dirty="0"/>
              <a:t>Jerry is a mathematics major and a computer science major. Therefore, Jerry is a mathematics major.</a:t>
            </a:r>
          </a:p>
          <a:p>
            <a:pPr marL="0" indent="0" algn="just">
              <a:buNone/>
            </a:pPr>
            <a:r>
              <a:rPr lang="en-US" dirty="0"/>
              <a:t>	</a:t>
            </a:r>
            <a:r>
              <a:rPr lang="en-US" dirty="0">
                <a:solidFill>
                  <a:schemeClr val="accent1"/>
                </a:solidFill>
              </a:rPr>
              <a:t>Simplification</a:t>
            </a:r>
          </a:p>
          <a:p>
            <a:pPr marL="457200" indent="-457200" algn="just">
              <a:buFont typeface="+mj-lt"/>
              <a:buAutoNum type="alphaLcParenR" startAt="3"/>
            </a:pPr>
            <a:r>
              <a:rPr lang="en-US" dirty="0"/>
              <a:t>If it is rainy, then the pool will be closed. It is rainy.</a:t>
            </a:r>
          </a:p>
          <a:p>
            <a:pPr marL="0" indent="0" algn="just">
              <a:buNone/>
            </a:pPr>
            <a:r>
              <a:rPr lang="en-US" dirty="0"/>
              <a:t>      Therefore, the pool is closed.</a:t>
            </a:r>
          </a:p>
          <a:p>
            <a:pPr marL="0" indent="0" algn="just">
              <a:buNone/>
            </a:pPr>
            <a:r>
              <a:rPr lang="en-US" dirty="0"/>
              <a:t>	</a:t>
            </a:r>
            <a:r>
              <a:rPr lang="en-US" dirty="0">
                <a:solidFill>
                  <a:schemeClr val="accent1"/>
                </a:solidFill>
              </a:rPr>
              <a:t>Modus Ponens</a:t>
            </a:r>
          </a:p>
        </p:txBody>
      </p:sp>
      <p:sp>
        <p:nvSpPr>
          <p:cNvPr id="4" name="Date Placeholder 3"/>
          <p:cNvSpPr>
            <a:spLocks noGrp="1"/>
          </p:cNvSpPr>
          <p:nvPr>
            <p:ph type="dt" sz="half" idx="10"/>
          </p:nvPr>
        </p:nvSpPr>
        <p:spPr/>
        <p:txBody>
          <a:bodyPr/>
          <a:lstStyle/>
          <a:p>
            <a:fld id="{7117A9D7-1DBF-4A1C-92D5-DD165D979E1D}"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26</a:t>
            </a:fld>
            <a:endParaRPr lang="en-US"/>
          </a:p>
        </p:txBody>
      </p:sp>
    </p:spTree>
    <p:extLst>
      <p:ext uri="{BB962C8B-B14F-4D97-AF65-F5344CB8AC3E}">
        <p14:creationId xmlns:p14="http://schemas.microsoft.com/office/powerpoint/2010/main" val="185357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Exercise</a:t>
            </a:r>
          </a:p>
        </p:txBody>
      </p:sp>
      <p:sp>
        <p:nvSpPr>
          <p:cNvPr id="3" name="Content Placeholder 2"/>
          <p:cNvSpPr>
            <a:spLocks noGrp="1"/>
          </p:cNvSpPr>
          <p:nvPr>
            <p:ph idx="1"/>
          </p:nvPr>
        </p:nvSpPr>
        <p:spPr/>
        <p:txBody>
          <a:bodyPr/>
          <a:lstStyle/>
          <a:p>
            <a:pPr marL="457200" indent="-457200">
              <a:buFont typeface="+mj-lt"/>
              <a:buAutoNum type="alphaLcParenR" startAt="4"/>
            </a:pPr>
            <a:endParaRPr lang="en-US" dirty="0"/>
          </a:p>
          <a:p>
            <a:pPr marL="457200" indent="-457200" algn="just">
              <a:buFont typeface="+mj-lt"/>
              <a:buAutoNum type="alphaLcParenR" startAt="4"/>
            </a:pPr>
            <a:r>
              <a:rPr lang="en-US" dirty="0"/>
              <a:t>If it snows today, then university will close. The university is not closed today. Therefore, it did not snow today.</a:t>
            </a:r>
          </a:p>
          <a:p>
            <a:pPr marL="0" indent="0" algn="just">
              <a:buNone/>
            </a:pPr>
            <a:r>
              <a:rPr lang="en-US" dirty="0"/>
              <a:t>	</a:t>
            </a:r>
            <a:r>
              <a:rPr lang="en-US" dirty="0">
                <a:solidFill>
                  <a:schemeClr val="accent1"/>
                </a:solidFill>
              </a:rPr>
              <a:t> Modus Tollens</a:t>
            </a:r>
            <a:endParaRPr lang="en-US" dirty="0"/>
          </a:p>
          <a:p>
            <a:pPr marL="457200" indent="-457200" algn="just">
              <a:buFont typeface="+mj-lt"/>
              <a:buAutoNum type="alphaLcParenR" startAt="4"/>
            </a:pPr>
            <a:r>
              <a:rPr lang="en-US" dirty="0"/>
              <a:t>If I go swimming, then I will stay in the sun too long. If I stay in the sun too long, then I will sunburn. Therefore, if I go swimming, then I will sunburn.</a:t>
            </a:r>
          </a:p>
          <a:p>
            <a:pPr marL="0" indent="0" algn="just">
              <a:buNone/>
            </a:pPr>
            <a:r>
              <a:rPr lang="en-US" dirty="0"/>
              <a:t>	 </a:t>
            </a:r>
            <a:r>
              <a:rPr lang="en-US" dirty="0">
                <a:solidFill>
                  <a:schemeClr val="accent1"/>
                </a:solidFill>
              </a:rPr>
              <a:t>Hypothetical Syllogism</a:t>
            </a:r>
          </a:p>
          <a:p>
            <a:pPr marL="0" indent="0" algn="just">
              <a:buNone/>
            </a:pPr>
            <a:endParaRPr lang="en-US" dirty="0"/>
          </a:p>
          <a:p>
            <a:pPr marL="457200" indent="-457200">
              <a:buFont typeface="+mj-lt"/>
              <a:buAutoNum type="alphaLcParenR" startAt="4"/>
            </a:pPr>
            <a:endParaRPr lang="en-US" dirty="0"/>
          </a:p>
        </p:txBody>
      </p:sp>
      <p:sp>
        <p:nvSpPr>
          <p:cNvPr id="4" name="Date Placeholder 3"/>
          <p:cNvSpPr>
            <a:spLocks noGrp="1"/>
          </p:cNvSpPr>
          <p:nvPr>
            <p:ph type="dt" sz="half" idx="10"/>
          </p:nvPr>
        </p:nvSpPr>
        <p:spPr/>
        <p:txBody>
          <a:bodyPr/>
          <a:lstStyle/>
          <a:p>
            <a:fld id="{35AB4BB8-0394-41A9-8724-1473A8415757}"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27</a:t>
            </a:fld>
            <a:endParaRPr lang="en-US"/>
          </a:p>
        </p:txBody>
      </p:sp>
    </p:spTree>
    <p:extLst>
      <p:ext uri="{BB962C8B-B14F-4D97-AF65-F5344CB8AC3E}">
        <p14:creationId xmlns:p14="http://schemas.microsoft.com/office/powerpoint/2010/main" val="45195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457D2-924D-41E6-A750-11B6A6D423A4}"/>
              </a:ext>
            </a:extLst>
          </p:cNvPr>
          <p:cNvSpPr>
            <a:spLocks noGrp="1"/>
          </p:cNvSpPr>
          <p:nvPr>
            <p:ph type="title"/>
          </p:nvPr>
        </p:nvSpPr>
        <p:spPr/>
        <p:txBody>
          <a:bodyPr/>
          <a:lstStyle/>
          <a:p>
            <a:r>
              <a:rPr lang="en-US" sz="3200" dirty="0">
                <a:solidFill>
                  <a:srgbClr val="C00000"/>
                </a:solidFill>
              </a:rPr>
              <a:t>Steps for Proof</a:t>
            </a:r>
          </a:p>
        </p:txBody>
      </p:sp>
      <p:sp>
        <p:nvSpPr>
          <p:cNvPr id="3" name="Content Placeholder 2">
            <a:extLst>
              <a:ext uri="{FF2B5EF4-FFF2-40B4-BE49-F238E27FC236}">
                <a16:creationId xmlns:a16="http://schemas.microsoft.com/office/drawing/2014/main" id="{67AA5DFE-500E-41F2-8A6E-2AF6FFF5689E}"/>
              </a:ext>
            </a:extLst>
          </p:cNvPr>
          <p:cNvSpPr>
            <a:spLocks noGrp="1"/>
          </p:cNvSpPr>
          <p:nvPr>
            <p:ph idx="1"/>
          </p:nvPr>
        </p:nvSpPr>
        <p:spPr/>
        <p:txBody>
          <a:bodyPr/>
          <a:lstStyle/>
          <a:p>
            <a:pPr algn="just"/>
            <a:endParaRPr lang="en-US" dirty="0"/>
          </a:p>
          <a:p>
            <a:pPr algn="just"/>
            <a:r>
              <a:rPr lang="en-US" dirty="0"/>
              <a:t>Identify the atomic propositions and represent using propositional variable.</a:t>
            </a:r>
          </a:p>
          <a:p>
            <a:pPr algn="just"/>
            <a:r>
              <a:rPr lang="en-US" dirty="0"/>
              <a:t>Make the argument from</a:t>
            </a:r>
          </a:p>
          <a:p>
            <a:pPr algn="just"/>
            <a:r>
              <a:rPr lang="en-US" dirty="0"/>
              <a:t>Proof using rules of inference</a:t>
            </a:r>
          </a:p>
          <a:p>
            <a:endParaRPr lang="en-US" dirty="0"/>
          </a:p>
          <a:p>
            <a:endParaRPr lang="en-US" dirty="0"/>
          </a:p>
        </p:txBody>
      </p:sp>
      <p:sp>
        <p:nvSpPr>
          <p:cNvPr id="4" name="Date Placeholder 3">
            <a:extLst>
              <a:ext uri="{FF2B5EF4-FFF2-40B4-BE49-F238E27FC236}">
                <a16:creationId xmlns:a16="http://schemas.microsoft.com/office/drawing/2014/main" id="{4DB0CE54-9808-40BE-A86B-6DD6F4E31643}"/>
              </a:ext>
            </a:extLst>
          </p:cNvPr>
          <p:cNvSpPr>
            <a:spLocks noGrp="1"/>
          </p:cNvSpPr>
          <p:nvPr>
            <p:ph type="dt" sz="half" idx="10"/>
          </p:nvPr>
        </p:nvSpPr>
        <p:spPr/>
        <p:txBody>
          <a:bodyPr/>
          <a:lstStyle/>
          <a:p>
            <a:fld id="{9BA5724A-D56F-4A92-8763-FC41CA082795}" type="datetime1">
              <a:rPr lang="en-US" smtClean="0"/>
              <a:t>11/18/2020</a:t>
            </a:fld>
            <a:endParaRPr lang="en-US"/>
          </a:p>
        </p:txBody>
      </p:sp>
      <p:sp>
        <p:nvSpPr>
          <p:cNvPr id="5" name="Footer Placeholder 4">
            <a:extLst>
              <a:ext uri="{FF2B5EF4-FFF2-40B4-BE49-F238E27FC236}">
                <a16:creationId xmlns:a16="http://schemas.microsoft.com/office/drawing/2014/main" id="{CD7E989C-6CFD-43BC-ABDC-A6D0943F5523}"/>
              </a:ext>
            </a:extLst>
          </p:cNvPr>
          <p:cNvSpPr>
            <a:spLocks noGrp="1"/>
          </p:cNvSpPr>
          <p:nvPr>
            <p:ph type="ftr" sz="quarter" idx="11"/>
          </p:nvPr>
        </p:nvSpPr>
        <p:spPr/>
        <p:txBody>
          <a:bodyPr/>
          <a:lstStyle/>
          <a:p>
            <a:r>
              <a:rPr lang="en-US"/>
              <a:t>CSC102 - Discrete Structures</a:t>
            </a:r>
          </a:p>
        </p:txBody>
      </p:sp>
      <p:sp>
        <p:nvSpPr>
          <p:cNvPr id="6" name="Slide Number Placeholder 5">
            <a:extLst>
              <a:ext uri="{FF2B5EF4-FFF2-40B4-BE49-F238E27FC236}">
                <a16:creationId xmlns:a16="http://schemas.microsoft.com/office/drawing/2014/main" id="{8B25E7F2-FC4B-48C5-AF87-6578CFE3EC14}"/>
              </a:ext>
            </a:extLst>
          </p:cNvPr>
          <p:cNvSpPr>
            <a:spLocks noGrp="1"/>
          </p:cNvSpPr>
          <p:nvPr>
            <p:ph type="sldNum" sz="quarter" idx="12"/>
          </p:nvPr>
        </p:nvSpPr>
        <p:spPr/>
        <p:txBody>
          <a:bodyPr/>
          <a:lstStyle/>
          <a:p>
            <a:fld id="{D503CD99-146E-4B12-A886-CB06D1FDEB82}" type="slidenum">
              <a:rPr lang="en-US" smtClean="0"/>
              <a:t>28</a:t>
            </a:fld>
            <a:endParaRPr lang="en-US"/>
          </a:p>
        </p:txBody>
      </p:sp>
    </p:spTree>
    <p:extLst>
      <p:ext uri="{BB962C8B-B14F-4D97-AF65-F5344CB8AC3E}">
        <p14:creationId xmlns:p14="http://schemas.microsoft.com/office/powerpoint/2010/main" val="2730715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Example Proof </a:t>
            </a:r>
          </a:p>
        </p:txBody>
      </p:sp>
      <p:sp>
        <p:nvSpPr>
          <p:cNvPr id="3" name="Content Placeholder 2"/>
          <p:cNvSpPr>
            <a:spLocks noGrp="1"/>
          </p:cNvSpPr>
          <p:nvPr>
            <p:ph idx="1"/>
          </p:nvPr>
        </p:nvSpPr>
        <p:spPr/>
        <p:txBody>
          <a:bodyPr>
            <a:normAutofit fontScale="92500"/>
          </a:bodyPr>
          <a:lstStyle/>
          <a:p>
            <a:pPr algn="just">
              <a:lnSpc>
                <a:spcPct val="90000"/>
              </a:lnSpc>
              <a:defRPr/>
            </a:pPr>
            <a:r>
              <a:rPr lang="en-US" sz="2800" dirty="0">
                <a:latin typeface="+mj-lt"/>
                <a:cs typeface="Times New Roman" pitchFamily="18" charset="0"/>
              </a:rPr>
              <a:t>We have the hypotheses:</a:t>
            </a:r>
          </a:p>
          <a:p>
            <a:pPr lvl="1" algn="just">
              <a:lnSpc>
                <a:spcPct val="90000"/>
              </a:lnSpc>
              <a:defRPr/>
            </a:pPr>
            <a:r>
              <a:rPr lang="en-US" sz="2400" dirty="0">
                <a:latin typeface="+mj-lt"/>
              </a:rPr>
              <a:t>“It is not sunny this afternoon and it is colder than yesterday”</a:t>
            </a:r>
          </a:p>
          <a:p>
            <a:pPr lvl="1" algn="just">
              <a:lnSpc>
                <a:spcPct val="90000"/>
              </a:lnSpc>
              <a:defRPr/>
            </a:pPr>
            <a:r>
              <a:rPr lang="en-US" sz="2400" dirty="0">
                <a:latin typeface="+mj-lt"/>
              </a:rPr>
              <a:t>“We will go swimming only if it is sunny”</a:t>
            </a:r>
          </a:p>
          <a:p>
            <a:pPr lvl="1" algn="just">
              <a:lnSpc>
                <a:spcPct val="90000"/>
              </a:lnSpc>
              <a:defRPr/>
            </a:pPr>
            <a:r>
              <a:rPr lang="en-US" sz="2400" dirty="0">
                <a:latin typeface="+mj-lt"/>
              </a:rPr>
              <a:t>“If we do not go swimming, then we will take a canoe trip”</a:t>
            </a:r>
          </a:p>
          <a:p>
            <a:pPr lvl="1" algn="just">
              <a:lnSpc>
                <a:spcPct val="90000"/>
              </a:lnSpc>
              <a:defRPr/>
            </a:pPr>
            <a:r>
              <a:rPr lang="en-US" sz="2400" dirty="0">
                <a:latin typeface="+mj-lt"/>
              </a:rPr>
              <a:t>“If we take a canoe trip, then we will be home by sunset”</a:t>
            </a:r>
          </a:p>
          <a:p>
            <a:pPr algn="just">
              <a:lnSpc>
                <a:spcPct val="90000"/>
              </a:lnSpc>
              <a:defRPr/>
            </a:pPr>
            <a:r>
              <a:rPr lang="en-US" sz="2800" dirty="0">
                <a:latin typeface="+mj-lt"/>
                <a:cs typeface="Times New Roman" pitchFamily="18" charset="0"/>
              </a:rPr>
              <a:t>Can it lead to the conclusion that “we will be home by sunset”?</a:t>
            </a:r>
          </a:p>
          <a:p>
            <a:pPr algn="just">
              <a:lnSpc>
                <a:spcPct val="90000"/>
              </a:lnSpc>
              <a:defRPr/>
            </a:pPr>
            <a:r>
              <a:rPr lang="en-US" sz="2800" dirty="0">
                <a:latin typeface="+mj-lt"/>
                <a:cs typeface="Times New Roman" pitchFamily="18" charset="0"/>
              </a:rPr>
              <a:t>((</a:t>
            </a:r>
            <a:r>
              <a:rPr lang="en-US" sz="2800" dirty="0">
                <a:latin typeface="+mj-lt"/>
                <a:cs typeface="Times New Roman" pitchFamily="18" charset="0"/>
                <a:sym typeface="Symbol" pitchFamily="18" charset="2"/>
              </a:rPr>
              <a:t></a:t>
            </a:r>
            <a:r>
              <a:rPr lang="en-US" sz="2800" dirty="0">
                <a:latin typeface="+mj-lt"/>
                <a:cs typeface="Times New Roman" pitchFamily="18" charset="0"/>
              </a:rPr>
              <a:t> s </a:t>
            </a:r>
            <a:r>
              <a:rPr lang="en-US" sz="2800" dirty="0">
                <a:latin typeface="+mj-lt"/>
                <a:cs typeface="Times New Roman" pitchFamily="18" charset="0"/>
                <a:sym typeface="Symbol" pitchFamily="18" charset="2"/>
              </a:rPr>
              <a:t></a:t>
            </a:r>
            <a:r>
              <a:rPr lang="en-US" sz="2800" dirty="0">
                <a:latin typeface="+mj-lt"/>
                <a:cs typeface="Times New Roman" pitchFamily="18" charset="0"/>
              </a:rPr>
              <a:t> c) </a:t>
            </a:r>
            <a:r>
              <a:rPr lang="en-US" sz="2800" dirty="0">
                <a:latin typeface="+mj-lt"/>
                <a:cs typeface="Times New Roman" pitchFamily="18" charset="0"/>
                <a:sym typeface="Symbol" pitchFamily="18" charset="2"/>
              </a:rPr>
              <a:t></a:t>
            </a:r>
            <a:r>
              <a:rPr lang="en-US" sz="2800" dirty="0">
                <a:latin typeface="+mj-lt"/>
                <a:cs typeface="Times New Roman" pitchFamily="18" charset="0"/>
              </a:rPr>
              <a:t> (m </a:t>
            </a:r>
            <a:r>
              <a:rPr lang="en-US" sz="2800" dirty="0">
                <a:latin typeface="+mj-lt"/>
                <a:cs typeface="Times New Roman" pitchFamily="18" charset="0"/>
                <a:sym typeface="Symbol" pitchFamily="18" charset="2"/>
              </a:rPr>
              <a:t></a:t>
            </a:r>
            <a:r>
              <a:rPr lang="en-US" sz="2800" dirty="0">
                <a:latin typeface="+mj-lt"/>
                <a:cs typeface="Times New Roman" pitchFamily="18" charset="0"/>
              </a:rPr>
              <a:t> s) </a:t>
            </a:r>
            <a:r>
              <a:rPr lang="en-US" sz="2800" dirty="0">
                <a:latin typeface="+mj-lt"/>
                <a:cs typeface="Times New Roman" pitchFamily="18" charset="0"/>
                <a:sym typeface="Symbol" pitchFamily="18" charset="2"/>
              </a:rPr>
              <a:t></a:t>
            </a:r>
            <a:r>
              <a:rPr lang="en-US" sz="2800" dirty="0">
                <a:latin typeface="+mj-lt"/>
                <a:cs typeface="Times New Roman" pitchFamily="18" charset="0"/>
              </a:rPr>
              <a:t> (</a:t>
            </a:r>
            <a:r>
              <a:rPr lang="en-US" sz="2800" dirty="0">
                <a:latin typeface="+mj-lt"/>
                <a:cs typeface="Times New Roman" pitchFamily="18" charset="0"/>
                <a:sym typeface="Symbol" pitchFamily="18" charset="2"/>
              </a:rPr>
              <a:t></a:t>
            </a:r>
            <a:r>
              <a:rPr lang="en-US" sz="2800" dirty="0">
                <a:latin typeface="+mj-lt"/>
                <a:cs typeface="Times New Roman" pitchFamily="18" charset="0"/>
              </a:rPr>
              <a:t> m </a:t>
            </a:r>
            <a:r>
              <a:rPr lang="en-US" sz="2800" dirty="0">
                <a:latin typeface="+mj-lt"/>
                <a:cs typeface="Times New Roman" pitchFamily="18" charset="0"/>
                <a:sym typeface="Symbol" pitchFamily="18" charset="2"/>
              </a:rPr>
              <a:t></a:t>
            </a:r>
            <a:r>
              <a:rPr lang="en-US" sz="2800" dirty="0">
                <a:latin typeface="+mj-lt"/>
                <a:cs typeface="Times New Roman" pitchFamily="18" charset="0"/>
              </a:rPr>
              <a:t> t) </a:t>
            </a:r>
            <a:r>
              <a:rPr lang="en-US" sz="2800" dirty="0">
                <a:latin typeface="+mj-lt"/>
                <a:cs typeface="Times New Roman" pitchFamily="18" charset="0"/>
                <a:sym typeface="Symbol" pitchFamily="18" charset="2"/>
              </a:rPr>
              <a:t></a:t>
            </a:r>
            <a:r>
              <a:rPr lang="en-US" sz="2800" dirty="0">
                <a:latin typeface="+mj-lt"/>
                <a:cs typeface="Times New Roman" pitchFamily="18" charset="0"/>
              </a:rPr>
              <a:t> (t </a:t>
            </a:r>
            <a:r>
              <a:rPr lang="en-US" sz="2800" dirty="0">
                <a:latin typeface="+mj-lt"/>
                <a:cs typeface="Times New Roman" pitchFamily="18" charset="0"/>
                <a:sym typeface="Symbol" pitchFamily="18" charset="2"/>
              </a:rPr>
              <a:t></a:t>
            </a:r>
            <a:r>
              <a:rPr lang="en-US" sz="2800" dirty="0">
                <a:latin typeface="+mj-lt"/>
                <a:cs typeface="Times New Roman" pitchFamily="18" charset="0"/>
              </a:rPr>
              <a:t> h)) </a:t>
            </a:r>
            <a:r>
              <a:rPr lang="en-US" sz="2800" dirty="0">
                <a:latin typeface="+mj-lt"/>
                <a:cs typeface="Times New Roman" pitchFamily="18" charset="0"/>
                <a:sym typeface="Symbol" pitchFamily="18" charset="2"/>
              </a:rPr>
              <a:t></a:t>
            </a:r>
            <a:r>
              <a:rPr lang="en-US" sz="2800" dirty="0">
                <a:latin typeface="+mj-lt"/>
                <a:cs typeface="Times New Roman" pitchFamily="18" charset="0"/>
              </a:rPr>
              <a:t> h ???</a:t>
            </a:r>
          </a:p>
          <a:p>
            <a:pPr lvl="1" algn="just">
              <a:defRPr/>
            </a:pPr>
            <a:r>
              <a:rPr lang="en-US" sz="2400" dirty="0">
                <a:latin typeface="+mj-lt"/>
              </a:rPr>
              <a:t>Where</a:t>
            </a:r>
          </a:p>
          <a:p>
            <a:pPr lvl="2" algn="just">
              <a:buSzPct val="85000"/>
              <a:defRPr/>
            </a:pPr>
            <a:r>
              <a:rPr lang="en-US" sz="2000" dirty="0">
                <a:latin typeface="+mj-lt"/>
              </a:rPr>
              <a:t>s = “It is sunny this afternoon”; c = “it is colder than yesterday”</a:t>
            </a:r>
          </a:p>
          <a:p>
            <a:pPr lvl="2" algn="just">
              <a:buSzPct val="85000"/>
              <a:defRPr/>
            </a:pPr>
            <a:r>
              <a:rPr lang="en-US" sz="2000" dirty="0">
                <a:latin typeface="+mj-lt"/>
              </a:rPr>
              <a:t>m = “We will go swimming”; t = “we will take a canoe trip”</a:t>
            </a:r>
          </a:p>
          <a:p>
            <a:pPr lvl="2" algn="just">
              <a:buSzPct val="85000"/>
              <a:defRPr/>
            </a:pPr>
            <a:r>
              <a:rPr lang="en-US" sz="2000" dirty="0">
                <a:latin typeface="+mj-lt"/>
              </a:rPr>
              <a:t>h = “we will be home by sunset”</a:t>
            </a:r>
          </a:p>
          <a:p>
            <a:pPr algn="just"/>
            <a:endParaRPr lang="en-US" dirty="0"/>
          </a:p>
        </p:txBody>
      </p:sp>
      <p:sp>
        <p:nvSpPr>
          <p:cNvPr id="4" name="Date Placeholder 3"/>
          <p:cNvSpPr>
            <a:spLocks noGrp="1"/>
          </p:cNvSpPr>
          <p:nvPr>
            <p:ph type="dt" sz="half" idx="10"/>
          </p:nvPr>
        </p:nvSpPr>
        <p:spPr/>
        <p:txBody>
          <a:bodyPr/>
          <a:lstStyle/>
          <a:p>
            <a:fld id="{17255AE9-CCF4-4092-9710-0915ADE40357}"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29</a:t>
            </a:fld>
            <a:endParaRPr lang="en-US"/>
          </a:p>
        </p:txBody>
      </p:sp>
    </p:spTree>
    <p:extLst>
      <p:ext uri="{BB962C8B-B14F-4D97-AF65-F5344CB8AC3E}">
        <p14:creationId xmlns:p14="http://schemas.microsoft.com/office/powerpoint/2010/main" val="378856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Rules of Inference</a:t>
            </a:r>
          </a:p>
        </p:txBody>
      </p:sp>
      <p:sp>
        <p:nvSpPr>
          <p:cNvPr id="3" name="Content Placeholder 2"/>
          <p:cNvSpPr>
            <a:spLocks noGrp="1"/>
          </p:cNvSpPr>
          <p:nvPr>
            <p:ph idx="1"/>
          </p:nvPr>
        </p:nvSpPr>
        <p:spPr/>
        <p:txBody>
          <a:bodyPr/>
          <a:lstStyle/>
          <a:p>
            <a:pPr algn="just"/>
            <a:r>
              <a:rPr lang="en-US" dirty="0"/>
              <a:t>Rules of inference are templates for constructing valid arguments.</a:t>
            </a:r>
          </a:p>
          <a:p>
            <a:pPr algn="just"/>
            <a:r>
              <a:rPr lang="en-US" dirty="0"/>
              <a:t>Rules of inference are basic tools for establishing the truth of statements.</a:t>
            </a:r>
          </a:p>
          <a:p>
            <a:pPr algn="just"/>
            <a:r>
              <a:rPr lang="en-US" dirty="0"/>
              <a:t>Valid means that the conclusion of the argument must follow from the truth of the preceding statements of the argument.</a:t>
            </a:r>
          </a:p>
        </p:txBody>
      </p:sp>
      <p:sp>
        <p:nvSpPr>
          <p:cNvPr id="4" name="Date Placeholder 3"/>
          <p:cNvSpPr>
            <a:spLocks noGrp="1"/>
          </p:cNvSpPr>
          <p:nvPr>
            <p:ph type="dt" sz="half" idx="10"/>
          </p:nvPr>
        </p:nvSpPr>
        <p:spPr/>
        <p:txBody>
          <a:bodyPr/>
          <a:lstStyle/>
          <a:p>
            <a:fld id="{901BF2AB-13BC-460E-BB7C-59E77602AC35}"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3</a:t>
            </a:fld>
            <a:endParaRPr lang="en-US"/>
          </a:p>
        </p:txBody>
      </p:sp>
    </p:spTree>
    <p:extLst>
      <p:ext uri="{BB962C8B-B14F-4D97-AF65-F5344CB8AC3E}">
        <p14:creationId xmlns:p14="http://schemas.microsoft.com/office/powerpoint/2010/main" val="3095011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Example of Proof</a:t>
            </a:r>
          </a:p>
        </p:txBody>
      </p:sp>
      <p:sp>
        <p:nvSpPr>
          <p:cNvPr id="3" name="Content Placeholder 2"/>
          <p:cNvSpPr>
            <a:spLocks noGrp="1"/>
          </p:cNvSpPr>
          <p:nvPr>
            <p:ph idx="1"/>
          </p:nvPr>
        </p:nvSpPr>
        <p:spPr/>
        <p:txBody>
          <a:bodyPr/>
          <a:lstStyle/>
          <a:p>
            <a:pPr marL="533400" indent="-533400">
              <a:buFontTx/>
              <a:buAutoNum type="arabicPeriod"/>
            </a:pPr>
            <a:r>
              <a:rPr lang="en-US" dirty="0"/>
              <a:t>¬s </a:t>
            </a:r>
            <a:r>
              <a:rPr lang="en-US" dirty="0">
                <a:sym typeface="Symbol" pitchFamily="18" charset="2"/>
              </a:rPr>
              <a:t> c		1</a:t>
            </a:r>
            <a:r>
              <a:rPr lang="en-US" baseline="30000" dirty="0">
                <a:sym typeface="Symbol" pitchFamily="18" charset="2"/>
              </a:rPr>
              <a:t>st</a:t>
            </a:r>
            <a:r>
              <a:rPr lang="en-US" dirty="0">
                <a:sym typeface="Symbol" pitchFamily="18" charset="2"/>
              </a:rPr>
              <a:t> hypothesis</a:t>
            </a:r>
          </a:p>
          <a:p>
            <a:pPr marL="533400" indent="-533400">
              <a:buFontTx/>
              <a:buAutoNum type="arabicPeriod"/>
            </a:pPr>
            <a:r>
              <a:rPr lang="en-US" dirty="0"/>
              <a:t>¬s			Simplification using step 1</a:t>
            </a:r>
          </a:p>
          <a:p>
            <a:pPr marL="533400" indent="-533400">
              <a:buFontTx/>
              <a:buAutoNum type="arabicPeriod"/>
            </a:pPr>
            <a:r>
              <a:rPr lang="en-US" dirty="0"/>
              <a:t>m </a:t>
            </a:r>
            <a:r>
              <a:rPr lang="en-US" dirty="0">
                <a:latin typeface="Times New Roman" pitchFamily="18" charset="0"/>
                <a:cs typeface="Times New Roman" pitchFamily="18" charset="0"/>
                <a:sym typeface="Symbol" pitchFamily="18" charset="2"/>
              </a:rPr>
              <a:t></a:t>
            </a:r>
            <a:r>
              <a:rPr lang="en-US" dirty="0"/>
              <a:t> s		2</a:t>
            </a:r>
            <a:r>
              <a:rPr lang="en-US" baseline="30000" dirty="0"/>
              <a:t>nd</a:t>
            </a:r>
            <a:r>
              <a:rPr lang="en-US" dirty="0"/>
              <a:t> hypothesis</a:t>
            </a:r>
          </a:p>
          <a:p>
            <a:pPr marL="533400" indent="-533400">
              <a:buFontTx/>
              <a:buAutoNum type="arabicPeriod"/>
            </a:pPr>
            <a:r>
              <a:rPr lang="en-US" dirty="0"/>
              <a:t>¬m		Modus </a:t>
            </a:r>
            <a:r>
              <a:rPr lang="en-US" dirty="0" err="1"/>
              <a:t>tollens</a:t>
            </a:r>
            <a:r>
              <a:rPr lang="en-US" dirty="0"/>
              <a:t> using steps 2 &amp; 3</a:t>
            </a:r>
          </a:p>
          <a:p>
            <a:pPr marL="533400" indent="-533400">
              <a:buFontTx/>
              <a:buAutoNum type="arabicPeriod"/>
            </a:pPr>
            <a:r>
              <a:rPr lang="en-US" dirty="0"/>
              <a:t>¬m </a:t>
            </a:r>
            <a:r>
              <a:rPr lang="en-US" dirty="0">
                <a:latin typeface="Times New Roman" pitchFamily="18" charset="0"/>
                <a:cs typeface="Times New Roman" pitchFamily="18" charset="0"/>
                <a:sym typeface="Symbol" pitchFamily="18" charset="2"/>
              </a:rPr>
              <a:t></a:t>
            </a:r>
            <a:r>
              <a:rPr lang="en-US" dirty="0"/>
              <a:t> t		3</a:t>
            </a:r>
            <a:r>
              <a:rPr lang="en-US" baseline="30000" dirty="0"/>
              <a:t>rd</a:t>
            </a:r>
            <a:r>
              <a:rPr lang="en-US" dirty="0"/>
              <a:t> hypothesis</a:t>
            </a:r>
          </a:p>
          <a:p>
            <a:pPr marL="533400" indent="-533400">
              <a:buFontTx/>
              <a:buAutoNum type="arabicPeriod"/>
            </a:pPr>
            <a:r>
              <a:rPr lang="en-US" dirty="0"/>
              <a:t>t			Modus ponens using steps 4 &amp; 5</a:t>
            </a:r>
          </a:p>
          <a:p>
            <a:pPr marL="533400" indent="-533400">
              <a:buFontTx/>
              <a:buAutoNum type="arabicPeriod"/>
            </a:pPr>
            <a:r>
              <a:rPr lang="en-US" dirty="0"/>
              <a:t>t </a:t>
            </a:r>
            <a:r>
              <a:rPr lang="en-US" dirty="0">
                <a:latin typeface="Times New Roman" pitchFamily="18" charset="0"/>
                <a:cs typeface="Times New Roman" pitchFamily="18" charset="0"/>
                <a:sym typeface="Symbol" pitchFamily="18" charset="2"/>
              </a:rPr>
              <a:t></a:t>
            </a:r>
            <a:r>
              <a:rPr lang="en-US" dirty="0"/>
              <a:t> h   		4</a:t>
            </a:r>
            <a:r>
              <a:rPr lang="en-US" baseline="30000" dirty="0"/>
              <a:t>th</a:t>
            </a:r>
            <a:r>
              <a:rPr lang="en-US" dirty="0"/>
              <a:t> hypothesis</a:t>
            </a:r>
          </a:p>
          <a:p>
            <a:pPr marL="533400" indent="-533400">
              <a:buFontTx/>
              <a:buAutoNum type="arabicPeriod"/>
            </a:pPr>
            <a:r>
              <a:rPr lang="en-US" dirty="0"/>
              <a:t>h			Modus ponens using steps 6 &amp; 7</a:t>
            </a:r>
          </a:p>
          <a:p>
            <a:endParaRPr lang="en-US" dirty="0"/>
          </a:p>
        </p:txBody>
      </p:sp>
      <p:sp>
        <p:nvSpPr>
          <p:cNvPr id="4" name="Date Placeholder 3"/>
          <p:cNvSpPr>
            <a:spLocks noGrp="1"/>
          </p:cNvSpPr>
          <p:nvPr>
            <p:ph type="dt" sz="half" idx="10"/>
          </p:nvPr>
        </p:nvSpPr>
        <p:spPr/>
        <p:txBody>
          <a:bodyPr/>
          <a:lstStyle/>
          <a:p>
            <a:fld id="{4264FE6C-398E-4E42-92F5-0C56D445FCDE}"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30</a:t>
            </a:fld>
            <a:endParaRPr lang="en-US"/>
          </a:p>
        </p:txBody>
      </p:sp>
      <p:graphicFrame>
        <p:nvGraphicFramePr>
          <p:cNvPr id="7" name="Object 6">
            <a:extLst>
              <a:ext uri="{FF2B5EF4-FFF2-40B4-BE49-F238E27FC236}">
                <a16:creationId xmlns:a16="http://schemas.microsoft.com/office/drawing/2014/main" id="{A866BBCC-3676-4714-92EE-490EB89D479D}"/>
              </a:ext>
            </a:extLst>
          </p:cNvPr>
          <p:cNvGraphicFramePr>
            <a:graphicFrameLocks noChangeAspect="1"/>
          </p:cNvGraphicFramePr>
          <p:nvPr>
            <p:extLst>
              <p:ext uri="{D42A27DB-BD31-4B8C-83A1-F6EECF244321}">
                <p14:modId xmlns:p14="http://schemas.microsoft.com/office/powerpoint/2010/main" val="2220035295"/>
              </p:ext>
            </p:extLst>
          </p:nvPr>
        </p:nvGraphicFramePr>
        <p:xfrm>
          <a:off x="6781800" y="443992"/>
          <a:ext cx="2286000" cy="1879600"/>
        </p:xfrm>
        <a:graphic>
          <a:graphicData uri="http://schemas.openxmlformats.org/presentationml/2006/ole">
            <mc:AlternateContent xmlns:mc="http://schemas.openxmlformats.org/markup-compatibility/2006">
              <mc:Choice xmlns:v="urn:schemas-microsoft-com:vml" Requires="v">
                <p:oleObj spid="_x0000_s3092" name="Equation" r:id="rId3" imgW="2285793" imgH="1879508" progId="Equation.DSMT4">
                  <p:embed/>
                </p:oleObj>
              </mc:Choice>
              <mc:Fallback>
                <p:oleObj name="Equation" r:id="rId3" imgW="2285793" imgH="1879508" progId="Equation.DSMT4">
                  <p:embed/>
                  <p:pic>
                    <p:nvPicPr>
                      <p:cNvPr id="0" name=""/>
                      <p:cNvPicPr/>
                      <p:nvPr/>
                    </p:nvPicPr>
                    <p:blipFill>
                      <a:blip r:embed="rId4"/>
                      <a:stretch>
                        <a:fillRect/>
                      </a:stretch>
                    </p:blipFill>
                    <p:spPr>
                      <a:xfrm>
                        <a:off x="6781800" y="443992"/>
                        <a:ext cx="2286000" cy="1879600"/>
                      </a:xfrm>
                      <a:prstGeom prst="rect">
                        <a:avLst/>
                      </a:prstGeom>
                    </p:spPr>
                  </p:pic>
                </p:oleObj>
              </mc:Fallback>
            </mc:AlternateContent>
          </a:graphicData>
        </a:graphic>
      </p:graphicFrame>
    </p:spTree>
    <p:extLst>
      <p:ext uri="{BB962C8B-B14F-4D97-AF65-F5344CB8AC3E}">
        <p14:creationId xmlns:p14="http://schemas.microsoft.com/office/powerpoint/2010/main" val="393012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Example Proof</a:t>
            </a:r>
          </a:p>
        </p:txBody>
      </p:sp>
      <p:sp>
        <p:nvSpPr>
          <p:cNvPr id="3" name="Content Placeholder 2"/>
          <p:cNvSpPr>
            <a:spLocks noGrp="1"/>
          </p:cNvSpPr>
          <p:nvPr>
            <p:ph idx="1"/>
          </p:nvPr>
        </p:nvSpPr>
        <p:spPr/>
        <p:txBody>
          <a:bodyPr/>
          <a:lstStyle/>
          <a:p>
            <a:pPr algn="just">
              <a:lnSpc>
                <a:spcPct val="90000"/>
              </a:lnSpc>
            </a:pPr>
            <a:endParaRPr lang="en-US" dirty="0"/>
          </a:p>
          <a:p>
            <a:pPr algn="just">
              <a:lnSpc>
                <a:spcPct val="90000"/>
              </a:lnSpc>
            </a:pPr>
            <a:r>
              <a:rPr lang="en-US" dirty="0"/>
              <a:t>“</a:t>
            </a:r>
            <a:r>
              <a:rPr lang="en-US" dirty="0">
                <a:latin typeface="+mj-lt"/>
              </a:rPr>
              <a:t>If it does not rain or it is not foggy, then the sailing race will be held and the lifesaving demonstration will go on”</a:t>
            </a:r>
          </a:p>
          <a:p>
            <a:pPr lvl="1" algn="just"/>
            <a:r>
              <a:rPr lang="en-US" dirty="0">
                <a:latin typeface="+mj-lt"/>
              </a:rPr>
              <a:t>(</a:t>
            </a:r>
            <a:r>
              <a:rPr lang="en-US" dirty="0">
                <a:latin typeface="+mj-lt"/>
                <a:sym typeface="Symbol" pitchFamily="18" charset="2"/>
              </a:rPr>
              <a:t></a:t>
            </a:r>
            <a:r>
              <a:rPr lang="en-US" dirty="0">
                <a:latin typeface="+mj-lt"/>
              </a:rPr>
              <a:t> r </a:t>
            </a:r>
            <a:r>
              <a:rPr lang="en-US" dirty="0">
                <a:latin typeface="+mj-lt"/>
                <a:sym typeface="Symbol" pitchFamily="18" charset="2"/>
              </a:rPr>
              <a:t></a:t>
            </a:r>
            <a:r>
              <a:rPr lang="en-US" dirty="0">
                <a:latin typeface="+mj-lt"/>
              </a:rPr>
              <a:t> </a:t>
            </a:r>
            <a:r>
              <a:rPr lang="en-US" dirty="0">
                <a:latin typeface="+mj-lt"/>
                <a:sym typeface="Symbol" pitchFamily="18" charset="2"/>
              </a:rPr>
              <a:t></a:t>
            </a:r>
            <a:r>
              <a:rPr lang="en-US" dirty="0">
                <a:latin typeface="+mj-lt"/>
              </a:rPr>
              <a:t> f) </a:t>
            </a:r>
            <a:r>
              <a:rPr lang="en-US" dirty="0">
                <a:latin typeface="+mj-lt"/>
                <a:sym typeface="Symbol" pitchFamily="18" charset="2"/>
              </a:rPr>
              <a:t></a:t>
            </a:r>
            <a:r>
              <a:rPr lang="en-US" dirty="0">
                <a:latin typeface="+mj-lt"/>
              </a:rPr>
              <a:t> (s </a:t>
            </a:r>
            <a:r>
              <a:rPr lang="en-US" dirty="0">
                <a:latin typeface="+mj-lt"/>
                <a:sym typeface="Symbol" pitchFamily="18" charset="2"/>
              </a:rPr>
              <a:t></a:t>
            </a:r>
            <a:r>
              <a:rPr lang="en-US" dirty="0">
                <a:latin typeface="+mj-lt"/>
              </a:rPr>
              <a:t> d)</a:t>
            </a:r>
          </a:p>
          <a:p>
            <a:pPr algn="just">
              <a:lnSpc>
                <a:spcPct val="90000"/>
              </a:lnSpc>
            </a:pPr>
            <a:r>
              <a:rPr lang="en-US" dirty="0">
                <a:latin typeface="+mj-lt"/>
              </a:rPr>
              <a:t>“If the sailing race is held, then the trophy will be awarded”</a:t>
            </a:r>
          </a:p>
          <a:p>
            <a:pPr lvl="1" algn="just"/>
            <a:r>
              <a:rPr lang="en-US" dirty="0">
                <a:latin typeface="+mj-lt"/>
              </a:rPr>
              <a:t>s </a:t>
            </a:r>
            <a:r>
              <a:rPr lang="en-US" dirty="0">
                <a:latin typeface="+mj-lt"/>
                <a:sym typeface="Symbol" pitchFamily="18" charset="2"/>
              </a:rPr>
              <a:t></a:t>
            </a:r>
            <a:r>
              <a:rPr lang="en-US" dirty="0">
                <a:latin typeface="+mj-lt"/>
              </a:rPr>
              <a:t> t</a:t>
            </a:r>
          </a:p>
          <a:p>
            <a:pPr algn="just">
              <a:lnSpc>
                <a:spcPct val="90000"/>
              </a:lnSpc>
            </a:pPr>
            <a:r>
              <a:rPr lang="en-US" dirty="0">
                <a:latin typeface="+mj-lt"/>
              </a:rPr>
              <a:t>“The trophy was not awarded”</a:t>
            </a:r>
          </a:p>
          <a:p>
            <a:pPr lvl="1" algn="just"/>
            <a:r>
              <a:rPr lang="en-US" dirty="0">
                <a:latin typeface="+mj-lt"/>
              </a:rPr>
              <a:t> </a:t>
            </a:r>
            <a:r>
              <a:rPr lang="en-US" dirty="0">
                <a:latin typeface="+mj-lt"/>
                <a:sym typeface="Symbol" pitchFamily="18" charset="2"/>
              </a:rPr>
              <a:t></a:t>
            </a:r>
            <a:r>
              <a:rPr lang="en-US" dirty="0">
                <a:latin typeface="+mj-lt"/>
              </a:rPr>
              <a:t> t</a:t>
            </a:r>
          </a:p>
          <a:p>
            <a:pPr algn="just">
              <a:lnSpc>
                <a:spcPct val="90000"/>
              </a:lnSpc>
            </a:pPr>
            <a:r>
              <a:rPr lang="en-US" sz="2800" dirty="0">
                <a:latin typeface="+mj-lt"/>
                <a:cs typeface="Times New Roman" pitchFamily="18" charset="0"/>
              </a:rPr>
              <a:t>Can you conclude: “It rained”?</a:t>
            </a:r>
          </a:p>
          <a:p>
            <a:pPr algn="just"/>
            <a:endParaRPr lang="en-US" dirty="0"/>
          </a:p>
        </p:txBody>
      </p:sp>
      <p:sp>
        <p:nvSpPr>
          <p:cNvPr id="4" name="Date Placeholder 3"/>
          <p:cNvSpPr>
            <a:spLocks noGrp="1"/>
          </p:cNvSpPr>
          <p:nvPr>
            <p:ph type="dt" sz="half" idx="10"/>
          </p:nvPr>
        </p:nvSpPr>
        <p:spPr/>
        <p:txBody>
          <a:bodyPr/>
          <a:lstStyle/>
          <a:p>
            <a:fld id="{021A7FA0-BD44-46E0-926E-90690C75CCAE}"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31</a:t>
            </a:fld>
            <a:endParaRPr lang="en-US"/>
          </a:p>
        </p:txBody>
      </p:sp>
      <p:sp>
        <p:nvSpPr>
          <p:cNvPr id="8" name="Rectangle 2">
            <a:extLst>
              <a:ext uri="{FF2B5EF4-FFF2-40B4-BE49-F238E27FC236}">
                <a16:creationId xmlns:a16="http://schemas.microsoft.com/office/drawing/2014/main" id="{93F0B4DD-2E6E-4F20-B580-DAB3073FDBF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503049CD-841C-4ACC-993D-DC963E1CDC3C}"/>
              </a:ext>
            </a:extLst>
          </p:cNvPr>
          <p:cNvGraphicFramePr>
            <a:graphicFrameLocks noChangeAspect="1"/>
          </p:cNvGraphicFramePr>
          <p:nvPr>
            <p:extLst>
              <p:ext uri="{D42A27DB-BD31-4B8C-83A1-F6EECF244321}">
                <p14:modId xmlns:p14="http://schemas.microsoft.com/office/powerpoint/2010/main" val="120388963"/>
              </p:ext>
            </p:extLst>
          </p:nvPr>
        </p:nvGraphicFramePr>
        <p:xfrm>
          <a:off x="5789613" y="4724400"/>
          <a:ext cx="3203575" cy="1905000"/>
        </p:xfrm>
        <a:graphic>
          <a:graphicData uri="http://schemas.openxmlformats.org/presentationml/2006/ole">
            <mc:AlternateContent xmlns:mc="http://schemas.openxmlformats.org/markup-compatibility/2006">
              <mc:Choice xmlns:v="urn:schemas-microsoft-com:vml" Requires="v">
                <p:oleObj spid="_x0000_s2069" name="Equation" r:id="rId3" imgW="1574640" imgH="888840" progId="Equation.DSMT4">
                  <p:embed/>
                </p:oleObj>
              </mc:Choice>
              <mc:Fallback>
                <p:oleObj name="Equation" r:id="rId3" imgW="1574640" imgH="888840" progId="Equation.DSMT4">
                  <p:embed/>
                  <p:pic>
                    <p:nvPicPr>
                      <p:cNvPr id="0" name="Object 1"/>
                      <p:cNvPicPr>
                        <a:picLocks noChangeAspect="1" noChangeArrowheads="1"/>
                      </p:cNvPicPr>
                      <p:nvPr/>
                    </p:nvPicPr>
                    <p:blipFill>
                      <a:blip r:embed="rId4"/>
                      <a:srcRect/>
                      <a:stretch>
                        <a:fillRect/>
                      </a:stretch>
                    </p:blipFill>
                    <p:spPr bwMode="auto">
                      <a:xfrm>
                        <a:off x="5789613" y="4724400"/>
                        <a:ext cx="3203575" cy="1905000"/>
                      </a:xfrm>
                      <a:prstGeom prst="rect">
                        <a:avLst/>
                      </a:prstGeom>
                      <a:noFill/>
                    </p:spPr>
                  </p:pic>
                </p:oleObj>
              </mc:Fallback>
            </mc:AlternateContent>
          </a:graphicData>
        </a:graphic>
      </p:graphicFrame>
    </p:spTree>
    <p:extLst>
      <p:ext uri="{BB962C8B-B14F-4D97-AF65-F5344CB8AC3E}">
        <p14:creationId xmlns:p14="http://schemas.microsoft.com/office/powerpoint/2010/main" val="252676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Example of Proof</a:t>
            </a:r>
          </a:p>
        </p:txBody>
      </p:sp>
      <p:sp>
        <p:nvSpPr>
          <p:cNvPr id="3" name="Content Placeholder 2"/>
          <p:cNvSpPr>
            <a:spLocks noGrp="1"/>
          </p:cNvSpPr>
          <p:nvPr>
            <p:ph idx="1"/>
          </p:nvPr>
        </p:nvSpPr>
        <p:spPr/>
        <p:txBody>
          <a:bodyPr>
            <a:normAutofit/>
          </a:bodyPr>
          <a:lstStyle/>
          <a:p>
            <a:pPr marL="590550" indent="-590550">
              <a:buFontTx/>
              <a:buAutoNum type="arabicPeriod"/>
              <a:defRPr/>
            </a:pPr>
            <a:r>
              <a:rPr lang="en-US" sz="2200" dirty="0"/>
              <a:t>¬t	</a:t>
            </a:r>
            <a:r>
              <a:rPr lang="en-US" sz="2200" dirty="0">
                <a:sym typeface="Symbol" pitchFamily="18" charset="2"/>
              </a:rPr>
              <a:t>			3</a:t>
            </a:r>
            <a:r>
              <a:rPr lang="en-US" sz="2200" baseline="30000" dirty="0">
                <a:sym typeface="Symbol" pitchFamily="18" charset="2"/>
              </a:rPr>
              <a:t>rd</a:t>
            </a:r>
            <a:r>
              <a:rPr lang="en-US" sz="2200" dirty="0">
                <a:sym typeface="Symbol" pitchFamily="18" charset="2"/>
              </a:rPr>
              <a:t> hypothesis</a:t>
            </a:r>
          </a:p>
          <a:p>
            <a:pPr marL="590550" indent="-590550">
              <a:buFontTx/>
              <a:buAutoNum type="arabicPeriod"/>
              <a:defRPr/>
            </a:pPr>
            <a:r>
              <a:rPr lang="en-US" sz="2200" dirty="0"/>
              <a:t>s → t			2</a:t>
            </a:r>
            <a:r>
              <a:rPr lang="en-US" sz="2200" baseline="30000" dirty="0"/>
              <a:t>nd</a:t>
            </a:r>
            <a:r>
              <a:rPr lang="en-US" sz="2200" dirty="0"/>
              <a:t> hypothesis</a:t>
            </a:r>
          </a:p>
          <a:p>
            <a:pPr marL="590550" indent="-590550">
              <a:buFontTx/>
              <a:buAutoNum type="arabicPeriod"/>
              <a:defRPr/>
            </a:pPr>
            <a:r>
              <a:rPr lang="en-US" sz="2200" dirty="0"/>
              <a:t>¬s				Modus </a:t>
            </a:r>
            <a:r>
              <a:rPr lang="en-US" sz="2200" dirty="0" err="1"/>
              <a:t>tollens</a:t>
            </a:r>
            <a:r>
              <a:rPr lang="en-US" sz="2200" dirty="0"/>
              <a:t> using steps 1 &amp; 2</a:t>
            </a:r>
          </a:p>
          <a:p>
            <a:pPr marL="590550" indent="-590550">
              <a:buFontTx/>
              <a:buAutoNum type="arabicPeriod"/>
              <a:defRPr/>
            </a:pPr>
            <a:r>
              <a:rPr lang="en-US" sz="2200" dirty="0"/>
              <a:t>(¬r</a:t>
            </a:r>
            <a:r>
              <a:rPr lang="en-US" sz="2200" dirty="0">
                <a:sym typeface="Symbol" pitchFamily="18" charset="2"/>
              </a:rPr>
              <a:t></a:t>
            </a:r>
            <a:r>
              <a:rPr lang="en-US" sz="2200" dirty="0"/>
              <a:t>¬f)→(</a:t>
            </a:r>
            <a:r>
              <a:rPr lang="en-US" sz="2200" dirty="0" err="1"/>
              <a:t>s</a:t>
            </a:r>
            <a:r>
              <a:rPr lang="en-US" sz="2200" dirty="0" err="1">
                <a:sym typeface="Symbol" pitchFamily="18" charset="2"/>
              </a:rPr>
              <a:t>d</a:t>
            </a:r>
            <a:r>
              <a:rPr lang="en-US" sz="2200" dirty="0">
                <a:sym typeface="Symbol" pitchFamily="18" charset="2"/>
              </a:rPr>
              <a:t>)		1</a:t>
            </a:r>
            <a:r>
              <a:rPr lang="en-US" sz="2200" baseline="30000" dirty="0">
                <a:sym typeface="Symbol" pitchFamily="18" charset="2"/>
              </a:rPr>
              <a:t>st</a:t>
            </a:r>
            <a:r>
              <a:rPr lang="en-US" sz="2200" dirty="0">
                <a:sym typeface="Symbol" pitchFamily="18" charset="2"/>
              </a:rPr>
              <a:t> hypothesis</a:t>
            </a:r>
          </a:p>
          <a:p>
            <a:pPr marL="590550" indent="-590550">
              <a:buFontTx/>
              <a:buAutoNum type="arabicPeriod"/>
              <a:defRPr/>
            </a:pPr>
            <a:r>
              <a:rPr lang="en-US" sz="2200" dirty="0"/>
              <a:t>¬(</a:t>
            </a:r>
            <a:r>
              <a:rPr lang="en-US" sz="2200" dirty="0" err="1"/>
              <a:t>s</a:t>
            </a:r>
            <a:r>
              <a:rPr lang="en-US" sz="2200" dirty="0" err="1">
                <a:sym typeface="Symbol" pitchFamily="18" charset="2"/>
              </a:rPr>
              <a:t>d</a:t>
            </a:r>
            <a:r>
              <a:rPr lang="en-US" sz="2200" dirty="0">
                <a:sym typeface="Symbol" pitchFamily="18" charset="2"/>
              </a:rPr>
              <a:t>)</a:t>
            </a:r>
            <a:r>
              <a:rPr lang="en-US" sz="2200" dirty="0"/>
              <a:t>→¬(¬r</a:t>
            </a:r>
            <a:r>
              <a:rPr lang="en-US" sz="2200" dirty="0">
                <a:sym typeface="Symbol" pitchFamily="18" charset="2"/>
              </a:rPr>
              <a:t></a:t>
            </a:r>
            <a:r>
              <a:rPr lang="en-US" sz="2200" dirty="0"/>
              <a:t>¬f) 	Contrapositive of step 4</a:t>
            </a:r>
          </a:p>
          <a:p>
            <a:pPr marL="590550" indent="-590550">
              <a:buFontTx/>
              <a:buAutoNum type="arabicPeriod"/>
              <a:defRPr/>
            </a:pPr>
            <a:r>
              <a:rPr lang="en-US" sz="2200" dirty="0"/>
              <a:t>(¬s</a:t>
            </a:r>
            <a:r>
              <a:rPr lang="en-US" sz="2200" dirty="0">
                <a:sym typeface="Symbol" pitchFamily="18" charset="2"/>
              </a:rPr>
              <a:t></a:t>
            </a:r>
            <a:r>
              <a:rPr lang="en-US" sz="2200" dirty="0"/>
              <a:t>¬</a:t>
            </a:r>
            <a:r>
              <a:rPr lang="en-US" sz="2200" dirty="0">
                <a:sym typeface="Symbol" pitchFamily="18" charset="2"/>
              </a:rPr>
              <a:t>d)</a:t>
            </a:r>
            <a:r>
              <a:rPr lang="en-US" sz="2200" dirty="0"/>
              <a:t>→(</a:t>
            </a:r>
            <a:r>
              <a:rPr lang="en-US" sz="2200" dirty="0" err="1"/>
              <a:t>r</a:t>
            </a:r>
            <a:r>
              <a:rPr lang="en-US" sz="2200" dirty="0" err="1">
                <a:sym typeface="Symbol" pitchFamily="18" charset="2"/>
              </a:rPr>
              <a:t></a:t>
            </a:r>
            <a:r>
              <a:rPr lang="en-US" sz="2200" dirty="0" err="1"/>
              <a:t>f</a:t>
            </a:r>
            <a:r>
              <a:rPr lang="en-US" sz="2200" dirty="0"/>
              <a:t>)		</a:t>
            </a:r>
            <a:r>
              <a:rPr lang="en-US" sz="2200" dirty="0" err="1"/>
              <a:t>DeMorgan’s</a:t>
            </a:r>
            <a:r>
              <a:rPr lang="en-US" sz="2200" dirty="0"/>
              <a:t> law and double 					negation law</a:t>
            </a:r>
          </a:p>
          <a:p>
            <a:pPr marL="590550" indent="-590550">
              <a:buFontTx/>
              <a:buAutoNum type="arabicPeriod"/>
              <a:defRPr/>
            </a:pPr>
            <a:r>
              <a:rPr lang="en-US" sz="2200" dirty="0"/>
              <a:t>¬s</a:t>
            </a:r>
            <a:r>
              <a:rPr lang="en-US" sz="2200" dirty="0">
                <a:sym typeface="Symbol" pitchFamily="18" charset="2"/>
              </a:rPr>
              <a:t></a:t>
            </a:r>
            <a:r>
              <a:rPr lang="en-US" sz="2200" dirty="0"/>
              <a:t>¬</a:t>
            </a:r>
            <a:r>
              <a:rPr lang="en-US" sz="2200" dirty="0">
                <a:sym typeface="Symbol" pitchFamily="18" charset="2"/>
              </a:rPr>
              <a:t>d			Addition from step 3</a:t>
            </a:r>
          </a:p>
          <a:p>
            <a:pPr marL="590550" indent="-590550">
              <a:buFontTx/>
              <a:buAutoNum type="arabicPeriod"/>
              <a:defRPr/>
            </a:pPr>
            <a:r>
              <a:rPr lang="en-US" sz="2200" dirty="0" err="1"/>
              <a:t>r</a:t>
            </a:r>
            <a:r>
              <a:rPr lang="en-US" sz="2200" dirty="0" err="1">
                <a:sym typeface="Symbol" pitchFamily="18" charset="2"/>
              </a:rPr>
              <a:t></a:t>
            </a:r>
            <a:r>
              <a:rPr lang="en-US" sz="2200" dirty="0" err="1"/>
              <a:t>f</a:t>
            </a:r>
            <a:r>
              <a:rPr lang="en-US" sz="2200" dirty="0"/>
              <a:t>			Modus ponens using steps 6 &amp; 7</a:t>
            </a:r>
          </a:p>
          <a:p>
            <a:pPr marL="590550" indent="-590550">
              <a:buFontTx/>
              <a:buAutoNum type="arabicPeriod"/>
              <a:defRPr/>
            </a:pPr>
            <a:r>
              <a:rPr lang="en-US" sz="2200" dirty="0"/>
              <a:t>r				Simplification using step 8</a:t>
            </a:r>
          </a:p>
          <a:p>
            <a:pPr marL="590550" indent="-590550">
              <a:buFontTx/>
              <a:buAutoNum type="arabicPeriod"/>
              <a:defRPr/>
            </a:pPr>
            <a:endParaRPr lang="en-US" sz="2200" dirty="0"/>
          </a:p>
        </p:txBody>
      </p:sp>
      <p:sp>
        <p:nvSpPr>
          <p:cNvPr id="4" name="Date Placeholder 3"/>
          <p:cNvSpPr>
            <a:spLocks noGrp="1"/>
          </p:cNvSpPr>
          <p:nvPr>
            <p:ph type="dt" sz="half" idx="10"/>
          </p:nvPr>
        </p:nvSpPr>
        <p:spPr/>
        <p:txBody>
          <a:bodyPr/>
          <a:lstStyle/>
          <a:p>
            <a:fld id="{931B5039-0C4F-45E5-93EA-6FC52A0DBEE8}"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32</a:t>
            </a:fld>
            <a:endParaRPr lang="en-US"/>
          </a:p>
        </p:txBody>
      </p:sp>
      <p:sp>
        <p:nvSpPr>
          <p:cNvPr id="8" name="Rectangle 2">
            <a:extLst>
              <a:ext uri="{FF2B5EF4-FFF2-40B4-BE49-F238E27FC236}">
                <a16:creationId xmlns:a16="http://schemas.microsoft.com/office/drawing/2014/main" id="{F97B6FF6-E6A9-47BA-950C-89FE85F36ADA}"/>
              </a:ext>
            </a:extLst>
          </p:cNvPr>
          <p:cNvSpPr>
            <a:spLocks noChangeArrowheads="1"/>
          </p:cNvSpPr>
          <p:nvPr/>
        </p:nvSpPr>
        <p:spPr bwMode="auto">
          <a:xfrm>
            <a:off x="7772400" y="25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7946FE0A-34CB-47DF-9CC9-6BF669F54E61}"/>
              </a:ext>
            </a:extLst>
          </p:cNvPr>
          <p:cNvGraphicFramePr>
            <a:graphicFrameLocks noChangeAspect="1"/>
          </p:cNvGraphicFramePr>
          <p:nvPr>
            <p:extLst>
              <p:ext uri="{D42A27DB-BD31-4B8C-83A1-F6EECF244321}">
                <p14:modId xmlns:p14="http://schemas.microsoft.com/office/powerpoint/2010/main" val="3199172539"/>
              </p:ext>
            </p:extLst>
          </p:nvPr>
        </p:nvGraphicFramePr>
        <p:xfrm>
          <a:off x="5940425" y="381000"/>
          <a:ext cx="3203575" cy="1905000"/>
        </p:xfrm>
        <a:graphic>
          <a:graphicData uri="http://schemas.openxmlformats.org/presentationml/2006/ole">
            <mc:AlternateContent xmlns:mc="http://schemas.openxmlformats.org/markup-compatibility/2006">
              <mc:Choice xmlns:v="urn:schemas-microsoft-com:vml" Requires="v">
                <p:oleObj spid="_x0000_s1046" name="Equation" r:id="rId3" imgW="3203596" imgH="1904967" progId="Equation.DSMT4">
                  <p:embed/>
                </p:oleObj>
              </mc:Choice>
              <mc:Fallback>
                <p:oleObj name="Equation" r:id="rId3" imgW="3203596" imgH="1904967" progId="Equation.DSMT4">
                  <p:embed/>
                  <p:pic>
                    <p:nvPicPr>
                      <p:cNvPr id="0" name=""/>
                      <p:cNvPicPr/>
                      <p:nvPr/>
                    </p:nvPicPr>
                    <p:blipFill>
                      <a:blip r:embed="rId4"/>
                      <a:stretch>
                        <a:fillRect/>
                      </a:stretch>
                    </p:blipFill>
                    <p:spPr>
                      <a:xfrm>
                        <a:off x="5940425" y="381000"/>
                        <a:ext cx="3203575" cy="1905000"/>
                      </a:xfrm>
                      <a:prstGeom prst="rect">
                        <a:avLst/>
                      </a:prstGeom>
                    </p:spPr>
                  </p:pic>
                </p:oleObj>
              </mc:Fallback>
            </mc:AlternateContent>
          </a:graphicData>
        </a:graphic>
      </p:graphicFrame>
    </p:spTree>
    <p:extLst>
      <p:ext uri="{BB962C8B-B14F-4D97-AF65-F5344CB8AC3E}">
        <p14:creationId xmlns:p14="http://schemas.microsoft.com/office/powerpoint/2010/main" val="98354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C00000"/>
                </a:solidFill>
              </a:rPr>
              <a:t>Fallacies</a:t>
            </a:r>
            <a:r>
              <a:rPr lang="en-US" b="1" dirty="0"/>
              <a:t>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a:t>Several common fallacies arise in incorrect arguments. </a:t>
                </a:r>
              </a:p>
              <a:p>
                <a:pPr marL="0" indent="0" algn="just">
                  <a:buNone/>
                </a:pPr>
                <a:endParaRPr lang="en-US" dirty="0"/>
              </a:p>
              <a:p>
                <a:pPr algn="just"/>
                <a:r>
                  <a:rPr lang="en-US" dirty="0"/>
                  <a:t>The proposition</a:t>
                </a:r>
                <a14:m>
                  <m:oMath xmlns:m="http://schemas.openxmlformats.org/officeDocument/2006/math">
                    <m:r>
                      <a:rPr lang="en-US" i="1" dirty="0">
                        <a:latin typeface="Cambria Math"/>
                      </a:rPr>
                      <m:t> </m:t>
                    </m:r>
                    <m:d>
                      <m:dPr>
                        <m:begChr m:val="["/>
                        <m:endChr m:val="]"/>
                        <m:ctrlPr>
                          <a:rPr lang="en-US" i="1" dirty="0">
                            <a:latin typeface="Cambria Math" panose="02040503050406030204" pitchFamily="18" charset="0"/>
                          </a:rPr>
                        </m:ctrlPr>
                      </m:dPr>
                      <m:e>
                        <m:d>
                          <m:dPr>
                            <m:ctrlPr>
                              <a:rPr lang="en-US" i="1" dirty="0">
                                <a:latin typeface="Cambria Math" panose="02040503050406030204" pitchFamily="18" charset="0"/>
                              </a:rPr>
                            </m:ctrlPr>
                          </m:dPr>
                          <m:e>
                            <m:r>
                              <a:rPr lang="en-US" i="1" dirty="0">
                                <a:latin typeface="Cambria Math"/>
                              </a:rPr>
                              <m:t>𝑝</m:t>
                            </m:r>
                            <m:r>
                              <a:rPr lang="en-US" i="1" dirty="0">
                                <a:latin typeface="Cambria Math"/>
                              </a:rPr>
                              <m:t>→</m:t>
                            </m:r>
                            <m:r>
                              <a:rPr lang="en-US" i="1" dirty="0">
                                <a:latin typeface="Cambria Math"/>
                              </a:rPr>
                              <m:t>𝑞</m:t>
                            </m:r>
                          </m:e>
                        </m:d>
                        <m:r>
                          <a:rPr lang="en-US" i="1" dirty="0">
                            <a:latin typeface="Cambria Math"/>
                          </a:rPr>
                          <m:t>∧</m:t>
                        </m:r>
                        <m:r>
                          <a:rPr lang="en-US" i="1" dirty="0">
                            <a:latin typeface="Cambria Math"/>
                          </a:rPr>
                          <m:t>𝑞</m:t>
                        </m:r>
                      </m:e>
                    </m:d>
                    <m:r>
                      <a:rPr lang="en-US" i="1" dirty="0">
                        <a:latin typeface="Cambria Math"/>
                      </a:rPr>
                      <m:t>→</m:t>
                    </m:r>
                    <m:r>
                      <a:rPr lang="en-US" i="1" dirty="0">
                        <a:latin typeface="Cambria Math"/>
                      </a:rPr>
                      <m:t>𝑝</m:t>
                    </m:r>
                  </m:oMath>
                </a14:m>
                <a:r>
                  <a:rPr lang="en-US" dirty="0"/>
                  <a:t> is not a tautology, because it is false when p is false and q is true.</a:t>
                </a:r>
              </a:p>
              <a:p>
                <a:pPr marL="0" indent="0" algn="just">
                  <a:buNone/>
                </a:pPr>
                <a:endParaRPr lang="en-US" dirty="0"/>
              </a:p>
              <a:p>
                <a:pPr algn="just"/>
                <a:r>
                  <a:rPr lang="en-US" dirty="0"/>
                  <a:t>There are many incorrect arguments that treat this as a tautology</a:t>
                </a:r>
              </a:p>
              <a:p>
                <a:pPr marL="0" indent="0" algn="just">
                  <a:buNone/>
                </a:pPr>
                <a:endParaRPr lang="en-US" dirty="0"/>
              </a:p>
              <a:p>
                <a:pPr algn="just"/>
                <a:r>
                  <a:rPr lang="en-US" dirty="0"/>
                  <a:t>This type of incorrect reasoning is called the </a:t>
                </a:r>
                <a:r>
                  <a:rPr lang="en-US" b="1" dirty="0"/>
                  <a:t>fallacy of affirming the conclusion</a:t>
                </a:r>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875" r="-207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0BF14AAC-CF14-4970-879E-8D89E3D41C7E}"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33</a:t>
            </a:fld>
            <a:endParaRPr lang="en-US"/>
          </a:p>
        </p:txBody>
      </p:sp>
    </p:spTree>
    <p:extLst>
      <p:ext uri="{BB962C8B-B14F-4D97-AF65-F5344CB8AC3E}">
        <p14:creationId xmlns:p14="http://schemas.microsoft.com/office/powerpoint/2010/main" val="2966795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C00000"/>
                </a:solidFill>
              </a:rPr>
              <a:t>Example </a:t>
            </a:r>
            <a:endParaRPr lang="en-US" dirty="0"/>
          </a:p>
        </p:txBody>
      </p:sp>
      <p:sp>
        <p:nvSpPr>
          <p:cNvPr id="3" name="Content Placeholder 2"/>
          <p:cNvSpPr>
            <a:spLocks noGrp="1"/>
          </p:cNvSpPr>
          <p:nvPr>
            <p:ph idx="1"/>
          </p:nvPr>
        </p:nvSpPr>
        <p:spPr/>
        <p:txBody>
          <a:bodyPr/>
          <a:lstStyle/>
          <a:p>
            <a:pPr algn="just"/>
            <a:r>
              <a:rPr lang="en-US" dirty="0"/>
              <a:t>Consider the following argument </a:t>
            </a:r>
          </a:p>
          <a:p>
            <a:pPr algn="just"/>
            <a:r>
              <a:rPr lang="en-US" dirty="0"/>
              <a:t>If you do the every problem in this book, then you will learn discrete mathematics. You learned discrete mathematics </a:t>
            </a:r>
          </a:p>
          <a:p>
            <a:pPr marL="0" indent="0" algn="just">
              <a:buNone/>
            </a:pPr>
            <a:r>
              <a:rPr lang="en-US" dirty="0"/>
              <a:t>  Therefore </a:t>
            </a:r>
          </a:p>
          <a:p>
            <a:pPr marL="0" indent="0" algn="just">
              <a:buNone/>
            </a:pPr>
            <a:r>
              <a:rPr lang="en-US" dirty="0"/>
              <a:t>  You did every problem in this book</a:t>
            </a:r>
          </a:p>
          <a:p>
            <a:pPr marL="0" indent="0" algn="just">
              <a:buNone/>
            </a:pPr>
            <a:r>
              <a:rPr lang="en-US" dirty="0"/>
              <a:t>Let p = “you do the every problem in this book”</a:t>
            </a:r>
          </a:p>
          <a:p>
            <a:pPr marL="0" indent="0" algn="just">
              <a:buNone/>
            </a:pPr>
            <a:r>
              <a:rPr lang="en-US" dirty="0"/>
              <a:t>      q = “you learned discrete mathematics”</a:t>
            </a:r>
          </a:p>
          <a:p>
            <a:pPr marL="0" indent="0" algn="just">
              <a:lnSpc>
                <a:spcPct val="90000"/>
              </a:lnSpc>
              <a:buNone/>
            </a:pPr>
            <a:r>
              <a:rPr lang="en-US" dirty="0">
                <a:cs typeface="Times New Roman" pitchFamily="18" charset="0"/>
              </a:rPr>
              <a:t>	p </a:t>
            </a:r>
            <a:r>
              <a:rPr lang="en-US" dirty="0">
                <a:cs typeface="Times New Roman" pitchFamily="18" charset="0"/>
                <a:sym typeface="Symbol" pitchFamily="18" charset="2"/>
              </a:rPr>
              <a:t></a:t>
            </a:r>
            <a:r>
              <a:rPr lang="en-US" dirty="0">
                <a:cs typeface="Times New Roman" pitchFamily="18" charset="0"/>
              </a:rPr>
              <a:t> q</a:t>
            </a:r>
          </a:p>
          <a:p>
            <a:pPr marL="0" indent="0" algn="just">
              <a:lnSpc>
                <a:spcPct val="90000"/>
              </a:lnSpc>
              <a:buNone/>
            </a:pPr>
            <a:r>
              <a:rPr lang="en-US" dirty="0">
                <a:cs typeface="Times New Roman" pitchFamily="18" charset="0"/>
              </a:rPr>
              <a:t>	q</a:t>
            </a:r>
          </a:p>
          <a:p>
            <a:pPr marL="0" indent="0" algn="just">
              <a:lnSpc>
                <a:spcPct val="90000"/>
              </a:lnSpc>
              <a:buNone/>
            </a:pPr>
            <a:r>
              <a:rPr lang="en-US" dirty="0">
                <a:cs typeface="Times New Roman" pitchFamily="18" charset="0"/>
              </a:rPr>
              <a:t>   	</a:t>
            </a:r>
            <a:r>
              <a:rPr lang="en-US" dirty="0">
                <a:cs typeface="Times New Roman" pitchFamily="18" charset="0"/>
                <a:sym typeface="Symbol" pitchFamily="18" charset="2"/>
              </a:rPr>
              <a:t> p</a:t>
            </a:r>
            <a:endParaRPr lang="en-US" dirty="0">
              <a:cs typeface="Times New Roman" pitchFamily="18" charset="0"/>
            </a:endParaRPr>
          </a:p>
          <a:p>
            <a:pPr marL="0" indent="0">
              <a:buNone/>
            </a:pPr>
            <a:endParaRPr lang="en-US" dirty="0"/>
          </a:p>
        </p:txBody>
      </p:sp>
      <p:cxnSp>
        <p:nvCxnSpPr>
          <p:cNvPr id="5" name="Straight Connector 4"/>
          <p:cNvCxnSpPr/>
          <p:nvPr/>
        </p:nvCxnSpPr>
        <p:spPr>
          <a:xfrm>
            <a:off x="1371600" y="5791200"/>
            <a:ext cx="121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D75AE7CB-25BC-4C2E-B8D3-D0C8E0AB162B}" type="datetime1">
              <a:rPr lang="en-US" smtClean="0"/>
              <a:t>11/18/2020</a:t>
            </a:fld>
            <a:endParaRPr lang="en-US"/>
          </a:p>
        </p:txBody>
      </p:sp>
      <p:sp>
        <p:nvSpPr>
          <p:cNvPr id="6" name="Footer Placeholder 5"/>
          <p:cNvSpPr>
            <a:spLocks noGrp="1"/>
          </p:cNvSpPr>
          <p:nvPr>
            <p:ph type="ftr" sz="quarter" idx="11"/>
          </p:nvPr>
        </p:nvSpPr>
        <p:spPr/>
        <p:txBody>
          <a:bodyPr/>
          <a:lstStyle/>
          <a:p>
            <a:r>
              <a:rPr lang="en-US"/>
              <a:t>CSC102 - Discrete Structures</a:t>
            </a:r>
          </a:p>
        </p:txBody>
      </p:sp>
      <p:sp>
        <p:nvSpPr>
          <p:cNvPr id="7" name="Slide Number Placeholder 6"/>
          <p:cNvSpPr>
            <a:spLocks noGrp="1"/>
          </p:cNvSpPr>
          <p:nvPr>
            <p:ph type="sldNum" sz="quarter" idx="12"/>
          </p:nvPr>
        </p:nvSpPr>
        <p:spPr/>
        <p:txBody>
          <a:bodyPr/>
          <a:lstStyle/>
          <a:p>
            <a:fld id="{D503CD99-146E-4B12-A886-CB06D1FDEB82}" type="slidenum">
              <a:rPr lang="en-US" smtClean="0"/>
              <a:t>34</a:t>
            </a:fld>
            <a:endParaRPr lang="en-US"/>
          </a:p>
        </p:txBody>
      </p:sp>
    </p:spTree>
    <p:extLst>
      <p:ext uri="{BB962C8B-B14F-4D97-AF65-F5344CB8AC3E}">
        <p14:creationId xmlns:p14="http://schemas.microsoft.com/office/powerpoint/2010/main" val="35756587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Summary: Rules of Inference</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320482841"/>
              </p:ext>
            </p:extLst>
          </p:nvPr>
        </p:nvGraphicFramePr>
        <p:xfrm>
          <a:off x="457200" y="1600200"/>
          <a:ext cx="8229600" cy="4028440"/>
        </p:xfrm>
        <a:graphic>
          <a:graphicData uri="http://schemas.openxmlformats.org/drawingml/2006/table">
            <a:tbl>
              <a:tblPr firstRow="1" bandRow="1">
                <a:tableStyleId>{72833802-FEF1-4C79-8D5D-14CF1EAF98D9}</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Rules of Inference</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00000"/>
                    </a:solidFill>
                  </a:tcPr>
                </a:tc>
                <a:tc>
                  <a:txBody>
                    <a:bodyPr/>
                    <a:lstStyle/>
                    <a:p>
                      <a:r>
                        <a:rPr lang="en-US" dirty="0"/>
                        <a:t>Tautology</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00000"/>
                    </a:solidFill>
                  </a:tcPr>
                </a:tc>
                <a:tc>
                  <a:txBody>
                    <a:bodyPr/>
                    <a:lstStyle/>
                    <a:p>
                      <a:r>
                        <a:rPr lang="en-US" dirty="0"/>
                        <a:t>Name</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370840">
                <a:tc>
                  <a:txBody>
                    <a:bodyPr/>
                    <a:lstStyle/>
                    <a:p>
                      <a:r>
                        <a:rPr lang="en-US" sz="1800" u="none" strike="noStrike" kern="1200" baseline="0" dirty="0"/>
                        <a:t>  p</a:t>
                      </a:r>
                    </a:p>
                    <a:p>
                      <a:r>
                        <a:rPr lang="en-US" sz="1800" u="none" strike="noStrike" kern="1200" baseline="0" dirty="0"/>
                        <a:t>  p → q</a:t>
                      </a:r>
                    </a:p>
                    <a:p>
                      <a:r>
                        <a:rPr lang="en-US" sz="1800" u="none" strike="noStrike" kern="1200" baseline="0" dirty="0"/>
                        <a:t>∴ q</a:t>
                      </a:r>
                      <a:endParaRPr lang="en-US" dirty="0"/>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r>
                        <a:rPr lang="en-US" sz="1800" u="none" strike="noStrike" kern="1200" baseline="0" dirty="0"/>
                        <a:t>(p ∧ (p → q)) → q</a:t>
                      </a:r>
                      <a:endParaRPr lang="en-US" dirty="0"/>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r>
                        <a:rPr lang="en-US" sz="1800" u="none" strike="noStrike" kern="1200" baseline="0" dirty="0"/>
                        <a:t>Modus ponens</a:t>
                      </a:r>
                      <a:endParaRPr lang="en-US" dirty="0"/>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800" u="none" strike="noStrike" kern="1200" baseline="0" dirty="0"/>
                        <a:t> ￢q</a:t>
                      </a:r>
                    </a:p>
                    <a:p>
                      <a:r>
                        <a:rPr lang="en-US" sz="1800" u="none" strike="noStrike" kern="1200" baseline="0" dirty="0"/>
                        <a:t> p → q</a:t>
                      </a:r>
                    </a:p>
                    <a:p>
                      <a:r>
                        <a:rPr lang="en-US" sz="1800" u="none" strike="noStrike" kern="1200" baseline="0" dirty="0"/>
                        <a:t>∴ ￢p</a:t>
                      </a:r>
                      <a:endParaRPr lang="en-US" dirty="0"/>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r>
                        <a:rPr lang="en-US" sz="1800" u="none" strike="noStrike" kern="1200" baseline="0" dirty="0"/>
                        <a:t>(￢q ∧ (p → q))→￢p</a:t>
                      </a:r>
                      <a:endParaRPr lang="en-US" dirty="0"/>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r>
                        <a:rPr lang="en-US" sz="1800" u="none" strike="noStrike" kern="1200" baseline="0" dirty="0"/>
                        <a:t>Modus </a:t>
                      </a:r>
                      <a:r>
                        <a:rPr lang="en-US" sz="1800" u="none" strike="noStrike" kern="1200" baseline="0" dirty="0" err="1"/>
                        <a:t>tollens</a:t>
                      </a:r>
                      <a:endParaRPr lang="en-US" dirty="0"/>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800" u="none" strike="noStrike" kern="1200" baseline="0"/>
                        <a:t>  p → q</a:t>
                      </a:r>
                    </a:p>
                    <a:p>
                      <a:r>
                        <a:rPr lang="en-US" sz="1800" u="none" strike="noStrike" kern="1200" baseline="0"/>
                        <a:t>  q → r</a:t>
                      </a:r>
                    </a:p>
                    <a:p>
                      <a:r>
                        <a:rPr lang="en-US" sz="1800" u="none" strike="noStrike" kern="1200" baseline="0"/>
                        <a:t>∴ p → r</a:t>
                      </a:r>
                      <a:endParaRPr lang="en-US" dirty="0"/>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r>
                        <a:rPr lang="pt-BR" sz="1800" u="none" strike="noStrike" kern="1200" baseline="0" dirty="0"/>
                        <a:t>((p → q) ∧ (q → r)) → (p → r)</a:t>
                      </a:r>
                      <a:endParaRPr lang="en-US" dirty="0"/>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r>
                        <a:rPr lang="en-US" sz="1800" u="none" strike="noStrike" kern="1200" baseline="0" dirty="0"/>
                        <a:t>Hypothetical syllogism</a:t>
                      </a:r>
                      <a:endParaRPr lang="en-US" dirty="0"/>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800" u="none" strike="noStrike" kern="1200" baseline="0" dirty="0"/>
                        <a:t>  p ∨ q</a:t>
                      </a:r>
                    </a:p>
                    <a:p>
                      <a:r>
                        <a:rPr lang="en-US" sz="1800" u="none" strike="noStrike" kern="1200" baseline="0" dirty="0"/>
                        <a:t>  ￢p</a:t>
                      </a:r>
                    </a:p>
                    <a:p>
                      <a:r>
                        <a:rPr lang="en-US" sz="1800" u="none" strike="noStrike" kern="1200" baseline="0" dirty="0"/>
                        <a:t>∴ q</a:t>
                      </a:r>
                      <a:endParaRPr lang="en-US" dirty="0"/>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r>
                        <a:rPr lang="en-US" sz="1800" u="none" strike="noStrike" kern="1200" baseline="0" dirty="0"/>
                        <a:t>((p ∨ q)∧￢p) → q</a:t>
                      </a:r>
                      <a:endParaRPr lang="en-US" dirty="0"/>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r>
                        <a:rPr lang="en-US" sz="1800" u="none" strike="noStrike" kern="1200" baseline="0" dirty="0"/>
                        <a:t>Disjunctive syllogism</a:t>
                      </a:r>
                      <a:endParaRPr lang="en-US" dirty="0"/>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6" name="Straight Connector 5"/>
          <p:cNvCxnSpPr/>
          <p:nvPr/>
        </p:nvCxnSpPr>
        <p:spPr>
          <a:xfrm>
            <a:off x="609600" y="25908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9600" y="35052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9600" y="4419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9600" y="53340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32CF2430-2007-4D12-AD78-2E8E88EF8ED1}"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7" name="Slide Number Placeholder 6"/>
          <p:cNvSpPr>
            <a:spLocks noGrp="1"/>
          </p:cNvSpPr>
          <p:nvPr>
            <p:ph type="sldNum" sz="quarter" idx="12"/>
          </p:nvPr>
        </p:nvSpPr>
        <p:spPr/>
        <p:txBody>
          <a:bodyPr/>
          <a:lstStyle/>
          <a:p>
            <a:fld id="{D503CD99-146E-4B12-A886-CB06D1FDEB82}" type="slidenum">
              <a:rPr lang="en-US" smtClean="0"/>
              <a:t>35</a:t>
            </a:fld>
            <a:endParaRPr lang="en-US"/>
          </a:p>
        </p:txBody>
      </p:sp>
    </p:spTree>
    <p:extLst>
      <p:ext uri="{BB962C8B-B14F-4D97-AF65-F5344CB8AC3E}">
        <p14:creationId xmlns:p14="http://schemas.microsoft.com/office/powerpoint/2010/main" val="2233935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Summary: Rules of Inference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3838407"/>
              </p:ext>
            </p:extLst>
          </p:nvPr>
        </p:nvGraphicFramePr>
        <p:xfrm>
          <a:off x="457200" y="1600200"/>
          <a:ext cx="8229600" cy="3479800"/>
        </p:xfrm>
        <a:graphic>
          <a:graphicData uri="http://schemas.openxmlformats.org/drawingml/2006/table">
            <a:tbl>
              <a:tblPr firstRow="1" bandRow="1">
                <a:tableStyleId>{72833802-FEF1-4C79-8D5D-14CF1EAF98D9}</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Rules of Inference</a:t>
                      </a:r>
                      <a:endParaRPr lang="en-US" dirty="0">
                        <a:solidFill>
                          <a:schemeClr val="tx1"/>
                        </a:solidFill>
                      </a:endParaRP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00000"/>
                    </a:solidFill>
                  </a:tcPr>
                </a:tc>
                <a:tc>
                  <a:txBody>
                    <a:bodyPr/>
                    <a:lstStyle/>
                    <a:p>
                      <a:r>
                        <a:rPr lang="en-US" dirty="0"/>
                        <a:t>Tautology</a:t>
                      </a:r>
                      <a:endParaRPr lang="en-US" dirty="0">
                        <a:solidFill>
                          <a:schemeClr val="tx1"/>
                        </a:solidFill>
                      </a:endParaRP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00000"/>
                    </a:solidFill>
                  </a:tcPr>
                </a:tc>
                <a:tc>
                  <a:txBody>
                    <a:bodyPr/>
                    <a:lstStyle/>
                    <a:p>
                      <a:r>
                        <a:rPr lang="en-US" dirty="0"/>
                        <a:t>Name</a:t>
                      </a:r>
                      <a:endParaRPr lang="en-US" dirty="0">
                        <a:solidFill>
                          <a:schemeClr val="tx1"/>
                        </a:solidFill>
                      </a:endParaRP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370840">
                <a:tc>
                  <a:txBody>
                    <a:bodyPr/>
                    <a:lstStyle/>
                    <a:p>
                      <a:r>
                        <a:rPr lang="en-US" sz="1800" u="none" strike="noStrike" kern="1200" baseline="0" dirty="0"/>
                        <a:t>   p</a:t>
                      </a:r>
                    </a:p>
                    <a:p>
                      <a:r>
                        <a:rPr lang="en-US" sz="1800" u="none" strike="noStrike" kern="1200" baseline="0" dirty="0"/>
                        <a:t>∴ p ∨ q</a:t>
                      </a:r>
                      <a:endParaRPr lang="en-US" dirty="0">
                        <a:solidFill>
                          <a:schemeClr val="tx1"/>
                        </a:solidFill>
                      </a:endParaRP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r>
                        <a:rPr lang="en-US" sz="1800" u="none" strike="noStrike" kern="1200" baseline="0" dirty="0"/>
                        <a:t>p → (p ∨ q)</a:t>
                      </a:r>
                      <a:endParaRPr lang="en-US" dirty="0">
                        <a:solidFill>
                          <a:schemeClr val="tx1"/>
                        </a:solidFill>
                      </a:endParaRP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r>
                        <a:rPr lang="en-US" sz="1800" u="none" strike="noStrike" kern="1200" baseline="0" dirty="0"/>
                        <a:t>Addition</a:t>
                      </a:r>
                      <a:endParaRPr lang="en-US" dirty="0">
                        <a:solidFill>
                          <a:schemeClr val="tx1"/>
                        </a:solidFill>
                      </a:endParaRP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800" u="none" strike="noStrike" kern="1200" baseline="0" dirty="0"/>
                        <a:t>   p ∧ q</a:t>
                      </a:r>
                    </a:p>
                    <a:p>
                      <a:r>
                        <a:rPr lang="en-US" sz="1800" u="none" strike="noStrike" kern="1200" baseline="0" dirty="0"/>
                        <a:t>∴ p</a:t>
                      </a:r>
                      <a:endParaRPr lang="en-US" dirty="0">
                        <a:solidFill>
                          <a:schemeClr val="tx1"/>
                        </a:solidFill>
                      </a:endParaRP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r>
                        <a:rPr lang="en-US" sz="1800" u="none" strike="noStrike" kern="1200" baseline="0" dirty="0"/>
                        <a:t>(p ∧ q) → p</a:t>
                      </a:r>
                      <a:endParaRPr lang="en-US" dirty="0">
                        <a:solidFill>
                          <a:schemeClr val="tx1"/>
                        </a:solidFill>
                      </a:endParaRP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r>
                        <a:rPr lang="en-US" sz="1800" u="none" strike="noStrike" kern="1200" baseline="0" dirty="0"/>
                        <a:t>Simplification</a:t>
                      </a:r>
                      <a:endParaRPr lang="en-US" dirty="0">
                        <a:solidFill>
                          <a:schemeClr val="tx1"/>
                        </a:solidFill>
                      </a:endParaRP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800" u="none" strike="noStrike" kern="1200" baseline="0" dirty="0"/>
                        <a:t>   p</a:t>
                      </a:r>
                    </a:p>
                    <a:p>
                      <a:r>
                        <a:rPr lang="en-US" sz="1800" u="none" strike="noStrike" kern="1200" baseline="0" dirty="0"/>
                        <a:t>   q</a:t>
                      </a:r>
                    </a:p>
                    <a:p>
                      <a:r>
                        <a:rPr lang="en-US" sz="1800" u="none" strike="noStrike" kern="1200" baseline="0" dirty="0"/>
                        <a:t>∴ p ∧ q</a:t>
                      </a:r>
                      <a:endParaRPr lang="en-US" dirty="0">
                        <a:solidFill>
                          <a:schemeClr val="tx1"/>
                        </a:solidFill>
                      </a:endParaRP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r>
                        <a:rPr lang="en-US" sz="1800" u="none" strike="noStrike" kern="1200" baseline="0" dirty="0"/>
                        <a:t>((p) ∧ (q)) → (p ∧ q)</a:t>
                      </a:r>
                      <a:endParaRPr lang="en-US" dirty="0">
                        <a:solidFill>
                          <a:schemeClr val="tx1"/>
                        </a:solidFill>
                      </a:endParaRP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r>
                        <a:rPr lang="en-US" sz="1800" u="none" strike="noStrike" kern="1200" baseline="0" dirty="0"/>
                        <a:t>Conjunction</a:t>
                      </a:r>
                      <a:endParaRPr lang="en-US" dirty="0">
                        <a:solidFill>
                          <a:schemeClr val="tx1"/>
                        </a:solidFill>
                      </a:endParaRP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800" u="none" strike="noStrike" kern="1200" baseline="0" dirty="0"/>
                        <a:t>  p ∨ q</a:t>
                      </a:r>
                    </a:p>
                    <a:p>
                      <a:r>
                        <a:rPr lang="en-US" sz="1800" u="none" strike="noStrike" kern="1200" baseline="0" dirty="0"/>
                        <a:t>  ￢p ∨ r</a:t>
                      </a:r>
                    </a:p>
                    <a:p>
                      <a:r>
                        <a:rPr lang="en-US" sz="1800" u="none" strike="noStrike" kern="1200" baseline="0" dirty="0"/>
                        <a:t>∴ q ∨ r</a:t>
                      </a:r>
                      <a:endParaRPr lang="en-US" dirty="0">
                        <a:solidFill>
                          <a:schemeClr val="tx1"/>
                        </a:solidFill>
                      </a:endParaRP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r>
                        <a:rPr lang="pt-BR" sz="1800" u="none" strike="noStrike" kern="1200" baseline="0" dirty="0"/>
                        <a:t>((p ∨ q) ∧ (￢p ∨ r)) → (q ∨ r)</a:t>
                      </a:r>
                      <a:endParaRPr lang="en-US" dirty="0">
                        <a:solidFill>
                          <a:schemeClr val="tx1"/>
                        </a:solidFill>
                      </a:endParaRP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r>
                        <a:rPr lang="en-US" sz="1800" u="none" strike="noStrike" kern="1200" baseline="0" dirty="0"/>
                        <a:t>Resolution</a:t>
                      </a:r>
                      <a:endParaRPr lang="en-US" dirty="0">
                        <a:solidFill>
                          <a:schemeClr val="tx1"/>
                        </a:solidFill>
                      </a:endParaRP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5" name="Straight Connector 4"/>
          <p:cNvCxnSpPr/>
          <p:nvPr/>
        </p:nvCxnSpPr>
        <p:spPr>
          <a:xfrm>
            <a:off x="685800" y="22860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34181" y="29718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34181" y="38862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85800" y="48006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5614945E-9385-4BC0-AC81-6D9A3AA97F9B}" type="datetime1">
              <a:rPr lang="en-US" smtClean="0"/>
              <a:t>11/18/2020</a:t>
            </a:fld>
            <a:endParaRPr lang="en-US"/>
          </a:p>
        </p:txBody>
      </p:sp>
      <p:sp>
        <p:nvSpPr>
          <p:cNvPr id="9" name="Footer Placeholder 8"/>
          <p:cNvSpPr>
            <a:spLocks noGrp="1"/>
          </p:cNvSpPr>
          <p:nvPr>
            <p:ph type="ftr" sz="quarter" idx="11"/>
          </p:nvPr>
        </p:nvSpPr>
        <p:spPr/>
        <p:txBody>
          <a:bodyPr/>
          <a:lstStyle/>
          <a:p>
            <a:r>
              <a:rPr lang="en-US"/>
              <a:t>CSC102 - Discrete Structures</a:t>
            </a:r>
          </a:p>
        </p:txBody>
      </p:sp>
      <p:sp>
        <p:nvSpPr>
          <p:cNvPr id="10" name="Slide Number Placeholder 9"/>
          <p:cNvSpPr>
            <a:spLocks noGrp="1"/>
          </p:cNvSpPr>
          <p:nvPr>
            <p:ph type="sldNum" sz="quarter" idx="12"/>
          </p:nvPr>
        </p:nvSpPr>
        <p:spPr/>
        <p:txBody>
          <a:bodyPr/>
          <a:lstStyle/>
          <a:p>
            <a:fld id="{D503CD99-146E-4B12-A886-CB06D1FDEB82}" type="slidenum">
              <a:rPr lang="en-US" smtClean="0"/>
              <a:t>36</a:t>
            </a:fld>
            <a:endParaRPr lang="en-US"/>
          </a:p>
        </p:txBody>
      </p:sp>
    </p:spTree>
    <p:extLst>
      <p:ext uri="{BB962C8B-B14F-4D97-AF65-F5344CB8AC3E}">
        <p14:creationId xmlns:p14="http://schemas.microsoft.com/office/powerpoint/2010/main" val="2305928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Example Proof</a:t>
            </a:r>
          </a:p>
        </p:txBody>
      </p:sp>
      <p:sp>
        <p:nvSpPr>
          <p:cNvPr id="3" name="Content Placeholder 2"/>
          <p:cNvSpPr>
            <a:spLocks noGrp="1"/>
          </p:cNvSpPr>
          <p:nvPr>
            <p:ph idx="1"/>
          </p:nvPr>
        </p:nvSpPr>
        <p:spPr/>
        <p:txBody>
          <a:bodyPr>
            <a:normAutofit lnSpcReduction="10000"/>
          </a:bodyPr>
          <a:lstStyle/>
          <a:p>
            <a:pPr algn="just"/>
            <a:r>
              <a:rPr lang="en-US" dirty="0"/>
              <a:t>We have hypotheses</a:t>
            </a:r>
          </a:p>
          <a:p>
            <a:pPr marL="274320" lvl="1" indent="0" algn="just">
              <a:buNone/>
            </a:pPr>
            <a:r>
              <a:rPr lang="en-US" dirty="0"/>
              <a:t>“If you send me an e-mail message, then I will finish writing the program,”</a:t>
            </a:r>
          </a:p>
          <a:p>
            <a:pPr marL="274320" lvl="1" indent="0" algn="just">
              <a:buNone/>
            </a:pPr>
            <a:r>
              <a:rPr lang="en-US" dirty="0"/>
              <a:t>“If you do not send me an e-mail message, then I will go to sleep early,” </a:t>
            </a:r>
          </a:p>
          <a:p>
            <a:pPr marL="274320" lvl="1" indent="0" algn="just">
              <a:buNone/>
            </a:pPr>
            <a:r>
              <a:rPr lang="en-US" dirty="0"/>
              <a:t>“If I go to sleep early, then I will wake up feeling refreshed” </a:t>
            </a:r>
          </a:p>
          <a:p>
            <a:pPr marL="274320" lvl="1" indent="0" algn="just">
              <a:buNone/>
            </a:pPr>
            <a:r>
              <a:rPr lang="en-US" dirty="0"/>
              <a:t>The conclusion “If I do not finish writing the program, then I will wake up feeling refreshed.”</a:t>
            </a:r>
          </a:p>
          <a:p>
            <a:pPr algn="just"/>
            <a:endParaRPr lang="en-US" dirty="0"/>
          </a:p>
          <a:p>
            <a:pPr algn="just"/>
            <a:r>
              <a:rPr lang="en-US" dirty="0"/>
              <a:t>Let p = “You send me an e-mail message,”</a:t>
            </a:r>
          </a:p>
          <a:p>
            <a:pPr algn="just"/>
            <a:r>
              <a:rPr lang="en-US" dirty="0"/>
              <a:t>      q = “I will finish writing the program,” </a:t>
            </a:r>
          </a:p>
          <a:p>
            <a:pPr algn="just"/>
            <a:r>
              <a:rPr lang="en-US" dirty="0"/>
              <a:t>      r = “I will go to sleep early,” </a:t>
            </a:r>
          </a:p>
          <a:p>
            <a:pPr algn="just"/>
            <a:r>
              <a:rPr lang="en-US" dirty="0"/>
              <a:t>      s = “I will wake up feeling refreshed.”</a:t>
            </a:r>
          </a:p>
          <a:p>
            <a:endParaRPr lang="en-US" dirty="0"/>
          </a:p>
        </p:txBody>
      </p:sp>
      <p:sp>
        <p:nvSpPr>
          <p:cNvPr id="4" name="Date Placeholder 3"/>
          <p:cNvSpPr>
            <a:spLocks noGrp="1"/>
          </p:cNvSpPr>
          <p:nvPr>
            <p:ph type="dt" sz="half" idx="10"/>
          </p:nvPr>
        </p:nvSpPr>
        <p:spPr/>
        <p:txBody>
          <a:bodyPr/>
          <a:lstStyle/>
          <a:p>
            <a:fld id="{F7762025-28C7-410C-8869-8FF2577DA397}"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37</a:t>
            </a:fld>
            <a:endParaRPr lang="en-US"/>
          </a:p>
        </p:txBody>
      </p:sp>
      <p:graphicFrame>
        <p:nvGraphicFramePr>
          <p:cNvPr id="7" name="Object 6">
            <a:extLst>
              <a:ext uri="{FF2B5EF4-FFF2-40B4-BE49-F238E27FC236}">
                <a16:creationId xmlns:a16="http://schemas.microsoft.com/office/drawing/2014/main" id="{4DAD0D3D-2670-40C8-87C3-47F638849DEA}"/>
              </a:ext>
            </a:extLst>
          </p:cNvPr>
          <p:cNvGraphicFramePr>
            <a:graphicFrameLocks noChangeAspect="1"/>
          </p:cNvGraphicFramePr>
          <p:nvPr>
            <p:extLst>
              <p:ext uri="{D42A27DB-BD31-4B8C-83A1-F6EECF244321}">
                <p14:modId xmlns:p14="http://schemas.microsoft.com/office/powerpoint/2010/main" val="2804956601"/>
              </p:ext>
            </p:extLst>
          </p:nvPr>
        </p:nvGraphicFramePr>
        <p:xfrm>
          <a:off x="6781800" y="4191000"/>
          <a:ext cx="2209800" cy="2286000"/>
        </p:xfrm>
        <a:graphic>
          <a:graphicData uri="http://schemas.openxmlformats.org/presentationml/2006/ole">
            <mc:AlternateContent xmlns:mc="http://schemas.openxmlformats.org/markup-compatibility/2006">
              <mc:Choice xmlns:v="urn:schemas-microsoft-com:vml" Requires="v">
                <p:oleObj spid="_x0000_s4115" name="Equation" r:id="rId3" imgW="961475" imgH="915711" progId="Equation.DSMT4">
                  <p:embed/>
                </p:oleObj>
              </mc:Choice>
              <mc:Fallback>
                <p:oleObj name="Equation" r:id="rId3" imgW="961475" imgH="915711" progId="Equation.DSMT4">
                  <p:embed/>
                  <p:pic>
                    <p:nvPicPr>
                      <p:cNvPr id="0" name=""/>
                      <p:cNvPicPr/>
                      <p:nvPr/>
                    </p:nvPicPr>
                    <p:blipFill>
                      <a:blip r:embed="rId4"/>
                      <a:stretch>
                        <a:fillRect/>
                      </a:stretch>
                    </p:blipFill>
                    <p:spPr>
                      <a:xfrm>
                        <a:off x="6781800" y="4191000"/>
                        <a:ext cx="2209800" cy="2286000"/>
                      </a:xfrm>
                      <a:prstGeom prst="rect">
                        <a:avLst/>
                      </a:prstGeom>
                    </p:spPr>
                  </p:pic>
                </p:oleObj>
              </mc:Fallback>
            </mc:AlternateContent>
          </a:graphicData>
        </a:graphic>
      </p:graphicFrame>
    </p:spTree>
    <p:extLst>
      <p:ext uri="{BB962C8B-B14F-4D97-AF65-F5344CB8AC3E}">
        <p14:creationId xmlns:p14="http://schemas.microsoft.com/office/powerpoint/2010/main" val="49469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Example Proof</a:t>
            </a:r>
          </a:p>
        </p:txBody>
      </p:sp>
      <p:sp>
        <p:nvSpPr>
          <p:cNvPr id="3" name="Content Placeholder 2"/>
          <p:cNvSpPr>
            <a:spLocks noGrp="1"/>
          </p:cNvSpPr>
          <p:nvPr>
            <p:ph idx="1"/>
          </p:nvPr>
        </p:nvSpPr>
        <p:spPr/>
        <p:txBody>
          <a:bodyPr/>
          <a:lstStyle/>
          <a:p>
            <a:pPr marL="457200" indent="-457200">
              <a:buFont typeface="+mj-lt"/>
              <a:buAutoNum type="arabicPeriod"/>
            </a:pPr>
            <a:endParaRPr lang="en-US" dirty="0"/>
          </a:p>
          <a:p>
            <a:pPr marL="457200" indent="-457200">
              <a:buFont typeface="+mj-lt"/>
              <a:buAutoNum type="arabicPeriod"/>
            </a:pPr>
            <a:r>
              <a:rPr lang="en-US" dirty="0"/>
              <a:t>p → q 		1</a:t>
            </a:r>
            <a:r>
              <a:rPr lang="en-US" baseline="30000" dirty="0"/>
              <a:t>st</a:t>
            </a:r>
            <a:r>
              <a:rPr lang="en-US" dirty="0"/>
              <a:t> Hypothesis</a:t>
            </a:r>
          </a:p>
          <a:p>
            <a:pPr marL="457200" indent="-457200">
              <a:buFont typeface="+mj-lt"/>
              <a:buAutoNum type="arabicPeriod"/>
            </a:pPr>
            <a:r>
              <a:rPr lang="en-US" dirty="0"/>
              <a:t>￢q →￢p 	Contrapositive of 1</a:t>
            </a:r>
          </a:p>
          <a:p>
            <a:pPr marL="457200" indent="-457200">
              <a:buFont typeface="+mj-lt"/>
              <a:buAutoNum type="arabicPeriod"/>
            </a:pPr>
            <a:r>
              <a:rPr lang="en-US" dirty="0"/>
              <a:t>￢p → r 		2</a:t>
            </a:r>
            <a:r>
              <a:rPr lang="en-US" baseline="30000" dirty="0"/>
              <a:t>nd</a:t>
            </a:r>
            <a:r>
              <a:rPr lang="en-US" dirty="0"/>
              <a:t> Hypothesis</a:t>
            </a:r>
          </a:p>
          <a:p>
            <a:pPr marL="457200" indent="-457200">
              <a:buFont typeface="+mj-lt"/>
              <a:buAutoNum type="arabicPeriod"/>
            </a:pPr>
            <a:r>
              <a:rPr lang="en-US" dirty="0"/>
              <a:t>￢q → r 		Hypothetical syllogism using 2 and 3</a:t>
            </a:r>
          </a:p>
          <a:p>
            <a:pPr marL="457200" indent="-457200">
              <a:buFont typeface="+mj-lt"/>
              <a:buAutoNum type="arabicPeriod"/>
            </a:pPr>
            <a:r>
              <a:rPr lang="en-US" dirty="0"/>
              <a:t>r → s 		3</a:t>
            </a:r>
            <a:r>
              <a:rPr lang="en-US" baseline="30000" dirty="0"/>
              <a:t>rd</a:t>
            </a:r>
            <a:r>
              <a:rPr lang="en-US" dirty="0"/>
              <a:t> Hypothesis</a:t>
            </a:r>
          </a:p>
          <a:p>
            <a:pPr marL="457200" indent="-457200">
              <a:buFont typeface="+mj-lt"/>
              <a:buAutoNum type="arabicPeriod"/>
            </a:pPr>
            <a:r>
              <a:rPr lang="en-US" dirty="0"/>
              <a:t>￢q → s		Hypothetical syllogism using 4 and 5</a:t>
            </a:r>
          </a:p>
          <a:p>
            <a:pPr marL="457200" indent="-457200">
              <a:buFont typeface="+mj-lt"/>
              <a:buAutoNum type="arabicPeriod"/>
            </a:pPr>
            <a:endParaRPr lang="en-US" dirty="0"/>
          </a:p>
        </p:txBody>
      </p:sp>
      <p:sp>
        <p:nvSpPr>
          <p:cNvPr id="4" name="Date Placeholder 3"/>
          <p:cNvSpPr>
            <a:spLocks noGrp="1"/>
          </p:cNvSpPr>
          <p:nvPr>
            <p:ph type="dt" sz="half" idx="10"/>
          </p:nvPr>
        </p:nvSpPr>
        <p:spPr/>
        <p:txBody>
          <a:bodyPr/>
          <a:lstStyle/>
          <a:p>
            <a:fld id="{4E55B3F4-CD8B-4AC6-8A84-78553CE4A65F}"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38</a:t>
            </a:fld>
            <a:endParaRPr lang="en-US"/>
          </a:p>
        </p:txBody>
      </p:sp>
      <p:graphicFrame>
        <p:nvGraphicFramePr>
          <p:cNvPr id="7" name="Object 6">
            <a:extLst>
              <a:ext uri="{FF2B5EF4-FFF2-40B4-BE49-F238E27FC236}">
                <a16:creationId xmlns:a16="http://schemas.microsoft.com/office/drawing/2014/main" id="{364CB392-97CA-456E-9A88-B97BFF677F11}"/>
              </a:ext>
            </a:extLst>
          </p:cNvPr>
          <p:cNvGraphicFramePr>
            <a:graphicFrameLocks noChangeAspect="1"/>
          </p:cNvGraphicFramePr>
          <p:nvPr>
            <p:extLst>
              <p:ext uri="{D42A27DB-BD31-4B8C-83A1-F6EECF244321}">
                <p14:modId xmlns:p14="http://schemas.microsoft.com/office/powerpoint/2010/main" val="873842139"/>
              </p:ext>
            </p:extLst>
          </p:nvPr>
        </p:nvGraphicFramePr>
        <p:xfrm>
          <a:off x="6705600" y="684213"/>
          <a:ext cx="1981200" cy="1677987"/>
        </p:xfrm>
        <a:graphic>
          <a:graphicData uri="http://schemas.openxmlformats.org/presentationml/2006/ole">
            <mc:AlternateContent xmlns:mc="http://schemas.openxmlformats.org/markup-compatibility/2006">
              <mc:Choice xmlns:v="urn:schemas-microsoft-com:vml" Requires="v">
                <p:oleObj spid="_x0000_s5139" name="Equation" r:id="rId3" imgW="961475" imgH="915711" progId="Equation.DSMT4">
                  <p:embed/>
                </p:oleObj>
              </mc:Choice>
              <mc:Fallback>
                <p:oleObj name="Equation" r:id="rId3" imgW="961475" imgH="915711" progId="Equation.DSMT4">
                  <p:embed/>
                  <p:pic>
                    <p:nvPicPr>
                      <p:cNvPr id="0" name=""/>
                      <p:cNvPicPr/>
                      <p:nvPr/>
                    </p:nvPicPr>
                    <p:blipFill>
                      <a:blip r:embed="rId4"/>
                      <a:stretch>
                        <a:fillRect/>
                      </a:stretch>
                    </p:blipFill>
                    <p:spPr>
                      <a:xfrm>
                        <a:off x="6705600" y="684213"/>
                        <a:ext cx="1981200" cy="1677987"/>
                      </a:xfrm>
                      <a:prstGeom prst="rect">
                        <a:avLst/>
                      </a:prstGeom>
                    </p:spPr>
                  </p:pic>
                </p:oleObj>
              </mc:Fallback>
            </mc:AlternateContent>
          </a:graphicData>
        </a:graphic>
      </p:graphicFrame>
    </p:spTree>
    <p:extLst>
      <p:ext uri="{BB962C8B-B14F-4D97-AF65-F5344CB8AC3E}">
        <p14:creationId xmlns:p14="http://schemas.microsoft.com/office/powerpoint/2010/main" val="146370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Argument</a:t>
            </a:r>
            <a:endParaRPr lang="en-US" sz="3200" dirty="0"/>
          </a:p>
        </p:txBody>
      </p:sp>
      <p:sp>
        <p:nvSpPr>
          <p:cNvPr id="3" name="Content Placeholder 2"/>
          <p:cNvSpPr>
            <a:spLocks noGrp="1"/>
          </p:cNvSpPr>
          <p:nvPr>
            <p:ph idx="1"/>
          </p:nvPr>
        </p:nvSpPr>
        <p:spPr/>
        <p:txBody>
          <a:bodyPr/>
          <a:lstStyle/>
          <a:p>
            <a:r>
              <a:rPr lang="en-US" dirty="0"/>
              <a:t>An </a:t>
            </a:r>
            <a:r>
              <a:rPr lang="en-US" b="1" dirty="0"/>
              <a:t>Argument </a:t>
            </a:r>
            <a:r>
              <a:rPr lang="en-US" dirty="0"/>
              <a:t>is a sequence of propositions.</a:t>
            </a:r>
          </a:p>
        </p:txBody>
      </p:sp>
      <p:sp>
        <p:nvSpPr>
          <p:cNvPr id="4" name="Date Placeholder 3"/>
          <p:cNvSpPr>
            <a:spLocks noGrp="1"/>
          </p:cNvSpPr>
          <p:nvPr>
            <p:ph type="dt" sz="half" idx="10"/>
          </p:nvPr>
        </p:nvSpPr>
        <p:spPr/>
        <p:txBody>
          <a:bodyPr/>
          <a:lstStyle/>
          <a:p>
            <a:fld id="{9BA5724A-D56F-4A92-8763-FC41CA082795}"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4</a:t>
            </a:fld>
            <a:endParaRPr lang="en-US"/>
          </a:p>
        </p:txBody>
      </p:sp>
      <p:sp>
        <p:nvSpPr>
          <p:cNvPr id="7" name="Rounded Rectangle 6"/>
          <p:cNvSpPr/>
          <p:nvPr/>
        </p:nvSpPr>
        <p:spPr>
          <a:xfrm>
            <a:off x="1295400" y="2895600"/>
            <a:ext cx="5486400" cy="2362200"/>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rPr>
              <a:t>1. If you have the current password, then</a:t>
            </a:r>
          </a:p>
          <a:p>
            <a:pPr algn="just"/>
            <a:r>
              <a:rPr lang="en-US" sz="2400" dirty="0">
                <a:solidFill>
                  <a:schemeClr val="tx1"/>
                </a:solidFill>
              </a:rPr>
              <a:t>you can log onto the network.”</a:t>
            </a:r>
          </a:p>
          <a:p>
            <a:pPr algn="just"/>
            <a:r>
              <a:rPr lang="en-US" sz="2400" dirty="0">
                <a:solidFill>
                  <a:schemeClr val="tx1"/>
                </a:solidFill>
              </a:rPr>
              <a:t>2. “You have a current password.”</a:t>
            </a:r>
          </a:p>
          <a:p>
            <a:pPr algn="just"/>
            <a:r>
              <a:rPr lang="en-US" sz="2400" dirty="0">
                <a:solidFill>
                  <a:schemeClr val="tx1"/>
                </a:solidFill>
              </a:rPr>
              <a:t>Therefore,</a:t>
            </a:r>
          </a:p>
          <a:p>
            <a:pPr algn="just"/>
            <a:r>
              <a:rPr lang="en-US" sz="2400" dirty="0">
                <a:solidFill>
                  <a:schemeClr val="tx1"/>
                </a:solidFill>
              </a:rPr>
              <a:t>3. “You can log onto the network.”</a:t>
            </a:r>
          </a:p>
        </p:txBody>
      </p:sp>
    </p:spTree>
    <p:extLst>
      <p:ext uri="{BB962C8B-B14F-4D97-AF65-F5344CB8AC3E}">
        <p14:creationId xmlns:p14="http://schemas.microsoft.com/office/powerpoint/2010/main" val="1138675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Premises and Conclusion</a:t>
            </a:r>
          </a:p>
        </p:txBody>
      </p:sp>
      <p:sp>
        <p:nvSpPr>
          <p:cNvPr id="3" name="Content Placeholder 2"/>
          <p:cNvSpPr>
            <a:spLocks noGrp="1"/>
          </p:cNvSpPr>
          <p:nvPr>
            <p:ph idx="1"/>
          </p:nvPr>
        </p:nvSpPr>
        <p:spPr/>
        <p:txBody>
          <a:bodyPr>
            <a:normAutofit fontScale="92500"/>
          </a:bodyPr>
          <a:lstStyle/>
          <a:p>
            <a:pPr algn="just"/>
            <a:endParaRPr lang="en-US" dirty="0"/>
          </a:p>
          <a:p>
            <a:pPr algn="just"/>
            <a:endParaRPr lang="en-US" dirty="0"/>
          </a:p>
          <a:p>
            <a:pPr algn="just"/>
            <a:endParaRPr lang="en-US" dirty="0"/>
          </a:p>
          <a:p>
            <a:pPr marL="0" indent="0" algn="just">
              <a:buNone/>
            </a:pPr>
            <a:endParaRPr lang="en-US" dirty="0"/>
          </a:p>
          <a:p>
            <a:pPr algn="just"/>
            <a:endParaRPr lang="en-US" dirty="0"/>
          </a:p>
          <a:p>
            <a:pPr marL="1005840" lvl="4" indent="0" algn="just">
              <a:buNone/>
            </a:pPr>
            <a:r>
              <a:rPr lang="en-US" sz="2600" dirty="0"/>
              <a:t>Therefore,</a:t>
            </a:r>
          </a:p>
          <a:p>
            <a:pPr marL="1005840" lvl="4" indent="0" algn="just">
              <a:buNone/>
            </a:pPr>
            <a:endParaRPr lang="en-US" sz="3200" dirty="0"/>
          </a:p>
          <a:p>
            <a:pPr marL="1005840" lvl="4" indent="0" algn="just">
              <a:buNone/>
            </a:pPr>
            <a:endParaRPr lang="en-US" sz="3200" dirty="0"/>
          </a:p>
          <a:p>
            <a:pPr algn="just"/>
            <a:r>
              <a:rPr lang="en-US" sz="3000" dirty="0"/>
              <a:t>All but the final proposition are called </a:t>
            </a:r>
            <a:r>
              <a:rPr lang="en-US" sz="3000" b="1" dirty="0"/>
              <a:t>premises.</a:t>
            </a:r>
          </a:p>
          <a:p>
            <a:pPr algn="just"/>
            <a:r>
              <a:rPr lang="en-US" sz="3000" dirty="0"/>
              <a:t>The final proposition is called the </a:t>
            </a:r>
            <a:r>
              <a:rPr lang="en-US" sz="3000" b="1" dirty="0"/>
              <a:t>conclusion.</a:t>
            </a:r>
            <a:endParaRPr lang="en-US" sz="3000" dirty="0"/>
          </a:p>
        </p:txBody>
      </p:sp>
      <p:sp>
        <p:nvSpPr>
          <p:cNvPr id="4" name="Date Placeholder 3"/>
          <p:cNvSpPr>
            <a:spLocks noGrp="1"/>
          </p:cNvSpPr>
          <p:nvPr>
            <p:ph type="dt" sz="half" idx="10"/>
          </p:nvPr>
        </p:nvSpPr>
        <p:spPr/>
        <p:txBody>
          <a:bodyPr/>
          <a:lstStyle/>
          <a:p>
            <a:fld id="{9BA5724A-D56F-4A92-8763-FC41CA082795}"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5</a:t>
            </a:fld>
            <a:endParaRPr lang="en-US"/>
          </a:p>
        </p:txBody>
      </p:sp>
      <p:sp>
        <p:nvSpPr>
          <p:cNvPr id="7" name="Rounded Rectangle 6"/>
          <p:cNvSpPr/>
          <p:nvPr/>
        </p:nvSpPr>
        <p:spPr>
          <a:xfrm>
            <a:off x="1440873" y="1866900"/>
            <a:ext cx="5181600" cy="1600200"/>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rPr>
              <a:t>1. If you have the current password, then you can log onto the network.”</a:t>
            </a:r>
          </a:p>
          <a:p>
            <a:pPr algn="just"/>
            <a:r>
              <a:rPr lang="en-US" sz="2400" dirty="0">
                <a:solidFill>
                  <a:schemeClr val="tx1"/>
                </a:solidFill>
              </a:rPr>
              <a:t>2. “You have a current password.”</a:t>
            </a:r>
          </a:p>
        </p:txBody>
      </p:sp>
      <p:sp>
        <p:nvSpPr>
          <p:cNvPr id="8" name="Rounded Rectangle 7"/>
          <p:cNvSpPr/>
          <p:nvPr/>
        </p:nvSpPr>
        <p:spPr>
          <a:xfrm>
            <a:off x="1440873" y="4217983"/>
            <a:ext cx="5181600" cy="6858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1482437" y="4217983"/>
            <a:ext cx="5181600" cy="461665"/>
          </a:xfrm>
          <a:prstGeom prst="rect">
            <a:avLst/>
          </a:prstGeom>
        </p:spPr>
        <p:txBody>
          <a:bodyPr wrap="square">
            <a:spAutoFit/>
          </a:bodyPr>
          <a:lstStyle/>
          <a:p>
            <a:pPr lvl="0" algn="just"/>
            <a:r>
              <a:rPr lang="en-US" sz="2400" dirty="0">
                <a:solidFill>
                  <a:srgbClr val="000000"/>
                </a:solidFill>
              </a:rPr>
              <a:t>3. “You can log onto the network.”</a:t>
            </a:r>
          </a:p>
        </p:txBody>
      </p:sp>
      <p:sp>
        <p:nvSpPr>
          <p:cNvPr id="12" name="Rounded Rectangle 11"/>
          <p:cNvSpPr/>
          <p:nvPr/>
        </p:nvSpPr>
        <p:spPr>
          <a:xfrm>
            <a:off x="1482437" y="3477766"/>
            <a:ext cx="18288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622473" y="2341418"/>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Premises</a:t>
            </a:r>
          </a:p>
        </p:txBody>
      </p:sp>
      <p:sp>
        <p:nvSpPr>
          <p:cNvPr id="14" name="Rectangle 13"/>
          <p:cNvSpPr/>
          <p:nvPr/>
        </p:nvSpPr>
        <p:spPr>
          <a:xfrm>
            <a:off x="6622473" y="4322620"/>
            <a:ext cx="1752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rPr>
              <a:t>Conclusion</a:t>
            </a:r>
          </a:p>
        </p:txBody>
      </p:sp>
    </p:spTree>
    <p:extLst>
      <p:ext uri="{BB962C8B-B14F-4D97-AF65-F5344CB8AC3E}">
        <p14:creationId xmlns:p14="http://schemas.microsoft.com/office/powerpoint/2010/main" val="133640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Valid Arguments</a:t>
            </a:r>
          </a:p>
        </p:txBody>
      </p:sp>
      <p:sp>
        <p:nvSpPr>
          <p:cNvPr id="3" name="Content Placeholder 2"/>
          <p:cNvSpPr>
            <a:spLocks noGrp="1"/>
          </p:cNvSpPr>
          <p:nvPr>
            <p:ph idx="1"/>
          </p:nvPr>
        </p:nvSpPr>
        <p:spPr/>
        <p:txBody>
          <a:bodyPr>
            <a:normAutofit/>
          </a:bodyPr>
          <a:lstStyle/>
          <a:p>
            <a:endParaRPr lang="en-US" dirty="0"/>
          </a:p>
          <a:p>
            <a:endParaRPr lang="en-US" dirty="0"/>
          </a:p>
          <a:p>
            <a:pPr marL="0" indent="0">
              <a:buNone/>
            </a:pPr>
            <a:endParaRPr lang="en-US" dirty="0"/>
          </a:p>
          <a:p>
            <a:pPr marL="1005840" lvl="4" indent="0">
              <a:buNone/>
            </a:pPr>
            <a:endParaRPr lang="en-US" sz="2600" dirty="0"/>
          </a:p>
          <a:p>
            <a:pPr marL="1005840" lvl="4" indent="0">
              <a:buNone/>
            </a:pPr>
            <a:r>
              <a:rPr lang="en-US" sz="2600" dirty="0"/>
              <a:t>Therefore,</a:t>
            </a:r>
          </a:p>
          <a:p>
            <a:pPr marL="1005840" lvl="4" indent="0">
              <a:buNone/>
            </a:pPr>
            <a:endParaRPr lang="en-US" sz="3200" dirty="0"/>
          </a:p>
          <a:p>
            <a:pPr marL="1005840" lvl="4" indent="0">
              <a:buNone/>
            </a:pPr>
            <a:endParaRPr lang="en-US" sz="3200" dirty="0"/>
          </a:p>
          <a:p>
            <a:pPr algn="just"/>
            <a:r>
              <a:rPr lang="en-US" sz="2600" dirty="0"/>
              <a:t>An argument is </a:t>
            </a:r>
            <a:r>
              <a:rPr lang="en-US" sz="2600" b="1" dirty="0"/>
              <a:t>valid </a:t>
            </a:r>
            <a:r>
              <a:rPr lang="en-US" sz="2600" dirty="0"/>
              <a:t>if the truth of all premises implies that conclusion is true.</a:t>
            </a:r>
          </a:p>
        </p:txBody>
      </p:sp>
      <p:sp>
        <p:nvSpPr>
          <p:cNvPr id="4" name="Date Placeholder 3"/>
          <p:cNvSpPr>
            <a:spLocks noGrp="1"/>
          </p:cNvSpPr>
          <p:nvPr>
            <p:ph type="dt" sz="half" idx="10"/>
          </p:nvPr>
        </p:nvSpPr>
        <p:spPr/>
        <p:txBody>
          <a:bodyPr/>
          <a:lstStyle/>
          <a:p>
            <a:fld id="{9BA5724A-D56F-4A92-8763-FC41CA082795}"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6</a:t>
            </a:fld>
            <a:endParaRPr lang="en-US"/>
          </a:p>
        </p:txBody>
      </p:sp>
      <p:sp>
        <p:nvSpPr>
          <p:cNvPr id="7" name="Rounded Rectangle 6"/>
          <p:cNvSpPr/>
          <p:nvPr/>
        </p:nvSpPr>
        <p:spPr>
          <a:xfrm>
            <a:off x="1440872" y="1769918"/>
            <a:ext cx="5181600" cy="1600200"/>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rPr>
              <a:t>1. If you have the current password, then you can log onto the network.”</a:t>
            </a:r>
          </a:p>
          <a:p>
            <a:pPr algn="just"/>
            <a:r>
              <a:rPr lang="en-US" sz="2400" dirty="0">
                <a:solidFill>
                  <a:schemeClr val="tx1"/>
                </a:solidFill>
              </a:rPr>
              <a:t>2. “You have a current password.”</a:t>
            </a:r>
          </a:p>
        </p:txBody>
      </p:sp>
      <p:sp>
        <p:nvSpPr>
          <p:cNvPr id="8" name="Rounded Rectangle 7"/>
          <p:cNvSpPr/>
          <p:nvPr/>
        </p:nvSpPr>
        <p:spPr>
          <a:xfrm>
            <a:off x="1440872" y="4011166"/>
            <a:ext cx="5181600" cy="6858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1510145" y="4110336"/>
            <a:ext cx="5181600" cy="461665"/>
          </a:xfrm>
          <a:prstGeom prst="rect">
            <a:avLst/>
          </a:prstGeom>
        </p:spPr>
        <p:txBody>
          <a:bodyPr wrap="square">
            <a:spAutoFit/>
          </a:bodyPr>
          <a:lstStyle/>
          <a:p>
            <a:pPr lvl="0" algn="just"/>
            <a:r>
              <a:rPr lang="en-US" sz="2400" dirty="0">
                <a:solidFill>
                  <a:srgbClr val="000000"/>
                </a:solidFill>
              </a:rPr>
              <a:t>3. “You can log onto the network.”</a:t>
            </a:r>
          </a:p>
        </p:txBody>
      </p:sp>
      <p:sp>
        <p:nvSpPr>
          <p:cNvPr id="12" name="Rounded Rectangle 11"/>
          <p:cNvSpPr/>
          <p:nvPr/>
        </p:nvSpPr>
        <p:spPr>
          <a:xfrm>
            <a:off x="1482437" y="3477766"/>
            <a:ext cx="1828800"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622472" y="2341418"/>
            <a:ext cx="2216727"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Premises true</a:t>
            </a:r>
          </a:p>
        </p:txBody>
      </p:sp>
      <p:sp>
        <p:nvSpPr>
          <p:cNvPr id="14" name="Rectangle 13"/>
          <p:cNvSpPr/>
          <p:nvPr/>
        </p:nvSpPr>
        <p:spPr>
          <a:xfrm>
            <a:off x="6622471" y="4239766"/>
            <a:ext cx="2369127"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rPr>
              <a:t>Conclusion true</a:t>
            </a:r>
          </a:p>
        </p:txBody>
      </p:sp>
      <p:sp>
        <p:nvSpPr>
          <p:cNvPr id="9" name="Down Arrow 8"/>
          <p:cNvSpPr/>
          <p:nvPr/>
        </p:nvSpPr>
        <p:spPr>
          <a:xfrm>
            <a:off x="7412182" y="2798618"/>
            <a:ext cx="457200" cy="1447801"/>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688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Valid Arguments</a:t>
            </a:r>
          </a:p>
        </p:txBody>
      </p:sp>
      <p:sp>
        <p:nvSpPr>
          <p:cNvPr id="3" name="Content Placeholder 2"/>
          <p:cNvSpPr>
            <a:spLocks noGrp="1"/>
          </p:cNvSpPr>
          <p:nvPr>
            <p:ph idx="1"/>
          </p:nvPr>
        </p:nvSpPr>
        <p:spPr/>
        <p:txBody>
          <a:bodyPr>
            <a:normAutofit/>
          </a:bodyPr>
          <a:lstStyle/>
          <a:p>
            <a:pPr algn="just"/>
            <a:endParaRPr lang="en-US" dirty="0">
              <a:cs typeface="Times New Roman" pitchFamily="18" charset="0"/>
            </a:endParaRPr>
          </a:p>
          <a:p>
            <a:pPr algn="just"/>
            <a:r>
              <a:rPr lang="en-US" dirty="0">
                <a:cs typeface="Times New Roman" pitchFamily="18" charset="0"/>
              </a:rPr>
              <a:t>An </a:t>
            </a:r>
            <a:r>
              <a:rPr lang="en-US" b="1" dirty="0">
                <a:cs typeface="Times New Roman" pitchFamily="18" charset="0"/>
              </a:rPr>
              <a:t>Argument form </a:t>
            </a:r>
            <a:r>
              <a:rPr lang="en-US" dirty="0">
                <a:cs typeface="Times New Roman" pitchFamily="18" charset="0"/>
              </a:rPr>
              <a:t>in propositional logic is sequence of compound propositions involving propositions variables. An argument form is valid if no matter which particular propositions are substituted for the propositional variables  in its premises, the conclusion is true if the premises are all true.</a:t>
            </a:r>
          </a:p>
          <a:p>
            <a:endParaRPr lang="en-US" dirty="0"/>
          </a:p>
        </p:txBody>
      </p:sp>
      <p:sp>
        <p:nvSpPr>
          <p:cNvPr id="4" name="Date Placeholder 3"/>
          <p:cNvSpPr>
            <a:spLocks noGrp="1"/>
          </p:cNvSpPr>
          <p:nvPr>
            <p:ph type="dt" sz="half" idx="10"/>
          </p:nvPr>
        </p:nvSpPr>
        <p:spPr/>
        <p:txBody>
          <a:bodyPr/>
          <a:lstStyle/>
          <a:p>
            <a:fld id="{2D9B79B6-9C51-442D-AB0E-FBC174E6EBFD}" type="datetime1">
              <a:rPr lang="en-US" smtClean="0"/>
              <a:t>11/18/2020</a:t>
            </a:fld>
            <a:endParaRPr lang="en-US"/>
          </a:p>
        </p:txBody>
      </p:sp>
      <p:sp>
        <p:nvSpPr>
          <p:cNvPr id="5" name="Footer Placeholder 4"/>
          <p:cNvSpPr>
            <a:spLocks noGrp="1"/>
          </p:cNvSpPr>
          <p:nvPr>
            <p:ph type="ftr" sz="quarter" idx="11"/>
          </p:nvPr>
        </p:nvSpPr>
        <p:spPr/>
        <p:txBody>
          <a:bodyPr/>
          <a:lstStyle/>
          <a:p>
            <a:r>
              <a:rPr lang="en-US"/>
              <a:t>CSC102 - Discrete Structures</a:t>
            </a:r>
          </a:p>
        </p:txBody>
      </p:sp>
      <p:sp>
        <p:nvSpPr>
          <p:cNvPr id="6" name="Slide Number Placeholder 5"/>
          <p:cNvSpPr>
            <a:spLocks noGrp="1"/>
          </p:cNvSpPr>
          <p:nvPr>
            <p:ph type="sldNum" sz="quarter" idx="12"/>
          </p:nvPr>
        </p:nvSpPr>
        <p:spPr/>
        <p:txBody>
          <a:bodyPr/>
          <a:lstStyle/>
          <a:p>
            <a:fld id="{D503CD99-146E-4B12-A886-CB06D1FDEB82}" type="slidenum">
              <a:rPr lang="en-US" smtClean="0"/>
              <a:t>7</a:t>
            </a:fld>
            <a:endParaRPr lang="en-US"/>
          </a:p>
        </p:txBody>
      </p:sp>
    </p:spTree>
    <p:extLst>
      <p:ext uri="{BB962C8B-B14F-4D97-AF65-F5344CB8AC3E}">
        <p14:creationId xmlns:p14="http://schemas.microsoft.com/office/powerpoint/2010/main" val="507075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Valid Arguments</a:t>
            </a:r>
          </a:p>
        </p:txBody>
      </p:sp>
      <p:sp>
        <p:nvSpPr>
          <p:cNvPr id="3" name="Content Placeholder 2"/>
          <p:cNvSpPr>
            <a:spLocks noGrp="1"/>
          </p:cNvSpPr>
          <p:nvPr>
            <p:ph idx="1"/>
          </p:nvPr>
        </p:nvSpPr>
        <p:spPr>
          <a:xfrm>
            <a:off x="457200" y="1600200"/>
            <a:ext cx="8229600" cy="2160591"/>
          </a:xfrm>
        </p:spPr>
        <p:txBody>
          <a:bodyPr>
            <a:spAutoFit/>
          </a:bodyPr>
          <a:lstStyle/>
          <a:p>
            <a:pPr marL="0" indent="0" algn="just">
              <a:buNone/>
            </a:pPr>
            <a:r>
              <a:rPr lang="en-US" dirty="0"/>
              <a:t>1. If you have the current password, then you can log onto the network.”</a:t>
            </a:r>
          </a:p>
          <a:p>
            <a:pPr marL="0" indent="0" algn="just">
              <a:buNone/>
            </a:pPr>
            <a:r>
              <a:rPr lang="en-US" dirty="0"/>
              <a:t>2. “You have a current password.”</a:t>
            </a:r>
          </a:p>
          <a:p>
            <a:pPr marL="0" indent="0" algn="just">
              <a:buNone/>
            </a:pPr>
            <a:r>
              <a:rPr lang="en-US" dirty="0"/>
              <a:t>  Therefore,</a:t>
            </a:r>
          </a:p>
          <a:p>
            <a:pPr marL="0" indent="0" algn="just">
              <a:buNone/>
            </a:pPr>
            <a:r>
              <a:rPr lang="en-US" dirty="0"/>
              <a:t>3. “You can log onto the network.”</a:t>
            </a:r>
          </a:p>
        </p:txBody>
      </p:sp>
      <p:sp>
        <p:nvSpPr>
          <p:cNvPr id="5" name="Date Placeholder 4"/>
          <p:cNvSpPr>
            <a:spLocks noGrp="1"/>
          </p:cNvSpPr>
          <p:nvPr>
            <p:ph type="dt" sz="half" idx="10"/>
          </p:nvPr>
        </p:nvSpPr>
        <p:spPr/>
        <p:txBody>
          <a:bodyPr/>
          <a:lstStyle/>
          <a:p>
            <a:fld id="{8BAD1624-D7BC-40D3-A527-F2E55D76A034}" type="datetime1">
              <a:rPr lang="en-US" smtClean="0"/>
              <a:t>11/18/2020</a:t>
            </a:fld>
            <a:endParaRPr lang="en-US"/>
          </a:p>
        </p:txBody>
      </p:sp>
      <p:sp>
        <p:nvSpPr>
          <p:cNvPr id="6" name="Footer Placeholder 5"/>
          <p:cNvSpPr>
            <a:spLocks noGrp="1"/>
          </p:cNvSpPr>
          <p:nvPr>
            <p:ph type="ftr" sz="quarter" idx="11"/>
          </p:nvPr>
        </p:nvSpPr>
        <p:spPr/>
        <p:txBody>
          <a:bodyPr/>
          <a:lstStyle/>
          <a:p>
            <a:r>
              <a:rPr lang="en-US"/>
              <a:t>CSC102 - Discrete Structures</a:t>
            </a:r>
          </a:p>
        </p:txBody>
      </p:sp>
      <p:sp>
        <p:nvSpPr>
          <p:cNvPr id="7" name="Slide Number Placeholder 6"/>
          <p:cNvSpPr>
            <a:spLocks noGrp="1"/>
          </p:cNvSpPr>
          <p:nvPr>
            <p:ph type="sldNum" sz="quarter" idx="12"/>
          </p:nvPr>
        </p:nvSpPr>
        <p:spPr/>
        <p:txBody>
          <a:bodyPr/>
          <a:lstStyle/>
          <a:p>
            <a:fld id="{D503CD99-146E-4B12-A886-CB06D1FDEB82}" type="slidenum">
              <a:rPr lang="en-US" smtClean="0"/>
              <a:t>8</a:t>
            </a:fld>
            <a:endParaRPr lang="en-US"/>
          </a:p>
        </p:txBody>
      </p:sp>
    </p:spTree>
    <p:extLst>
      <p:ext uri="{BB962C8B-B14F-4D97-AF65-F5344CB8AC3E}">
        <p14:creationId xmlns:p14="http://schemas.microsoft.com/office/powerpoint/2010/main" val="225405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Valid Arguments (Argument Form)</a:t>
            </a:r>
          </a:p>
        </p:txBody>
      </p:sp>
      <p:sp>
        <p:nvSpPr>
          <p:cNvPr id="3" name="Content Placeholder 2"/>
          <p:cNvSpPr>
            <a:spLocks noGrp="1"/>
          </p:cNvSpPr>
          <p:nvPr>
            <p:ph idx="1"/>
          </p:nvPr>
        </p:nvSpPr>
        <p:spPr>
          <a:xfrm>
            <a:off x="457200" y="1600200"/>
            <a:ext cx="8229600" cy="3890296"/>
          </a:xfrm>
        </p:spPr>
        <p:txBody>
          <a:bodyPr>
            <a:spAutoFit/>
          </a:bodyPr>
          <a:lstStyle/>
          <a:p>
            <a:pPr marL="0" indent="0" algn="just">
              <a:buNone/>
            </a:pPr>
            <a:r>
              <a:rPr lang="en-US" dirty="0"/>
              <a:t>1. If you have the current password, then you can log onto the network.”</a:t>
            </a:r>
          </a:p>
          <a:p>
            <a:pPr marL="0" indent="0" algn="just">
              <a:buNone/>
            </a:pPr>
            <a:r>
              <a:rPr lang="en-US" dirty="0"/>
              <a:t>2. “You have a current password.”</a:t>
            </a:r>
          </a:p>
          <a:p>
            <a:pPr marL="0" indent="0" algn="just">
              <a:buNone/>
            </a:pPr>
            <a:r>
              <a:rPr lang="en-US" dirty="0"/>
              <a:t>  Therefore,</a:t>
            </a:r>
          </a:p>
          <a:p>
            <a:pPr marL="0" indent="0" algn="just">
              <a:buNone/>
            </a:pPr>
            <a:r>
              <a:rPr lang="en-US" dirty="0"/>
              <a:t>3. “You can log onto the network.”</a:t>
            </a:r>
          </a:p>
          <a:p>
            <a:pPr marL="0" indent="0">
              <a:lnSpc>
                <a:spcPct val="90000"/>
              </a:lnSpc>
              <a:buNone/>
            </a:pPr>
            <a:r>
              <a:rPr lang="en-US" sz="2800" spc="-100" dirty="0">
                <a:solidFill>
                  <a:srgbClr val="C00000"/>
                </a:solidFill>
                <a:latin typeface="+mj-lt"/>
                <a:ea typeface="+mj-ea"/>
                <a:cs typeface="+mj-cs"/>
              </a:rPr>
              <a:t>Argument form: </a:t>
            </a:r>
          </a:p>
          <a:p>
            <a:pPr marL="0" indent="0">
              <a:lnSpc>
                <a:spcPct val="90000"/>
              </a:lnSpc>
              <a:buNone/>
            </a:pPr>
            <a:r>
              <a:rPr lang="en-US" dirty="0">
                <a:latin typeface="+mj-lt"/>
                <a:cs typeface="Times New Roman" pitchFamily="18" charset="0"/>
              </a:rPr>
              <a:t>	 	</a:t>
            </a:r>
          </a:p>
          <a:p>
            <a:pPr marL="0" indent="0">
              <a:lnSpc>
                <a:spcPct val="90000"/>
              </a:lnSpc>
              <a:buNone/>
            </a:pPr>
            <a:r>
              <a:rPr lang="en-US" dirty="0">
                <a:latin typeface="+mj-lt"/>
                <a:cs typeface="Times New Roman" pitchFamily="18" charset="0"/>
              </a:rPr>
              <a:t>	 	   				</a:t>
            </a:r>
          </a:p>
          <a:p>
            <a:endParaRPr lang="en-US" dirty="0">
              <a:latin typeface="+mj-lt"/>
            </a:endParaRPr>
          </a:p>
        </p:txBody>
      </p:sp>
      <p:sp>
        <p:nvSpPr>
          <p:cNvPr id="5" name="Date Placeholder 4"/>
          <p:cNvSpPr>
            <a:spLocks noGrp="1"/>
          </p:cNvSpPr>
          <p:nvPr>
            <p:ph type="dt" sz="half" idx="10"/>
          </p:nvPr>
        </p:nvSpPr>
        <p:spPr/>
        <p:txBody>
          <a:bodyPr/>
          <a:lstStyle/>
          <a:p>
            <a:fld id="{8BAD1624-D7BC-40D3-A527-F2E55D76A034}" type="datetime1">
              <a:rPr lang="en-US" smtClean="0"/>
              <a:t>11/18/2020</a:t>
            </a:fld>
            <a:endParaRPr lang="en-US"/>
          </a:p>
        </p:txBody>
      </p:sp>
      <p:sp>
        <p:nvSpPr>
          <p:cNvPr id="6" name="Footer Placeholder 5"/>
          <p:cNvSpPr>
            <a:spLocks noGrp="1"/>
          </p:cNvSpPr>
          <p:nvPr>
            <p:ph type="ftr" sz="quarter" idx="11"/>
          </p:nvPr>
        </p:nvSpPr>
        <p:spPr/>
        <p:txBody>
          <a:bodyPr/>
          <a:lstStyle/>
          <a:p>
            <a:r>
              <a:rPr lang="en-US"/>
              <a:t>CSC102 - Discrete Structures</a:t>
            </a:r>
          </a:p>
        </p:txBody>
      </p:sp>
      <p:sp>
        <p:nvSpPr>
          <p:cNvPr id="7" name="Slide Number Placeholder 6"/>
          <p:cNvSpPr>
            <a:spLocks noGrp="1"/>
          </p:cNvSpPr>
          <p:nvPr>
            <p:ph type="sldNum" sz="quarter" idx="12"/>
          </p:nvPr>
        </p:nvSpPr>
        <p:spPr/>
        <p:txBody>
          <a:bodyPr/>
          <a:lstStyle/>
          <a:p>
            <a:fld id="{D503CD99-146E-4B12-A886-CB06D1FDEB82}" type="slidenum">
              <a:rPr lang="en-US" smtClean="0"/>
              <a:t>9</a:t>
            </a:fld>
            <a:endParaRPr lang="en-US"/>
          </a:p>
        </p:txBody>
      </p:sp>
      <p:sp>
        <p:nvSpPr>
          <p:cNvPr id="9" name="Rounded Rectangle 8"/>
          <p:cNvSpPr/>
          <p:nvPr/>
        </p:nvSpPr>
        <p:spPr>
          <a:xfrm>
            <a:off x="838200" y="4322618"/>
            <a:ext cx="2057400" cy="15240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cs typeface="Times New Roman" pitchFamily="18" charset="0"/>
              </a:rPr>
              <a:t> 1. If p, then q</a:t>
            </a:r>
          </a:p>
          <a:p>
            <a:r>
              <a:rPr lang="en-US" sz="2000" dirty="0">
                <a:solidFill>
                  <a:schemeClr val="tx1"/>
                </a:solidFill>
                <a:cs typeface="Times New Roman" pitchFamily="18" charset="0"/>
              </a:rPr>
              <a:t> 2. p</a:t>
            </a:r>
          </a:p>
          <a:p>
            <a:r>
              <a:rPr lang="en-US" sz="2000" dirty="0">
                <a:solidFill>
                  <a:schemeClr val="tx1"/>
                </a:solidFill>
                <a:cs typeface="Times New Roman" pitchFamily="18" charset="0"/>
              </a:rPr>
              <a:t> therefore</a:t>
            </a:r>
          </a:p>
          <a:p>
            <a:r>
              <a:rPr lang="en-US" sz="2000" dirty="0">
                <a:solidFill>
                  <a:schemeClr val="tx1"/>
                </a:solidFill>
                <a:cs typeface="Times New Roman" pitchFamily="18" charset="0"/>
              </a:rPr>
              <a:t> 3. q</a:t>
            </a:r>
            <a:r>
              <a:rPr lang="en-US" sz="2000" dirty="0">
                <a:cs typeface="Times New Roman" pitchFamily="18" charset="0"/>
              </a:rPr>
              <a:t>	 </a:t>
            </a:r>
            <a:r>
              <a:rPr lang="en-US" sz="1400" dirty="0">
                <a:cs typeface="Times New Roman" pitchFamily="18" charset="0"/>
              </a:rPr>
              <a:t>q</a:t>
            </a:r>
            <a:endParaRPr lang="en-US" dirty="0">
              <a:solidFill>
                <a:schemeClr val="tx1"/>
              </a:solidFill>
            </a:endParaRPr>
          </a:p>
        </p:txBody>
      </p:sp>
      <p:grpSp>
        <p:nvGrpSpPr>
          <p:cNvPr id="21" name="Group 20">
            <a:extLst>
              <a:ext uri="{FF2B5EF4-FFF2-40B4-BE49-F238E27FC236}">
                <a16:creationId xmlns:a16="http://schemas.microsoft.com/office/drawing/2014/main" id="{FAF85FE4-120E-4A5A-9BE5-5D6A4814C684}"/>
              </a:ext>
            </a:extLst>
          </p:cNvPr>
          <p:cNvGrpSpPr/>
          <p:nvPr/>
        </p:nvGrpSpPr>
        <p:grpSpPr>
          <a:xfrm>
            <a:off x="3731955" y="3962400"/>
            <a:ext cx="4728090" cy="1925320"/>
            <a:chOff x="3731955" y="3962400"/>
            <a:chExt cx="4728090" cy="1925320"/>
          </a:xfrm>
        </p:grpSpPr>
        <p:sp>
          <p:nvSpPr>
            <p:cNvPr id="4" name="Line 4"/>
            <p:cNvSpPr>
              <a:spLocks noChangeShapeType="1"/>
            </p:cNvSpPr>
            <p:nvPr/>
          </p:nvSpPr>
          <p:spPr bwMode="auto">
            <a:xfrm>
              <a:off x="3920612" y="5257800"/>
              <a:ext cx="13752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8" name="Rounded Rectangle 7"/>
            <p:cNvSpPr/>
            <p:nvPr/>
          </p:nvSpPr>
          <p:spPr>
            <a:xfrm>
              <a:off x="3731955" y="4322618"/>
              <a:ext cx="1830645" cy="153785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cs typeface="Times New Roman" pitchFamily="18" charset="0"/>
                </a:rPr>
                <a:t> p </a:t>
              </a:r>
              <a:r>
                <a:rPr lang="en-US" sz="2000" dirty="0">
                  <a:solidFill>
                    <a:schemeClr val="tx1"/>
                  </a:solidFill>
                  <a:cs typeface="Times New Roman" pitchFamily="18" charset="0"/>
                  <a:sym typeface="Symbol" pitchFamily="18" charset="2"/>
                </a:rPr>
                <a:t></a:t>
              </a:r>
              <a:r>
                <a:rPr lang="en-US" sz="2000" dirty="0">
                  <a:solidFill>
                    <a:schemeClr val="tx1"/>
                  </a:solidFill>
                  <a:cs typeface="Times New Roman" pitchFamily="18" charset="0"/>
                </a:rPr>
                <a:t> q            </a:t>
              </a:r>
            </a:p>
            <a:p>
              <a:r>
                <a:rPr lang="en-US" sz="2000" dirty="0">
                  <a:solidFill>
                    <a:schemeClr val="tx1"/>
                  </a:solidFill>
                  <a:cs typeface="Times New Roman" pitchFamily="18" charset="0"/>
                </a:rPr>
                <a:t> p	  </a:t>
              </a:r>
              <a:endParaRPr lang="en-US" sz="2000" dirty="0">
                <a:solidFill>
                  <a:srgbClr val="0070C0"/>
                </a:solidFill>
                <a:cs typeface="Times New Roman" pitchFamily="18" charset="0"/>
              </a:endParaRPr>
            </a:p>
            <a:p>
              <a:endParaRPr lang="en-US" sz="2000" dirty="0">
                <a:solidFill>
                  <a:schemeClr val="tx1"/>
                </a:solidFill>
                <a:cs typeface="Times New Roman" pitchFamily="18" charset="0"/>
              </a:endParaRPr>
            </a:p>
            <a:p>
              <a:r>
                <a:rPr lang="en-US" sz="2000" dirty="0">
                  <a:solidFill>
                    <a:schemeClr val="tx1"/>
                  </a:solidFill>
                  <a:cs typeface="Times New Roman" pitchFamily="18" charset="0"/>
                  <a:sym typeface="Symbol" pitchFamily="18" charset="2"/>
                </a:rPr>
                <a:t></a:t>
              </a:r>
              <a:r>
                <a:rPr lang="en-US" sz="2000" dirty="0">
                  <a:solidFill>
                    <a:schemeClr val="tx1"/>
                  </a:solidFill>
                  <a:cs typeface="Times New Roman" pitchFamily="18" charset="0"/>
                </a:rPr>
                <a:t> Q        </a:t>
              </a:r>
              <a:endParaRPr lang="en-US" dirty="0">
                <a:solidFill>
                  <a:schemeClr val="tx1"/>
                </a:solidFill>
              </a:endParaRPr>
            </a:p>
          </p:txBody>
        </p:sp>
        <p:sp>
          <p:nvSpPr>
            <p:cNvPr id="10" name="Oval 9" descr="H1">
              <a:extLst>
                <a:ext uri="{FF2B5EF4-FFF2-40B4-BE49-F238E27FC236}">
                  <a16:creationId xmlns:a16="http://schemas.microsoft.com/office/drawing/2014/main" id="{87A569C4-4284-4C79-804F-58371D0930EC}"/>
                </a:ext>
              </a:extLst>
            </p:cNvPr>
            <p:cNvSpPr/>
            <p:nvPr/>
          </p:nvSpPr>
          <p:spPr>
            <a:xfrm>
              <a:off x="6248402" y="3962400"/>
              <a:ext cx="2209798" cy="609600"/>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Hypothesis 1</a:t>
              </a:r>
            </a:p>
          </p:txBody>
        </p:sp>
        <p:sp>
          <p:nvSpPr>
            <p:cNvPr id="11" name="Oval 10" descr="H1">
              <a:extLst>
                <a:ext uri="{FF2B5EF4-FFF2-40B4-BE49-F238E27FC236}">
                  <a16:creationId xmlns:a16="http://schemas.microsoft.com/office/drawing/2014/main" id="{F6DD9BA4-B0A0-43DB-A3C9-027D0365052F}"/>
                </a:ext>
              </a:extLst>
            </p:cNvPr>
            <p:cNvSpPr/>
            <p:nvPr/>
          </p:nvSpPr>
          <p:spPr>
            <a:xfrm>
              <a:off x="6248400" y="4648200"/>
              <a:ext cx="2211645" cy="609600"/>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Hypothesis 2</a:t>
              </a:r>
            </a:p>
          </p:txBody>
        </p:sp>
        <p:sp>
          <p:nvSpPr>
            <p:cNvPr id="12" name="Oval 11" descr="H1">
              <a:extLst>
                <a:ext uri="{FF2B5EF4-FFF2-40B4-BE49-F238E27FC236}">
                  <a16:creationId xmlns:a16="http://schemas.microsoft.com/office/drawing/2014/main" id="{3542F58A-6186-4231-90DE-C2B96BDE7567}"/>
                </a:ext>
              </a:extLst>
            </p:cNvPr>
            <p:cNvSpPr/>
            <p:nvPr/>
          </p:nvSpPr>
          <p:spPr>
            <a:xfrm>
              <a:off x="6248401" y="5278120"/>
              <a:ext cx="2209800" cy="609600"/>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Conclusion</a:t>
              </a:r>
            </a:p>
          </p:txBody>
        </p:sp>
        <p:cxnSp>
          <p:nvCxnSpPr>
            <p:cNvPr id="14" name="Straight Arrow Connector 13">
              <a:extLst>
                <a:ext uri="{FF2B5EF4-FFF2-40B4-BE49-F238E27FC236}">
                  <a16:creationId xmlns:a16="http://schemas.microsoft.com/office/drawing/2014/main" id="{676D8AF0-1D8E-4044-B7B1-540105769D6A}"/>
                </a:ext>
              </a:extLst>
            </p:cNvPr>
            <p:cNvCxnSpPr>
              <a:stCxn id="10" idx="2"/>
            </p:cNvCxnSpPr>
            <p:nvPr/>
          </p:nvCxnSpPr>
          <p:spPr>
            <a:xfrm flipH="1">
              <a:off x="4724400" y="4267200"/>
              <a:ext cx="1524002" cy="381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8B962381-5819-4D7D-B802-DB78ABD63E72}"/>
                </a:ext>
              </a:extLst>
            </p:cNvPr>
            <p:cNvCxnSpPr>
              <a:cxnSpLocks/>
            </p:cNvCxnSpPr>
            <p:nvPr/>
          </p:nvCxnSpPr>
          <p:spPr>
            <a:xfrm flipH="1">
              <a:off x="4191000" y="4901216"/>
              <a:ext cx="2057400" cy="66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3FEE78A7-385B-4ACA-9415-9F34D2C5100B}"/>
                </a:ext>
              </a:extLst>
            </p:cNvPr>
            <p:cNvCxnSpPr>
              <a:cxnSpLocks/>
              <a:stCxn id="12" idx="2"/>
            </p:cNvCxnSpPr>
            <p:nvPr/>
          </p:nvCxnSpPr>
          <p:spPr>
            <a:xfrm flipH="1" flipV="1">
              <a:off x="4493257" y="5543836"/>
              <a:ext cx="1755144" cy="390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3890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1.9|3.2"/>
</p:tagLst>
</file>

<file path=ppt/tags/tag2.xml><?xml version="1.0" encoding="utf-8"?>
<p:tagLst xmlns:a="http://schemas.openxmlformats.org/drawingml/2006/main" xmlns:r="http://schemas.openxmlformats.org/officeDocument/2006/relationships" xmlns:p="http://schemas.openxmlformats.org/presentationml/2006/main">
  <p:tag name="TIMING" val="|9.4|2|10.4|14.7|5.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28815</TotalTime>
  <Words>2776</Words>
  <Application>Microsoft Office PowerPoint</Application>
  <PresentationFormat>On-screen Show (4:3)</PresentationFormat>
  <Paragraphs>486</Paragraphs>
  <Slides>38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6" baseType="lpstr">
      <vt:lpstr>Arial</vt:lpstr>
      <vt:lpstr>Calibri</vt:lpstr>
      <vt:lpstr>Cambria Math</vt:lpstr>
      <vt:lpstr>Monotype Sorts</vt:lpstr>
      <vt:lpstr>Symbol</vt:lpstr>
      <vt:lpstr>Times New Roman</vt:lpstr>
      <vt:lpstr>Clarity</vt:lpstr>
      <vt:lpstr>Equation</vt:lpstr>
      <vt:lpstr>Department Of Computer Science, CUI Lahore Campus</vt:lpstr>
      <vt:lpstr>Lecture Outline</vt:lpstr>
      <vt:lpstr>Rules of Inference</vt:lpstr>
      <vt:lpstr>Argument</vt:lpstr>
      <vt:lpstr>Premises and Conclusion</vt:lpstr>
      <vt:lpstr>Valid Arguments</vt:lpstr>
      <vt:lpstr>Valid Arguments</vt:lpstr>
      <vt:lpstr>Valid Arguments</vt:lpstr>
      <vt:lpstr>Valid Arguments (Argument Form)</vt:lpstr>
      <vt:lpstr>Modus Ponens</vt:lpstr>
      <vt:lpstr>Modus Ponens</vt:lpstr>
      <vt:lpstr>Modus Ponens Example</vt:lpstr>
      <vt:lpstr>Modus Ponens Example</vt:lpstr>
      <vt:lpstr>Modus Ponens Example</vt:lpstr>
      <vt:lpstr>Modus Ponens Example</vt:lpstr>
      <vt:lpstr>Modus Tollens</vt:lpstr>
      <vt:lpstr>Modus Tollens Example</vt:lpstr>
      <vt:lpstr>Modus Tollens Example</vt:lpstr>
      <vt:lpstr>Addition &amp; Simplification</vt:lpstr>
      <vt:lpstr>Addition Example</vt:lpstr>
      <vt:lpstr>Simplification Example</vt:lpstr>
      <vt:lpstr>Hypothetical Syllogism</vt:lpstr>
      <vt:lpstr>Hypothetical Syllogism Example</vt:lpstr>
      <vt:lpstr>Hypothetical Syllogism Example</vt:lpstr>
      <vt:lpstr>Hypothetical Syllogism Example</vt:lpstr>
      <vt:lpstr>Exercise</vt:lpstr>
      <vt:lpstr>Exercise</vt:lpstr>
      <vt:lpstr>Steps for Proof</vt:lpstr>
      <vt:lpstr>Example Proof </vt:lpstr>
      <vt:lpstr>Example of Proof</vt:lpstr>
      <vt:lpstr>Example Proof</vt:lpstr>
      <vt:lpstr>Example of Proof</vt:lpstr>
      <vt:lpstr>Fallacies </vt:lpstr>
      <vt:lpstr>Example </vt:lpstr>
      <vt:lpstr>Summary: Rules of Inference</vt:lpstr>
      <vt:lpstr>Summary: Rules of Inference</vt:lpstr>
      <vt:lpstr>Example Proof</vt:lpstr>
      <vt:lpstr>Example Proof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CSC102 - Discrete Structures  (Discrete Mathematics) Fall 2012</dc:title>
  <dc:creator>Madiha</dc:creator>
  <cp:lastModifiedBy>Mahwish Waqas</cp:lastModifiedBy>
  <cp:revision>164</cp:revision>
  <cp:lastPrinted>2012-09-25T15:19:39Z</cp:lastPrinted>
  <dcterms:created xsi:type="dcterms:W3CDTF">2012-09-10T10:58:42Z</dcterms:created>
  <dcterms:modified xsi:type="dcterms:W3CDTF">2020-11-18T10:47:13Z</dcterms:modified>
</cp:coreProperties>
</file>