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77" r:id="rId2"/>
    <p:sldId id="256" r:id="rId3"/>
    <p:sldId id="278" r:id="rId4"/>
    <p:sldId id="257" r:id="rId5"/>
    <p:sldId id="279" r:id="rId6"/>
    <p:sldId id="258" r:id="rId7"/>
    <p:sldId id="285" r:id="rId8"/>
    <p:sldId id="263" r:id="rId9"/>
    <p:sldId id="264" r:id="rId10"/>
    <p:sldId id="266" r:id="rId11"/>
    <p:sldId id="261" r:id="rId12"/>
    <p:sldId id="265" r:id="rId13"/>
    <p:sldId id="270" r:id="rId14"/>
    <p:sldId id="271" r:id="rId15"/>
    <p:sldId id="286" r:id="rId16"/>
    <p:sldId id="272" r:id="rId17"/>
    <p:sldId id="282" r:id="rId18"/>
    <p:sldId id="273" r:id="rId19"/>
    <p:sldId id="284" r:id="rId20"/>
    <p:sldId id="275" r:id="rId21"/>
    <p:sldId id="280" r:id="rId22"/>
    <p:sldId id="283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B04BA-EC01-445C-A98E-E48A1B6B353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13571-5066-4393-898C-A9505E788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2755-74DF-4619-A29C-8D89A5230D78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14B3-8234-4B52-8495-566A9C7A1E73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D85-EBAD-4BAB-81CD-280F54A5A5DA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EC8-5D2F-4311-8837-C2625FF3A684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111D-144E-4C17-BF36-452CE488FF06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07FC-DF73-4C4F-9BF7-6046940E5DEF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2EFA-6024-40EE-9E2C-4363D1FAE268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F740-2D1C-4991-9F34-1835E2E6A153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5807-828E-4478-B20C-3A7261E58BD9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F3E6-4339-488E-829A-1F2F6F6A7F14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654A-E870-4954-B0E1-72C9E0315DF8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908D-EEB7-4C7B-8E4E-90C0F40F0D1A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1592-9740-43F5-977D-9EA497A4E112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852-4A3C-4137-91D0-E1E6A1987A0A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2C0F-4B52-4743-B478-942E75649B8D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88CF-E197-4AFA-B5AE-5C165536E178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4C332-A081-48E4-B1A3-22996C25B756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Department of Computer Science, CUI Lahore Campus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sz="2800" dirty="0"/>
              <a:t>Formal Methods in Software Engineering</a:t>
            </a:r>
          </a:p>
          <a:p>
            <a:pPr algn="ctr"/>
            <a:r>
              <a:rPr lang="en-US" sz="2800" dirty="0"/>
              <a:t>By</a:t>
            </a:r>
          </a:p>
          <a:p>
            <a:pPr algn="ctr"/>
            <a:r>
              <a:rPr lang="en-US" sz="2800" dirty="0"/>
              <a:t>Farooq Ahmad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IMG-20180516-WA000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69" y="6559"/>
            <a:ext cx="2821577" cy="259585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2722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Is_parent_of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People ↔ People</a:t>
            </a:r>
          </a:p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is_parent_of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is_parent_of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is_grandparent_of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{……, (Aslam, Adnan), (Adnan, Waleed)…} ; {…, (Aslam, Adnan), (Adnan, Waleed),…..} = {......, (Aslam, Waleed), …..}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Teacher ↔ Course and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taken_by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Course ↔ Student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taken_by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is_teacher_of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{….,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DSA),….}; {….., (DSA, Nadeem),….} = {…..,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Nadeem), …..}</a:t>
            </a:r>
          </a:p>
        </p:txBody>
      </p:sp>
    </p:spTree>
    <p:extLst>
      <p:ext uri="{BB962C8B-B14F-4D97-AF65-F5344CB8AC3E}">
        <p14:creationId xmlns:p14="http://schemas.microsoft.com/office/powerpoint/2010/main" val="167281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of Relation variables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384" y="1617617"/>
            <a:ext cx="6606384" cy="2836817"/>
          </a:xfrm>
          <a:prstGeom prst="rect">
            <a:avLst/>
          </a:prstGeom>
          <a:ln>
            <a:solidFill>
              <a:srgbClr val="EAEAEA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932" y="1617617"/>
            <a:ext cx="4800866" cy="42737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1695" y="5056052"/>
            <a:ext cx="5765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Wrote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/>
              <a:t> </a:t>
            </a:r>
            <a:r>
              <a:rPr lang="en-US" sz="2400" dirty="0" err="1"/>
              <a:t>issued_by</a:t>
            </a:r>
            <a:r>
              <a:rPr lang="en-US" sz="2400" dirty="0"/>
              <a:t> : Author ↔ Publisher</a:t>
            </a:r>
          </a:p>
          <a:p>
            <a:endParaRPr lang="en-US" sz="2400" dirty="0"/>
          </a:p>
          <a:p>
            <a:r>
              <a:rPr lang="en-US" sz="2400" dirty="0"/>
              <a:t>Wrote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/>
              <a:t> </a:t>
            </a:r>
            <a:r>
              <a:rPr lang="en-US" sz="2400" dirty="0" err="1"/>
              <a:t>issued_by</a:t>
            </a:r>
            <a:r>
              <a:rPr lang="en-US" sz="2400" dirty="0"/>
              <a:t> = </a:t>
            </a:r>
            <a:r>
              <a:rPr lang="en-US" sz="2400" dirty="0" err="1"/>
              <a:t>get_published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3199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776" y="1305651"/>
            <a:ext cx="7315667" cy="25954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217" y="4010694"/>
            <a:ext cx="6055578" cy="1312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826" y="5432821"/>
            <a:ext cx="3187537" cy="82951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4559" y="734441"/>
            <a:ext cx="7210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Exercise for inverse and composition operators </a:t>
            </a:r>
          </a:p>
        </p:txBody>
      </p:sp>
    </p:spTree>
    <p:extLst>
      <p:ext uri="{BB962C8B-B14F-4D97-AF65-F5344CB8AC3E}">
        <p14:creationId xmlns:p14="http://schemas.microsoft.com/office/powerpoint/2010/main" val="214829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and range based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2417" y="1698172"/>
            <a:ext cx="9392195" cy="440218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relation may contain a great information</a:t>
            </a:r>
          </a:p>
          <a:p>
            <a:r>
              <a:rPr lang="en-US" sz="2400" dirty="0"/>
              <a:t>often, we require only a small part.</a:t>
            </a:r>
          </a:p>
          <a:p>
            <a:r>
              <a:rPr lang="en-US" sz="2400" dirty="0"/>
              <a:t>To enable us to extract the information that we need, a number of basic functions are included in our mathematical language.</a:t>
            </a:r>
          </a:p>
          <a:p>
            <a:r>
              <a:rPr lang="en-US" sz="2400" dirty="0"/>
              <a:t>The simplest examples are the </a:t>
            </a:r>
          </a:p>
          <a:p>
            <a:r>
              <a:rPr lang="en-US" sz="2400" dirty="0"/>
              <a:t>– Restriction operator (domain restriction and rang restriction)</a:t>
            </a:r>
          </a:p>
          <a:p>
            <a:r>
              <a:rPr lang="en-US" sz="2400" dirty="0"/>
              <a:t>– Subtraction operator (domain subtraction and rang subtraction)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We often use relations to model databases. </a:t>
            </a:r>
            <a:r>
              <a:rPr lang="en-US" sz="2400" dirty="0"/>
              <a:t>The domain restriction and range restriction operators can model database queries.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96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and range restriction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6486525" cy="43243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05256" y="2586446"/>
            <a:ext cx="2599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: X ↔ 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⸦ X and B ⸦ Y</a:t>
            </a:r>
          </a:p>
        </p:txBody>
      </p:sp>
    </p:spTree>
    <p:extLst>
      <p:ext uri="{BB962C8B-B14F-4D97-AF65-F5344CB8AC3E}">
        <p14:creationId xmlns:p14="http://schemas.microsoft.com/office/powerpoint/2010/main" val="3872717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542" y="663299"/>
            <a:ext cx="8911687" cy="1280890"/>
          </a:xfrm>
        </p:spPr>
        <p:txBody>
          <a:bodyPr/>
          <a:lstStyle/>
          <a:p>
            <a:r>
              <a:rPr lang="en-US" dirty="0"/>
              <a:t>Domain and range restriction as database queries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690787"/>
              </p:ext>
            </p:extLst>
          </p:nvPr>
        </p:nvGraphicFramePr>
        <p:xfrm>
          <a:off x="2932559" y="3953411"/>
          <a:ext cx="237096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67">
                  <a:extLst>
                    <a:ext uri="{9D8B030D-6E8A-4147-A177-3AD203B41FA5}">
                      <a16:colId xmlns:a16="http://schemas.microsoft.com/office/drawing/2014/main" val="795789431"/>
                    </a:ext>
                  </a:extLst>
                </a:gridCol>
                <a:gridCol w="1162594">
                  <a:extLst>
                    <a:ext uri="{9D8B030D-6E8A-4147-A177-3AD203B41FA5}">
                      <a16:colId xmlns:a16="http://schemas.microsoft.com/office/drawing/2014/main" val="439859882"/>
                    </a:ext>
                  </a:extLst>
                </a:gridCol>
              </a:tblGrid>
              <a:tr h="372993"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23684"/>
                  </a:ext>
                </a:extLst>
              </a:tr>
              <a:tr h="378173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62289"/>
                  </a:ext>
                </a:extLst>
              </a:tr>
              <a:tr h="378173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158836"/>
                  </a:ext>
                </a:extLst>
              </a:tr>
              <a:tr h="378173"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688622"/>
                  </a:ext>
                </a:extLst>
              </a:tr>
              <a:tr h="378173"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55084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08514" y="2468880"/>
            <a:ext cx="7667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= {(a, 1), (b,2), (c, 1), (c,3)}, </a:t>
            </a:r>
          </a:p>
          <a:p>
            <a:r>
              <a:rPr lang="en-US" sz="2400" dirty="0"/>
              <a:t>A = {a, b}, B = {2, 3}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84044" y="3491746"/>
            <a:ext cx="1867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125041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definitions of domain and range restriction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801071"/>
            <a:ext cx="6916835" cy="430749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13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45521" y="2016034"/>
                <a:ext cx="8915400" cy="377762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000" dirty="0"/>
                  <a:t>For example, if </a:t>
                </a:r>
                <a:r>
                  <a:rPr lang="en-US" sz="2000" i="1" dirty="0" err="1"/>
                  <a:t>is_connected</a:t>
                </a:r>
                <a:r>
                  <a:rPr lang="en-US" sz="2000" dirty="0"/>
                  <a:t> is a relation over </a:t>
                </a:r>
                <a:r>
                  <a:rPr lang="en-US" sz="2000" i="1" dirty="0"/>
                  <a:t>Reactors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i="1" dirty="0"/>
                  <a:t> Monitors </a:t>
                </a:r>
                <a:r>
                  <a:rPr lang="en-US" sz="2000" dirty="0"/>
                  <a:t>and has a current value: </a:t>
                </a:r>
              </a:p>
              <a:p>
                <a:r>
                  <a:rPr lang="en-US" sz="2000" i="1" dirty="0" err="1"/>
                  <a:t>is_connected</a:t>
                </a:r>
                <a:r>
                  <a:rPr lang="en-US" sz="2000" i="1" dirty="0"/>
                  <a:t> = </a:t>
                </a:r>
                <a:r>
                  <a:rPr lang="en-US" sz="2000" b="1" dirty="0"/>
                  <a:t>{</a:t>
                </a:r>
                <a:r>
                  <a:rPr lang="en-US" sz="2000" dirty="0"/>
                  <a:t>(reactor1, mon1), (reactor2, mon2), (cracker1, mon2), (cracker2, mon1), (cracker2, mon3), (cracker3, mon4), (distill1, mon4), (distill1, mon1), (distill2, mon1)</a:t>
                </a:r>
                <a:r>
                  <a:rPr lang="en-US" sz="2000" b="1" dirty="0"/>
                  <a:t>}</a:t>
                </a:r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then </a:t>
                </a:r>
                <a:r>
                  <a:rPr lang="en-US" sz="2000" b="1" dirty="0"/>
                  <a:t>{reactor1, reactor2}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i="1" dirty="0"/>
                  <a:t>is_connected </a:t>
                </a:r>
                <a:r>
                  <a:rPr lang="en-US" sz="2000" b="1" dirty="0"/>
                  <a:t>=</a:t>
                </a:r>
                <a:r>
                  <a:rPr lang="en-US" sz="2000" dirty="0"/>
                  <a:t> {(</a:t>
                </a:r>
                <a:r>
                  <a:rPr lang="en-US" sz="2000" dirty="0" err="1"/>
                  <a:t>reactorl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monl</a:t>
                </a:r>
                <a:r>
                  <a:rPr lang="en-US" sz="2000" dirty="0"/>
                  <a:t>), (reactor2, mon2)} and </a:t>
                </a:r>
              </a:p>
              <a:p>
                <a:r>
                  <a:rPr lang="en-US" sz="2000" b="1" dirty="0"/>
                  <a:t>{distill3}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r>
                  <a:rPr lang="en-US" sz="2000" b="1" i="1" dirty="0"/>
                  <a:t> </a:t>
                </a:r>
                <a:r>
                  <a:rPr lang="en-US" sz="2000" b="1" i="1" dirty="0" err="1"/>
                  <a:t>is_connected</a:t>
                </a:r>
                <a:r>
                  <a:rPr lang="en-US" sz="2000" b="1" dirty="0"/>
                  <a:t> = </a:t>
                </a:r>
                <a:r>
                  <a:rPr lang="en-US" sz="2000" dirty="0"/>
                  <a:t>{}.</a:t>
                </a:r>
              </a:p>
              <a:p>
                <a:r>
                  <a:rPr lang="en-US" sz="2000" b="1" dirty="0" err="1">
                    <a:solidFill>
                      <a:srgbClr val="FF0000"/>
                    </a:solidFill>
                  </a:rPr>
                  <a:t>is_connected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{mon1, mon4} </a:t>
                </a:r>
                <a:r>
                  <a:rPr lang="en-US" sz="2000" dirty="0"/>
                  <a:t>= {(reactor1, mon1), (cracker2, mon1), (cracker3, mon4), (distill1, mon4), (distill1, mon1), (distill2, mon1)}. </a:t>
                </a:r>
              </a:p>
              <a:p>
                <a:r>
                  <a:rPr lang="en-US" sz="2000" dirty="0"/>
                  <a:t>Both these restriction operators can be defined in terms of the operators previously introduced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5521" y="2016034"/>
                <a:ext cx="8915400" cy="3777622"/>
              </a:xfrm>
              <a:blipFill>
                <a:blip r:embed="rId4"/>
                <a:stretch>
                  <a:fillRect l="-547" t="-2423" r="-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11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51" y="705593"/>
            <a:ext cx="10972800" cy="1066800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09797" y="1596900"/>
                <a:ext cx="8070672" cy="238727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female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wrote </a:t>
                </a: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wrote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: Author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↔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Title</a:t>
                </a: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notation denotes the set of ordered pairs in wrote whose first members are in the set female. It is an abbreviation for either of the following expressions: </a:t>
                </a: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{a: female; t: Title | a </a:t>
                </a:r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wrote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 • 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t}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female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x Title)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wrote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9797" y="1596900"/>
                <a:ext cx="8070672" cy="2387271"/>
              </a:xfrm>
              <a:blipFill>
                <a:blip r:embed="rId2"/>
                <a:stretch>
                  <a:fillRect l="-831" t="-4337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424" y="4188950"/>
            <a:ext cx="3768612" cy="25253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98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relation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076596"/>
            <a:ext cx="7720682" cy="331875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 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Inverse, composition, identity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27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the Identity relation for domain and rage restriction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7234057" cy="213795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Let R: X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400" dirty="0"/>
                  <a:t> Y and</a:t>
                </a:r>
              </a:p>
              <a:p>
                <a:r>
                  <a:rPr lang="en-US" sz="2400" dirty="0"/>
                  <a:t>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X and 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/>
                  <a:t> 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7234057" cy="2137954"/>
              </a:xfrm>
              <a:blipFill>
                <a:blip r:embed="rId4"/>
                <a:stretch>
                  <a:fillRect l="-1180" t="-2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6816" y="3442700"/>
            <a:ext cx="2636522" cy="99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17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735368"/>
            <a:ext cx="8250434" cy="389393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83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728613"/>
            <a:ext cx="8911687" cy="1047936"/>
          </a:xfrm>
        </p:spPr>
        <p:txBody>
          <a:bodyPr/>
          <a:lstStyle/>
          <a:p>
            <a:r>
              <a:rPr lang="en-US" dirty="0"/>
              <a:t>Solution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value of this expression is </a:t>
            </a:r>
          </a:p>
          <a:p>
            <a:r>
              <a:rPr lang="en-US" sz="2400" dirty="0"/>
              <a:t>{(Jones, Jones), (Wilson, Wilson)} </a:t>
            </a:r>
            <a:r>
              <a:rPr lang="en-US" sz="2400" b="1" dirty="0"/>
              <a:t>;</a:t>
            </a:r>
            <a:r>
              <a:rPr lang="en-US" sz="2400" dirty="0"/>
              <a:t>  {(Jones, </a:t>
            </a:r>
            <a:r>
              <a:rPr lang="en-US" sz="2400" dirty="0" err="1"/>
              <a:t>upd</a:t>
            </a:r>
            <a:r>
              <a:rPr lang="en-US" sz="2400" dirty="0"/>
              <a:t>), (Wilson, tax1),  (Jones, </a:t>
            </a:r>
            <a:r>
              <a:rPr lang="en-US" sz="2400" dirty="0" err="1"/>
              <a:t>newupd</a:t>
            </a:r>
            <a:r>
              <a:rPr lang="en-US" sz="2400" dirty="0"/>
              <a:t>), (Harris, </a:t>
            </a:r>
            <a:r>
              <a:rPr lang="en-US" sz="2400" dirty="0" err="1"/>
              <a:t>newloc</a:t>
            </a:r>
            <a:r>
              <a:rPr lang="en-US" sz="2400" dirty="0"/>
              <a:t>)} </a:t>
            </a:r>
          </a:p>
          <a:p>
            <a:r>
              <a:rPr lang="en-US" sz="2400" dirty="0"/>
              <a:t>which gives  {(Jones, </a:t>
            </a:r>
            <a:r>
              <a:rPr lang="en-US" sz="2400" dirty="0" err="1"/>
              <a:t>upd</a:t>
            </a:r>
            <a:r>
              <a:rPr lang="en-US" sz="2400" dirty="0"/>
              <a:t>), (Wilson, tax1), (Jones, </a:t>
            </a:r>
            <a:r>
              <a:rPr lang="en-US" sz="2400" dirty="0" err="1"/>
              <a:t>newupd</a:t>
            </a:r>
            <a:r>
              <a:rPr lang="en-US" sz="2400" dirty="0"/>
              <a:t>)}. </a:t>
            </a:r>
          </a:p>
          <a:p>
            <a:r>
              <a:rPr lang="en-US" sz="2400" u="sng" dirty="0"/>
              <a:t>The effect of the operations is to form the relation  between Jones or Wilson and the files which are owned  by them.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42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reading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Chapter 4: Section 4.1.7 and 4.1.8 of the book “Software development with Z”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6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Inverse operator</a:t>
            </a:r>
          </a:p>
          <a:p>
            <a:r>
              <a:rPr lang="en-US" sz="2400" dirty="0"/>
              <a:t>Composition operation</a:t>
            </a:r>
          </a:p>
          <a:p>
            <a:r>
              <a:rPr lang="en-US" sz="2400" dirty="0"/>
              <a:t>Identity relation</a:t>
            </a:r>
          </a:p>
          <a:p>
            <a:r>
              <a:rPr lang="en-US" sz="2400" dirty="0"/>
              <a:t>Domain and range restriction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2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relation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131" y="1742571"/>
            <a:ext cx="6897511" cy="43733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6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If </a:t>
            </a:r>
            <a:r>
              <a:rPr lang="en-US" sz="2400" i="1" dirty="0"/>
              <a:t>teaches</a:t>
            </a:r>
            <a:r>
              <a:rPr lang="en-US" sz="2400" dirty="0"/>
              <a:t> is the relation over Teacher x Course in University management system and one possible value of the variable teaches is </a:t>
            </a:r>
          </a:p>
          <a:p>
            <a:r>
              <a:rPr lang="en-US" sz="2400" dirty="0"/>
              <a:t>teaches = { (Dr. Hamid, Data Mining), (Dr. Ahmad, SE), (Dr. </a:t>
            </a:r>
            <a:r>
              <a:rPr lang="en-US" sz="2400" dirty="0" err="1"/>
              <a:t>Abid</a:t>
            </a:r>
            <a:r>
              <a:rPr lang="en-US" sz="2400" dirty="0"/>
              <a:t>, Databases) }</a:t>
            </a:r>
          </a:p>
          <a:p>
            <a:r>
              <a:rPr lang="en-US" sz="2400" dirty="0"/>
              <a:t>Then </a:t>
            </a:r>
            <a:r>
              <a:rPr lang="en-US" sz="2400" i="1" dirty="0"/>
              <a:t>teaches</a:t>
            </a:r>
            <a:r>
              <a:rPr lang="en-US" sz="2400" i="1" baseline="30000" dirty="0"/>
              <a:t>-1</a:t>
            </a:r>
            <a:r>
              <a:rPr lang="en-US" sz="2400" dirty="0"/>
              <a:t> = {(Data Mining, Dr. Hamid,), (SE, Dr. Ahmad),(Databases, Dr. </a:t>
            </a:r>
            <a:r>
              <a:rPr lang="en-US" sz="2400" dirty="0" err="1"/>
              <a:t>Abid</a:t>
            </a:r>
            <a:r>
              <a:rPr lang="en-US" sz="2400" dirty="0"/>
              <a:t>)}</a:t>
            </a:r>
          </a:p>
          <a:p>
            <a:r>
              <a:rPr lang="en-US" sz="2400" dirty="0"/>
              <a:t>The relation </a:t>
            </a:r>
            <a:r>
              <a:rPr lang="en-US" sz="2400" i="1" dirty="0"/>
              <a:t>teaches</a:t>
            </a:r>
            <a:r>
              <a:rPr lang="en-US" sz="2400" i="1" baseline="30000" dirty="0"/>
              <a:t>-1</a:t>
            </a:r>
            <a:r>
              <a:rPr lang="en-US" sz="2400" dirty="0"/>
              <a:t> will be </a:t>
            </a:r>
            <a:r>
              <a:rPr lang="en-US" sz="2400" dirty="0" err="1"/>
              <a:t>taught_by</a:t>
            </a:r>
            <a:r>
              <a:rPr lang="en-US" sz="2400" dirty="0"/>
              <a:t> OR </a:t>
            </a:r>
            <a:r>
              <a:rPr lang="en-US" sz="2400" i="1" dirty="0"/>
              <a:t>teaches</a:t>
            </a:r>
            <a:r>
              <a:rPr lang="en-US" sz="2400" i="1" baseline="30000" dirty="0"/>
              <a:t>-1</a:t>
            </a:r>
            <a:r>
              <a:rPr lang="en-US" sz="2400" i="1" dirty="0"/>
              <a:t> = </a:t>
            </a:r>
            <a:r>
              <a:rPr lang="en-US" sz="2400" i="1" dirty="0" err="1"/>
              <a:t>taught_by</a:t>
            </a:r>
            <a:endParaRPr lang="en-US" sz="2400" i="1" dirty="0"/>
          </a:p>
          <a:p>
            <a:r>
              <a:rPr lang="en-US" sz="2400" dirty="0"/>
              <a:t>Similarly </a:t>
            </a:r>
            <a:r>
              <a:rPr lang="en-US" sz="2400" i="1" dirty="0" err="1"/>
              <a:t>is_parent_of</a:t>
            </a:r>
            <a:r>
              <a:rPr lang="en-US" sz="2400" i="1" dirty="0"/>
              <a:t> </a:t>
            </a:r>
            <a:r>
              <a:rPr lang="en-US" sz="2400" i="1" baseline="30000" dirty="0"/>
              <a:t>-1</a:t>
            </a:r>
            <a:r>
              <a:rPr lang="en-US" sz="2400" i="1" dirty="0"/>
              <a:t> = </a:t>
            </a:r>
            <a:r>
              <a:rPr lang="en-US" sz="2400" i="1" dirty="0" err="1"/>
              <a:t>is_son_of</a:t>
            </a:r>
            <a:r>
              <a:rPr lang="en-US" sz="2400" i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92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Thus, if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owns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relation over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Users x Computers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 is currently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owns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{(Wilson, D206), (Jones, AX700),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Timms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D296)},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owns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{(D206, Wilson), (AX700, Jones), (D296,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Timms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)}. </a:t>
            </a:r>
          </a:p>
          <a:p>
            <a:r>
              <a:rPr lang="en-US" sz="2400" dirty="0"/>
              <a:t>The relation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owns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 will be “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owned_by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Has_sibling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is a relation over People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People then has_sibling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has_sibling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090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Divides is a relation over N x N then divides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has_divisor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Divides = {(2, 4), (3, 6)}, divides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= {(4, 2), (6, 3)} 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Successor is a relation over N x N then successor 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-1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= predecessor</a:t>
            </a:r>
            <a:endParaRPr lang="en-US" sz="2400" dirty="0"/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Successor= {(2, 1), (3, 2)}, successor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= {(1, 2), (2, 3)}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3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operator “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dirty="0"/>
              <a:t> “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278" y="2938599"/>
            <a:ext cx="5716238" cy="353435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886201" y="3185889"/>
                <a:ext cx="3618411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fat semicolon “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en-US" sz="2400" dirty="0"/>
                  <a:t> “ is the symbol for the composition of two relations.</a:t>
                </a:r>
              </a:p>
              <a:p>
                <a:r>
                  <a:rPr lang="en-US" sz="2400" dirty="0"/>
                  <a:t>R = {(a,1), (c,2), (c,3)} and S = {(1, 3), (3, 2)} </a:t>
                </a:r>
              </a:p>
              <a:p>
                <a:r>
                  <a:rPr lang="en-US" sz="2400" dirty="0"/>
                  <a:t>R </a:t>
                </a:r>
                <a:r>
                  <a:rPr lang="en-US" sz="2400" b="1" dirty="0"/>
                  <a:t>;</a:t>
                </a:r>
                <a:r>
                  <a:rPr lang="en-US" sz="2400" dirty="0"/>
                  <a:t> S = {(a,3), (c,2)} </a:t>
                </a:r>
              </a:p>
              <a:p>
                <a:r>
                  <a:rPr lang="en-US" sz="2400" dirty="0"/>
                  <a:t>R </a:t>
                </a:r>
                <a:r>
                  <a:rPr lang="en-US" sz="2400" b="1" dirty="0"/>
                  <a:t>;</a:t>
                </a:r>
                <a:r>
                  <a:rPr lang="en-US" sz="2400" dirty="0"/>
                  <a:t> S is of type X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</m:t>
                    </m:r>
                  </m:oMath>
                </a14:m>
                <a:r>
                  <a:rPr lang="en-US" sz="2400" dirty="0"/>
                  <a:t> Z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201" y="3185889"/>
                <a:ext cx="3618411" cy="3046988"/>
              </a:xfrm>
              <a:prstGeom prst="rect">
                <a:avLst/>
              </a:prstGeom>
              <a:blipFill>
                <a:blip r:embed="rId5"/>
                <a:stretch>
                  <a:fillRect l="-2698" t="-1804" b="-3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809152" y="1605281"/>
            <a:ext cx="9695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the from-set of one relation is of the same type as the to-set of  another, it is possible to create a new relation from the two by  composition operator. </a:t>
            </a:r>
          </a:p>
        </p:txBody>
      </p:sp>
    </p:spTree>
    <p:extLst>
      <p:ext uri="{BB962C8B-B14F-4D97-AF65-F5344CB8AC3E}">
        <p14:creationId xmlns:p14="http://schemas.microsoft.com/office/powerpoint/2010/main" val="87833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composition; Example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584" y="2042159"/>
            <a:ext cx="9046028" cy="4162697"/>
          </a:xfrm>
        </p:spPr>
        <p:txBody>
          <a:bodyPr>
            <a:normAutofit/>
          </a:bodyPr>
          <a:lstStyle/>
          <a:p>
            <a:r>
              <a:rPr lang="en-US" dirty="0"/>
              <a:t>if the current value of the relation variable </a:t>
            </a:r>
            <a:r>
              <a:rPr lang="en-US" i="1" dirty="0" err="1"/>
              <a:t>has_queues</a:t>
            </a:r>
            <a:r>
              <a:rPr lang="en-US" dirty="0"/>
              <a:t> is given as:</a:t>
            </a:r>
          </a:p>
          <a:p>
            <a:r>
              <a:rPr lang="en-US" i="1" dirty="0" err="1"/>
              <a:t>has_queues</a:t>
            </a:r>
            <a:r>
              <a:rPr lang="en-US" dirty="0"/>
              <a:t> = {(780A, q1), (780B, q2), (2060A, q3), (2060B,q4)} </a:t>
            </a:r>
          </a:p>
          <a:p>
            <a:r>
              <a:rPr lang="en-US" dirty="0"/>
              <a:t>And the current value of </a:t>
            </a:r>
            <a:r>
              <a:rPr lang="en-US" i="1" dirty="0" err="1"/>
              <a:t>contains_trans</a:t>
            </a:r>
            <a:r>
              <a:rPr lang="en-US" dirty="0"/>
              <a:t> is given as: </a:t>
            </a:r>
          </a:p>
          <a:p>
            <a:r>
              <a:rPr lang="en-US" i="1" dirty="0" err="1"/>
              <a:t>contains_trans</a:t>
            </a:r>
            <a:r>
              <a:rPr lang="en-US" i="1" dirty="0"/>
              <a:t> = </a:t>
            </a:r>
            <a:r>
              <a:rPr lang="en-US" dirty="0"/>
              <a:t>{(q1, upd1), (q1, upd3), (q3, read1), (q4, read2), (q3, read2), (q2, read4), (q2, read5), (q1, </a:t>
            </a:r>
            <a:r>
              <a:rPr lang="en-US" dirty="0" err="1"/>
              <a:t>tranup</a:t>
            </a:r>
            <a:r>
              <a:rPr lang="en-US" dirty="0"/>
              <a:t>)}.</a:t>
            </a:r>
          </a:p>
          <a:p>
            <a:r>
              <a:rPr lang="en-US" i="1" dirty="0" err="1"/>
              <a:t>has_queue</a:t>
            </a:r>
            <a:r>
              <a:rPr lang="en-US" dirty="0"/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b="1" dirty="0"/>
              <a:t> </a:t>
            </a:r>
            <a:r>
              <a:rPr lang="en-US" i="1" dirty="0" err="1"/>
              <a:t>contains_trans</a:t>
            </a:r>
            <a:r>
              <a:rPr lang="en-US" i="1" dirty="0"/>
              <a:t> = </a:t>
            </a:r>
            <a:r>
              <a:rPr lang="en-US" dirty="0"/>
              <a:t>{(780A, upd1), (780A, upd3), (780B, read4), (780B, read5), (2060A, read1), (2060A, read2), (2060B, read2), (780A, </a:t>
            </a:r>
            <a:r>
              <a:rPr lang="en-US" dirty="0" err="1"/>
              <a:t>tranup</a:t>
            </a:r>
            <a:r>
              <a:rPr lang="en-US" dirty="0"/>
              <a:t>)}. </a:t>
            </a:r>
          </a:p>
          <a:p>
            <a:r>
              <a:rPr lang="en-US" i="1" dirty="0" err="1"/>
              <a:t>has_queue</a:t>
            </a:r>
            <a:r>
              <a:rPr lang="en-US" dirty="0"/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b="1" dirty="0"/>
              <a:t> </a:t>
            </a:r>
            <a:r>
              <a:rPr lang="en-US" i="1" dirty="0" err="1"/>
              <a:t>contains_trans</a:t>
            </a:r>
            <a:r>
              <a:rPr lang="en-US" i="1" dirty="0"/>
              <a:t> = </a:t>
            </a:r>
            <a:r>
              <a:rPr lang="en-US" i="1" dirty="0" err="1"/>
              <a:t>has_trans</a:t>
            </a:r>
            <a:r>
              <a:rPr lang="en-US" i="1" dirty="0"/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271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.9|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8.8|7.8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6165</TotalTime>
  <Words>1233</Words>
  <Application>Microsoft Office PowerPoint</Application>
  <PresentationFormat>Widescreen</PresentationFormat>
  <Paragraphs>127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Century Gothic</vt:lpstr>
      <vt:lpstr>Times New Roman</vt:lpstr>
      <vt:lpstr>Wingdings 3</vt:lpstr>
      <vt:lpstr>Wisp</vt:lpstr>
      <vt:lpstr>Department of Computer Science, CUI Lahore Campus</vt:lpstr>
      <vt:lpstr>Relation operators</vt:lpstr>
      <vt:lpstr>Topics covered</vt:lpstr>
      <vt:lpstr>Inverse relation</vt:lpstr>
      <vt:lpstr>Example 1</vt:lpstr>
      <vt:lpstr>Example 2</vt:lpstr>
      <vt:lpstr>Example 3</vt:lpstr>
      <vt:lpstr>Composition operator “ ; “</vt:lpstr>
      <vt:lpstr>Relational composition; Example 1 </vt:lpstr>
      <vt:lpstr>Example 2 </vt:lpstr>
      <vt:lpstr>Composition of Relation variables</vt:lpstr>
      <vt:lpstr>PowerPoint Presentation</vt:lpstr>
      <vt:lpstr>Domain and range based operators</vt:lpstr>
      <vt:lpstr>Domain and range restriction </vt:lpstr>
      <vt:lpstr>Domain and range restriction as database queries</vt:lpstr>
      <vt:lpstr>Formal definitions of domain and range restriction</vt:lpstr>
      <vt:lpstr>Example 1</vt:lpstr>
      <vt:lpstr>Example 2</vt:lpstr>
      <vt:lpstr>Identity relation </vt:lpstr>
      <vt:lpstr>Use of the Identity relation for domain and rage restriction</vt:lpstr>
      <vt:lpstr>Example </vt:lpstr>
      <vt:lpstr>Solution </vt:lpstr>
      <vt:lpstr>Reference and reading 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Farooq Ahmad</dc:creator>
  <cp:lastModifiedBy>Farooq Ahmad</cp:lastModifiedBy>
  <cp:revision>104</cp:revision>
  <dcterms:created xsi:type="dcterms:W3CDTF">2020-05-11T17:31:07Z</dcterms:created>
  <dcterms:modified xsi:type="dcterms:W3CDTF">2021-04-21T09:17:02Z</dcterms:modified>
</cp:coreProperties>
</file>