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7" r:id="rId2"/>
    <p:sldId id="256" r:id="rId3"/>
    <p:sldId id="258" r:id="rId4"/>
    <p:sldId id="278" r:id="rId5"/>
    <p:sldId id="272" r:id="rId6"/>
    <p:sldId id="262" r:id="rId7"/>
    <p:sldId id="260" r:id="rId8"/>
    <p:sldId id="261" r:id="rId9"/>
    <p:sldId id="263" r:id="rId10"/>
    <p:sldId id="264" r:id="rId11"/>
    <p:sldId id="273" r:id="rId12"/>
    <p:sldId id="265" r:id="rId13"/>
    <p:sldId id="266" r:id="rId14"/>
    <p:sldId id="274" r:id="rId15"/>
    <p:sldId id="268" r:id="rId16"/>
    <p:sldId id="269" r:id="rId17"/>
    <p:sldId id="267" r:id="rId18"/>
    <p:sldId id="277" r:id="rId19"/>
    <p:sldId id="275" r:id="rId20"/>
    <p:sldId id="281" r:id="rId21"/>
    <p:sldId id="276" r:id="rId22"/>
    <p:sldId id="280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64" autoAdjust="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A34CC-88BB-43B4-93CA-B10763237CE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DE2A8-1897-436B-AE06-39988162E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22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DE2A8-1897-436B-AE06-39988162E4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09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operator</a:t>
            </a:r>
            <a:r>
              <a:rPr lang="en-US" baseline="0" dirty="0"/>
              <a:t> returns users of the files other than {upd3, tax3}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DE2A8-1897-436B-AE06-39988162E4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8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D403-F9F2-44AF-8FEC-1FC9AFEEE008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9A0F0-9E5B-472D-9224-CD00127E63A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396A-126F-4297-AFF0-05CB782A5C20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FB37-F292-4388-9CBF-2923486AECAF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BADF1-1D0C-49C6-B8B0-A3AEF22771B4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615B-EF4E-480E-B188-C73F1F51E373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F7C5-42EC-46A7-BE9F-7EC346075D0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A5B1-AFCA-42AC-9B2A-5BE32EE530EC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6B09-5579-4DBB-8C32-5E550BB94F2E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8CCE-6651-4A4E-A9B9-41D43C440C8F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3CB2-B956-4570-BEF7-D7845852F1F0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B18A-5F85-43D5-96A9-4B20464DE45F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F909-F0BF-46AE-A9EB-5AB0AE0634BA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AC3D-7690-43BF-BAEE-5F2F569A0EC3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F474-4DBB-4261-B844-51EC8504D1D2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2532-7747-470B-9E3D-096A134B3DC7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2578B-F6CB-4FD9-AC2D-0E5F538192F1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Department of Computer Science, CUI Lahore Campus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en-US" sz="2800" dirty="0"/>
              <a:t>Formal Methods in Software Engineering</a:t>
            </a:r>
          </a:p>
          <a:p>
            <a:pPr algn="ctr"/>
            <a:r>
              <a:rPr lang="en-US" sz="2800" dirty="0"/>
              <a:t>By</a:t>
            </a:r>
          </a:p>
          <a:p>
            <a:pPr algn="ctr"/>
            <a:r>
              <a:rPr lang="en-US" sz="2800" dirty="0"/>
              <a:t>Farooq Ahmad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 descr="IMG-20180516-WA000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269" y="6559"/>
            <a:ext cx="2821577" cy="2595852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9581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Override operation on 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One operator which is related to the restriction operators is the relational override operator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This is often used in  specifications where a number of relations are used and where one relation is very much like another except for some pairs.</a:t>
                </a:r>
              </a:p>
              <a:p>
                <a:r>
                  <a:rPr lang="en-US" dirty="0"/>
                  <a:t>The override operator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 can model database updates. 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Both of its arguments are  relations. </a:t>
                </a:r>
              </a:p>
              <a:p>
                <a:r>
                  <a:rPr lang="en-US" dirty="0"/>
                  <a:t>This has the effect of adding new tuples and replacing old ones. </a:t>
                </a:r>
              </a:p>
              <a:p>
                <a:r>
                  <a:rPr lang="en-US" dirty="0"/>
                  <a:t>Its value is a relation that contains the tuples from both relations, except that tuples in the second argument replace any tuples from the first argument that have the same first component.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31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overriding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A typical application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might occur in a database applications, e.g. banking where the fact that an account holder has a numbered account is modelled by the relation </a:t>
                </a:r>
                <a:r>
                  <a:rPr lang="en-US" sz="2400" i="1" dirty="0" err="1">
                    <a:solidFill>
                      <a:srgbClr val="FF0000"/>
                    </a:solidFill>
                  </a:rPr>
                  <a:t>has_account</a:t>
                </a:r>
                <a:r>
                  <a:rPr lang="en-US" sz="2400" dirty="0">
                    <a:solidFill>
                      <a:srgbClr val="FF0000"/>
                    </a:solidFill>
                  </a:rPr>
                  <a:t> which is over 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i="1" dirty="0">
                    <a:solidFill>
                      <a:srgbClr val="FF0000"/>
                    </a:solidFill>
                  </a:rPr>
                  <a:t>names</a:t>
                </a:r>
                <a:r>
                  <a:rPr lang="en-US" sz="2400" dirty="0">
                    <a:solidFill>
                      <a:srgbClr val="FF0000"/>
                    </a:solidFill>
                  </a:rPr>
                  <a:t>. </a:t>
                </a:r>
              </a:p>
              <a:p>
                <a:r>
                  <a:rPr lang="en-US" sz="2400" dirty="0"/>
                  <a:t>At times during the day a new account has to be added to </a:t>
                </a:r>
                <a:r>
                  <a:rPr lang="en-US" sz="2400" i="1" dirty="0" err="1"/>
                  <a:t>has_account</a:t>
                </a:r>
                <a:r>
                  <a:rPr lang="en-US" sz="2400" dirty="0"/>
                  <a:t> and, occasionally, a new account is assigned to an existing account holder. </a:t>
                </a:r>
              </a:p>
              <a:p>
                <a:r>
                  <a:rPr lang="en-US" sz="2400" dirty="0"/>
                  <a:t>If these are held in the relation </a:t>
                </a:r>
                <a:r>
                  <a:rPr lang="en-US" sz="2400" i="1" dirty="0"/>
                  <a:t>update</a:t>
                </a:r>
                <a:r>
                  <a:rPr lang="en-US" sz="2400" dirty="0"/>
                  <a:t> which is over N x </a:t>
                </a:r>
                <a:r>
                  <a:rPr lang="en-US" sz="2400" i="1" dirty="0"/>
                  <a:t>names</a:t>
                </a:r>
                <a:r>
                  <a:rPr lang="en-US" sz="2400" dirty="0"/>
                  <a:t> then the effect of updating </a:t>
                </a:r>
                <a:r>
                  <a:rPr lang="en-US" sz="2400" i="1" dirty="0" err="1"/>
                  <a:t>has_account</a:t>
                </a:r>
                <a:r>
                  <a:rPr lang="en-US" sz="2400" dirty="0"/>
                  <a:t> is</a:t>
                </a:r>
              </a:p>
              <a:p>
                <a:r>
                  <a:rPr lang="en-US" sz="2400" i="1" dirty="0" err="1"/>
                  <a:t>has_account</a:t>
                </a:r>
                <a:r>
                  <a:rPr lang="en-US" sz="2400" i="1" dirty="0"/>
                  <a:t>' = </a:t>
                </a:r>
                <a:r>
                  <a:rPr lang="en-US" sz="2400" i="1" dirty="0" err="1"/>
                  <a:t>has_account</a:t>
                </a: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400" i="1" dirty="0"/>
                  <a:t> update</a:t>
                </a:r>
                <a:r>
                  <a:rPr lang="en-US" sz="2400" dirty="0"/>
                  <a:t>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58" t="-2258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280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1" dirty="0"/>
                  <a:t>The value of relation variable </a:t>
                </a:r>
                <a:r>
                  <a:rPr lang="en-US" i="1" dirty="0" err="1"/>
                  <a:t>has_account</a:t>
                </a:r>
                <a:r>
                  <a:rPr lang="en-US" i="1" dirty="0"/>
                  <a:t> is given below:</a:t>
                </a:r>
              </a:p>
              <a:p>
                <a:r>
                  <a:rPr lang="en-US" i="1" dirty="0" err="1"/>
                  <a:t>has_account</a:t>
                </a:r>
                <a:r>
                  <a:rPr lang="en-US" i="1" dirty="0"/>
                  <a:t> </a:t>
                </a:r>
                <a:r>
                  <a:rPr lang="en-US" dirty="0"/>
                  <a:t>= {(1173, Jones), (1148, Thomas), (1176, Jones), (493, Wilson)}</a:t>
                </a:r>
              </a:p>
              <a:p>
                <a:r>
                  <a:rPr lang="en-US" dirty="0"/>
                  <a:t>and </a:t>
                </a:r>
                <a:r>
                  <a:rPr lang="en-US" i="1" dirty="0"/>
                  <a:t>update</a:t>
                </a:r>
                <a:r>
                  <a:rPr lang="en-US" dirty="0"/>
                  <a:t> = {(1148, </a:t>
                </a:r>
                <a:r>
                  <a:rPr lang="en-US" dirty="0" err="1"/>
                  <a:t>Timms</a:t>
                </a:r>
                <a:r>
                  <a:rPr lang="en-US" dirty="0"/>
                  <a:t>), (1922, Roberts), (1111, Wilson)},</a:t>
                </a:r>
              </a:p>
              <a:p>
                <a:r>
                  <a:rPr lang="en-US" dirty="0"/>
                  <a:t>then the </a:t>
                </a:r>
                <a:r>
                  <a:rPr lang="en-US" dirty="0">
                    <a:solidFill>
                      <a:srgbClr val="FF0000"/>
                    </a:solidFill>
                  </a:rPr>
                  <a:t>new value of </a:t>
                </a:r>
                <a:r>
                  <a:rPr lang="en-US" i="1" dirty="0" err="1">
                    <a:solidFill>
                      <a:srgbClr val="FF0000"/>
                    </a:solidFill>
                  </a:rPr>
                  <a:t>has_account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would be: </a:t>
                </a:r>
              </a:p>
              <a:p>
                <a:r>
                  <a:rPr lang="en-US" i="1" dirty="0" err="1"/>
                  <a:t>has_account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i="1" dirty="0"/>
                  <a:t> update </a:t>
                </a:r>
                <a:r>
                  <a:rPr lang="en-US" dirty="0"/>
                  <a:t>=  {(1173, Jones), (1148, </a:t>
                </a:r>
                <a:r>
                  <a:rPr lang="en-US" dirty="0" err="1"/>
                  <a:t>Timms</a:t>
                </a:r>
                <a:r>
                  <a:rPr lang="en-US" dirty="0"/>
                  <a:t>), (1176, Jones), (493, Wilson), (1922, Roberts), (1111, Wilson)}.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479" t="-806" r="-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9212" y="4928448"/>
            <a:ext cx="6345382" cy="98277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93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1" dirty="0" err="1"/>
                  <a:t>has_file</a:t>
                </a:r>
                <a:r>
                  <a:rPr lang="en-US" dirty="0"/>
                  <a:t> = {(1, file1), (3, </a:t>
                </a:r>
                <a:r>
                  <a:rPr lang="en-US" dirty="0" err="1"/>
                  <a:t>upd</a:t>
                </a:r>
                <a:r>
                  <a:rPr lang="en-US" dirty="0"/>
                  <a:t>), (5, tax), (7, new), (8, </a:t>
                </a:r>
                <a:r>
                  <a:rPr lang="en-US" dirty="0" err="1"/>
                  <a:t>upd</a:t>
                </a:r>
                <a:r>
                  <a:rPr lang="en-US" dirty="0"/>
                  <a:t>)}</a:t>
                </a:r>
              </a:p>
              <a:p>
                <a:r>
                  <a:rPr lang="en-US" dirty="0"/>
                  <a:t>Update = {(1, </a:t>
                </a:r>
                <a:r>
                  <a:rPr lang="en-US" dirty="0" err="1"/>
                  <a:t>newtax</a:t>
                </a:r>
                <a:r>
                  <a:rPr lang="en-US" dirty="0"/>
                  <a:t>), (7, </a:t>
                </a:r>
                <a:r>
                  <a:rPr lang="en-US" dirty="0" err="1"/>
                  <a:t>oldtax</a:t>
                </a:r>
                <a:r>
                  <a:rPr lang="en-US" dirty="0"/>
                  <a:t>)}</a:t>
                </a:r>
              </a:p>
              <a:p>
                <a:r>
                  <a:rPr lang="en-US" dirty="0"/>
                  <a:t>{(1, file1), (3, </a:t>
                </a:r>
                <a:r>
                  <a:rPr lang="en-US" dirty="0" err="1"/>
                  <a:t>upd</a:t>
                </a:r>
                <a:r>
                  <a:rPr lang="en-US" dirty="0"/>
                  <a:t>), (5, tax), (7, new), (8, </a:t>
                </a:r>
                <a:r>
                  <a:rPr lang="en-US" dirty="0" err="1"/>
                  <a:t>upd</a:t>
                </a:r>
                <a:r>
                  <a:rPr lang="en-US" dirty="0"/>
                  <a:t>)}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dirty="0"/>
                  <a:t> {(1, </a:t>
                </a:r>
                <a:r>
                  <a:rPr lang="en-US" dirty="0" err="1"/>
                  <a:t>newtax</a:t>
                </a:r>
                <a:r>
                  <a:rPr lang="en-US" dirty="0"/>
                  <a:t>), (7, </a:t>
                </a:r>
                <a:r>
                  <a:rPr lang="en-US" dirty="0" err="1"/>
                  <a:t>oldtax</a:t>
                </a:r>
                <a:r>
                  <a:rPr lang="en-US" dirty="0"/>
                  <a:t>)}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{(1, </a:t>
                </a:r>
                <a:r>
                  <a:rPr lang="en-US" dirty="0" err="1"/>
                  <a:t>newtax</a:t>
                </a:r>
                <a:r>
                  <a:rPr lang="en-US" dirty="0"/>
                  <a:t>), (3, </a:t>
                </a:r>
                <a:r>
                  <a:rPr lang="en-US" dirty="0" err="1"/>
                  <a:t>upd</a:t>
                </a:r>
                <a:r>
                  <a:rPr lang="en-US" dirty="0"/>
                  <a:t>), (5, tax), (7, </a:t>
                </a:r>
                <a:r>
                  <a:rPr lang="en-US" dirty="0" err="1"/>
                  <a:t>oldtax</a:t>
                </a:r>
                <a:r>
                  <a:rPr lang="en-US" dirty="0"/>
                  <a:t>), (8, </a:t>
                </a:r>
                <a:r>
                  <a:rPr lang="en-US" dirty="0" err="1"/>
                  <a:t>upd</a:t>
                </a:r>
                <a:r>
                  <a:rPr lang="en-US" dirty="0"/>
                  <a:t>)}.</a:t>
                </a:r>
              </a:p>
              <a:p>
                <a:r>
                  <a:rPr lang="en-US" dirty="0"/>
                  <a:t>Find the answer using definition: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1909" y="3611920"/>
            <a:ext cx="5300754" cy="82098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182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image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727" y="1717963"/>
            <a:ext cx="9287885" cy="4502727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/>
              <a:t>Another useful operator is the </a:t>
            </a:r>
            <a:r>
              <a:rPr lang="en-US" sz="2400" b="1" dirty="0"/>
              <a:t>set image (relational image) </a:t>
            </a:r>
            <a:r>
              <a:rPr lang="en-US" sz="2400" dirty="0"/>
              <a:t>operator. </a:t>
            </a:r>
          </a:p>
          <a:p>
            <a:r>
              <a:rPr lang="en-US" sz="2400" dirty="0"/>
              <a:t>The relational image operator can model table lookup.</a:t>
            </a:r>
          </a:p>
          <a:p>
            <a:r>
              <a:rPr lang="en-US" sz="2400" dirty="0"/>
              <a:t>Its first argument is a  relation, its second argument is a set of elements from the domain, and its return value is the set of corresponding elements from the range. </a:t>
            </a:r>
          </a:p>
          <a:p>
            <a:r>
              <a:rPr lang="en-US" sz="2400" dirty="0"/>
              <a:t>The image of a set S through a relation R is the set of elements which are second elements of pairs contained in R whose first elements are in S. Formally, the set image operator is represented by  (| |).</a:t>
            </a:r>
          </a:p>
          <a:p>
            <a:r>
              <a:rPr lang="en-US" sz="2400" dirty="0"/>
              <a:t>To look up the numbers for Ali and Fahd in the phone relation, we use the relational image: </a:t>
            </a:r>
            <a:r>
              <a:rPr lang="en-US" sz="2400" i="1" dirty="0"/>
              <a:t>phone</a:t>
            </a:r>
            <a:r>
              <a:rPr lang="en-US" sz="2400" b="1" dirty="0"/>
              <a:t>(|</a:t>
            </a:r>
            <a:r>
              <a:rPr lang="en-US" sz="2400" dirty="0"/>
              <a:t>{</a:t>
            </a:r>
            <a:r>
              <a:rPr lang="en-US" sz="2400" dirty="0" err="1"/>
              <a:t>ali,fahd</a:t>
            </a:r>
            <a:r>
              <a:rPr lang="en-US" sz="2400" dirty="0"/>
              <a:t>}</a:t>
            </a:r>
            <a:r>
              <a:rPr lang="en-US" sz="2400" b="1" dirty="0"/>
              <a:t>|)</a:t>
            </a:r>
            <a:r>
              <a:rPr lang="en-US" sz="2400" dirty="0"/>
              <a:t> = {4107, 4136, 0113} </a:t>
            </a:r>
          </a:p>
          <a:p>
            <a:r>
              <a:rPr lang="en-US" sz="2400" dirty="0"/>
              <a:t>The argument between brackets is not a single individual, it is an entire set, and the value of the image is another set. </a:t>
            </a:r>
          </a:p>
          <a:p>
            <a:r>
              <a:rPr lang="en-US" sz="2400" dirty="0"/>
              <a:t>Z encourages us to think in terms of entire sets and relations. 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725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relational image operator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7362" y="2418044"/>
            <a:ext cx="5591407" cy="2514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362" y="4956397"/>
            <a:ext cx="6701564" cy="5488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7362" y="5529040"/>
            <a:ext cx="5715837" cy="101030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06473" y="1745673"/>
            <a:ext cx="566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{(a, 1), (b, 2), (c, 1), (c, 3), (d, 2)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DC0DF-CE8C-430B-BE41-A6AB355B57B8}"/>
              </a:ext>
            </a:extLst>
          </p:cNvPr>
          <p:cNvSpPr txBox="1"/>
          <p:nvPr/>
        </p:nvSpPr>
        <p:spPr>
          <a:xfrm>
            <a:off x="9753600" y="2814320"/>
            <a:ext cx="223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= {a, b}</a:t>
            </a:r>
          </a:p>
        </p:txBody>
      </p:sp>
    </p:spTree>
    <p:extLst>
      <p:ext uri="{BB962C8B-B14F-4D97-AF65-F5344CB8AC3E}">
        <p14:creationId xmlns:p14="http://schemas.microsoft.com/office/powerpoint/2010/main" val="2207029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 of relational image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031328"/>
            <a:ext cx="6812332" cy="42211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756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image: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476" y="2209800"/>
            <a:ext cx="10972800" cy="4325112"/>
          </a:xfrm>
        </p:spPr>
        <p:txBody>
          <a:bodyPr>
            <a:normAutofit/>
          </a:bodyPr>
          <a:lstStyle/>
          <a:p>
            <a:r>
              <a:rPr lang="en-US" dirty="0"/>
              <a:t>For example, if the set </a:t>
            </a:r>
            <a:r>
              <a:rPr lang="en-US" i="1" dirty="0" err="1">
                <a:solidFill>
                  <a:srgbClr val="FF0000"/>
                </a:solidFill>
              </a:rPr>
              <a:t>has_access</a:t>
            </a:r>
            <a:r>
              <a:rPr lang="en-US" dirty="0"/>
              <a:t> is </a:t>
            </a:r>
          </a:p>
          <a:p>
            <a:r>
              <a:rPr lang="en-US" dirty="0"/>
              <a:t>{(Jones, tax2), (Roberts, tax3), (Roberts, </a:t>
            </a:r>
            <a:r>
              <a:rPr lang="en-US" dirty="0" err="1"/>
              <a:t>upd</a:t>
            </a:r>
            <a:r>
              <a:rPr lang="en-US" dirty="0"/>
              <a:t>), (Thomas, </a:t>
            </a:r>
            <a:r>
              <a:rPr lang="en-US" dirty="0" err="1"/>
              <a:t>newupd</a:t>
            </a:r>
            <a:r>
              <a:rPr lang="en-US" dirty="0"/>
              <a:t>), (Thomas, tax2), (Wilson, tax3), (</a:t>
            </a:r>
            <a:r>
              <a:rPr lang="en-US" dirty="0" err="1"/>
              <a:t>Timms</a:t>
            </a:r>
            <a:r>
              <a:rPr lang="en-US" dirty="0"/>
              <a:t>, trans)} </a:t>
            </a:r>
          </a:p>
          <a:p>
            <a:r>
              <a:rPr lang="en-US" dirty="0"/>
              <a:t>And if the set </a:t>
            </a:r>
            <a:r>
              <a:rPr lang="en-US" i="1" dirty="0" err="1">
                <a:solidFill>
                  <a:srgbClr val="FF0000"/>
                </a:solidFill>
              </a:rPr>
              <a:t>file_query</a:t>
            </a:r>
            <a:r>
              <a:rPr lang="en-US" dirty="0"/>
              <a:t> was {Jones, Roberts}. </a:t>
            </a:r>
          </a:p>
          <a:p>
            <a:r>
              <a:rPr lang="en-US" dirty="0"/>
              <a:t>then </a:t>
            </a:r>
            <a:r>
              <a:rPr lang="en-US" i="1" dirty="0" err="1">
                <a:solidFill>
                  <a:srgbClr val="FF0000"/>
                </a:solidFill>
              </a:rPr>
              <a:t>has_access</a:t>
            </a:r>
            <a:r>
              <a:rPr lang="en-US" dirty="0"/>
              <a:t> </a:t>
            </a:r>
            <a:r>
              <a:rPr lang="en-US" b="1" dirty="0"/>
              <a:t>(|</a:t>
            </a:r>
            <a:r>
              <a:rPr lang="en-US" dirty="0"/>
              <a:t> </a:t>
            </a:r>
            <a:r>
              <a:rPr lang="en-US" dirty="0" err="1"/>
              <a:t>file_query</a:t>
            </a:r>
            <a:r>
              <a:rPr lang="en-US" dirty="0"/>
              <a:t> </a:t>
            </a:r>
            <a:r>
              <a:rPr lang="en-US" b="1" dirty="0"/>
              <a:t>|)</a:t>
            </a:r>
            <a:r>
              <a:rPr lang="en-US" dirty="0"/>
              <a:t> would be {tax2, tax3, </a:t>
            </a:r>
            <a:r>
              <a:rPr lang="en-US" dirty="0" err="1"/>
              <a:t>upd</a:t>
            </a:r>
            <a:r>
              <a:rPr lang="en-US" dirty="0"/>
              <a:t>}. </a:t>
            </a:r>
          </a:p>
          <a:p>
            <a:r>
              <a:rPr lang="en-US" dirty="0"/>
              <a:t>If </a:t>
            </a:r>
            <a:r>
              <a:rPr lang="en-US" i="1" dirty="0"/>
              <a:t>file _query </a:t>
            </a:r>
            <a:r>
              <a:rPr lang="en-US" dirty="0"/>
              <a:t>= {Jones, Thomas}, then </a:t>
            </a:r>
            <a:r>
              <a:rPr lang="en-US" i="1" dirty="0" err="1"/>
              <a:t>has_access</a:t>
            </a:r>
            <a:r>
              <a:rPr lang="en-US" dirty="0"/>
              <a:t> </a:t>
            </a:r>
            <a:r>
              <a:rPr lang="en-US" b="1" dirty="0"/>
              <a:t>(|</a:t>
            </a:r>
            <a:r>
              <a:rPr lang="en-US" dirty="0"/>
              <a:t> </a:t>
            </a:r>
            <a:r>
              <a:rPr lang="en-US" i="1" dirty="0" err="1"/>
              <a:t>file_query</a:t>
            </a:r>
            <a:r>
              <a:rPr lang="en-US" dirty="0"/>
              <a:t> </a:t>
            </a:r>
            <a:r>
              <a:rPr lang="en-US" b="1" dirty="0"/>
              <a:t>|)</a:t>
            </a:r>
            <a:r>
              <a:rPr lang="en-US" dirty="0"/>
              <a:t> would be {tax2, </a:t>
            </a:r>
            <a:r>
              <a:rPr lang="en-US" dirty="0" err="1"/>
              <a:t>newupd</a:t>
            </a:r>
            <a:r>
              <a:rPr lang="en-US" dirty="0"/>
              <a:t>} </a:t>
            </a:r>
          </a:p>
          <a:p>
            <a:r>
              <a:rPr lang="en-US" dirty="0"/>
              <a:t>and </a:t>
            </a:r>
            <a:r>
              <a:rPr lang="en-US" dirty="0" err="1"/>
              <a:t>has_access</a:t>
            </a:r>
            <a:r>
              <a:rPr lang="en-US" dirty="0"/>
              <a:t> (| {</a:t>
            </a:r>
            <a:r>
              <a:rPr lang="en-US" dirty="0" err="1"/>
              <a:t>Saad</a:t>
            </a:r>
            <a:r>
              <a:rPr lang="en-US" dirty="0"/>
              <a:t>} |) would be the empty set { }.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81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Domain and range function</a:t>
            </a:r>
          </a:p>
          <a:p>
            <a:r>
              <a:rPr lang="en-US" sz="2400" dirty="0"/>
              <a:t>Inverse</a:t>
            </a:r>
          </a:p>
          <a:p>
            <a:r>
              <a:rPr lang="en-US" sz="2400" dirty="0"/>
              <a:t>Composition operator</a:t>
            </a:r>
          </a:p>
          <a:p>
            <a:r>
              <a:rPr lang="en-US" sz="2400" dirty="0"/>
              <a:t>Domain and range restriction</a:t>
            </a:r>
          </a:p>
          <a:p>
            <a:r>
              <a:rPr lang="en-US" sz="2400" dirty="0"/>
              <a:t>Domain and range subtraction </a:t>
            </a:r>
          </a:p>
          <a:p>
            <a:r>
              <a:rPr lang="en-US" sz="2400" dirty="0"/>
              <a:t>Overriding operator</a:t>
            </a:r>
          </a:p>
          <a:p>
            <a:r>
              <a:rPr lang="en-US" sz="2400" dirty="0"/>
              <a:t>Relational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131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predicates about software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a library management system, let </a:t>
            </a:r>
            <a:r>
              <a:rPr lang="en-US" sz="2800" i="1" dirty="0" err="1"/>
              <a:t>borrow_book</a:t>
            </a:r>
            <a:r>
              <a:rPr lang="en-US" sz="2800" dirty="0"/>
              <a:t> : Person ↔ Book</a:t>
            </a:r>
          </a:p>
          <a:p>
            <a:r>
              <a:rPr lang="en-US" sz="2800" dirty="0"/>
              <a:t>Write a predicate to specify that a borrower p: Person can borrow at most 3 books</a:t>
            </a:r>
          </a:p>
          <a:p>
            <a:r>
              <a:rPr lang="en-US" sz="2800" dirty="0"/>
              <a:t>#({p} ◄ </a:t>
            </a:r>
            <a:r>
              <a:rPr lang="en-US" sz="2800" dirty="0" err="1"/>
              <a:t>borrow_book</a:t>
            </a:r>
            <a:r>
              <a:rPr lang="en-US" sz="2800" dirty="0"/>
              <a:t>) ≤ 3 </a:t>
            </a:r>
            <a:r>
              <a:rPr lang="en-US" sz="2800" b="1" dirty="0"/>
              <a:t>OR</a:t>
            </a:r>
          </a:p>
          <a:p>
            <a:r>
              <a:rPr lang="en-US" sz="2800" dirty="0"/>
              <a:t># (</a:t>
            </a:r>
            <a:r>
              <a:rPr lang="en-US" sz="2800" dirty="0" err="1"/>
              <a:t>borrow_book</a:t>
            </a:r>
            <a:r>
              <a:rPr lang="en-US" sz="2800" dirty="0"/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⸨</a:t>
            </a:r>
            <a:r>
              <a:rPr lang="en-US" sz="2800" dirty="0"/>
              <a:t>{p}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⸩</a:t>
            </a:r>
            <a:r>
              <a:rPr lang="en-US" sz="2800" dirty="0"/>
              <a:t> 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3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864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Relation Operators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Domain and Range Subtraction, overriding operator, Relation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78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predicated: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a university management system, let </a:t>
            </a:r>
            <a:r>
              <a:rPr lang="en-US" sz="2800" i="1" dirty="0"/>
              <a:t>registered</a:t>
            </a:r>
            <a:r>
              <a:rPr lang="en-US" sz="2800" dirty="0"/>
              <a:t>: Student ↔ Course</a:t>
            </a:r>
          </a:p>
          <a:p>
            <a:r>
              <a:rPr lang="en-US" sz="2800" dirty="0"/>
              <a:t>Specify that a student </a:t>
            </a:r>
            <a:r>
              <a:rPr lang="en-US" sz="2800" i="1" dirty="0" err="1"/>
              <a:t>std</a:t>
            </a:r>
            <a:r>
              <a:rPr lang="en-US" sz="2800" i="1" dirty="0"/>
              <a:t>: Student </a:t>
            </a:r>
            <a:r>
              <a:rPr lang="en-US" sz="2800" dirty="0"/>
              <a:t>can't register more than 5 courses in a semester.</a:t>
            </a:r>
          </a:p>
          <a:p>
            <a:r>
              <a:rPr lang="en-US" sz="2800" dirty="0"/>
              <a:t>#({</a:t>
            </a:r>
            <a:r>
              <a:rPr lang="en-US" sz="2800" dirty="0" err="1"/>
              <a:t>std</a:t>
            </a:r>
            <a:r>
              <a:rPr lang="en-US" sz="2800" dirty="0"/>
              <a:t>} ◄ registered) ≤ 5 </a:t>
            </a:r>
            <a:r>
              <a:rPr lang="en-US" sz="2800" b="1" dirty="0"/>
              <a:t>OR</a:t>
            </a:r>
          </a:p>
          <a:p>
            <a:r>
              <a:rPr lang="en-US" sz="2800" dirty="0"/>
              <a:t># (registered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⸨</a:t>
            </a:r>
            <a:r>
              <a:rPr lang="en-US" sz="2800" dirty="0"/>
              <a:t>{</a:t>
            </a:r>
            <a:r>
              <a:rPr lang="en-US" sz="2800" dirty="0" err="1"/>
              <a:t>std</a:t>
            </a:r>
            <a:r>
              <a:rPr lang="en-US" sz="2800" dirty="0"/>
              <a:t>}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⸩</a:t>
            </a:r>
            <a:r>
              <a:rPr lang="en-US" sz="2800" dirty="0"/>
              <a:t> 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5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82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predicated: 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a university management system, let </a:t>
            </a:r>
            <a:r>
              <a:rPr lang="en-US" sz="2800" i="1" dirty="0"/>
              <a:t>registered</a:t>
            </a:r>
            <a:r>
              <a:rPr lang="en-US" sz="2800" dirty="0"/>
              <a:t>: Student ↔ Course</a:t>
            </a:r>
          </a:p>
          <a:p>
            <a:r>
              <a:rPr lang="en-US" sz="2800" dirty="0"/>
              <a:t>Not more than 50 students can be registered in a course </a:t>
            </a:r>
            <a:r>
              <a:rPr lang="en-US" sz="2800" i="1" dirty="0"/>
              <a:t>c</a:t>
            </a:r>
            <a:r>
              <a:rPr lang="en-US" sz="2800" dirty="0"/>
              <a:t>: Course.</a:t>
            </a:r>
          </a:p>
          <a:p>
            <a:r>
              <a:rPr lang="en-US" sz="2800" dirty="0"/>
              <a:t>#(registered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 {c}</a:t>
            </a:r>
            <a:r>
              <a:rPr lang="en-US" sz="2800" dirty="0"/>
              <a:t>) ≤ 50</a:t>
            </a:r>
            <a:endParaRPr lang="en-US" sz="2800" b="1" dirty="0"/>
          </a:p>
          <a:p>
            <a:r>
              <a:rPr lang="en-US" sz="2800" dirty="0"/>
              <a:t>#dom(registered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 {c}</a:t>
            </a:r>
            <a:r>
              <a:rPr lang="en-US" sz="2800" dirty="0"/>
              <a:t>) ≤ 50</a:t>
            </a:r>
            <a:endParaRPr lang="en-US" sz="2800" b="1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87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the lecture: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In this lecture, we learned to apply following operators:</a:t>
            </a:r>
          </a:p>
          <a:p>
            <a:r>
              <a:rPr lang="en-US" sz="2800" dirty="0"/>
              <a:t>Domain and range subtraction</a:t>
            </a:r>
          </a:p>
          <a:p>
            <a:r>
              <a:rPr lang="en-US" sz="2800" dirty="0"/>
              <a:t>Overriding operator</a:t>
            </a:r>
          </a:p>
          <a:p>
            <a:r>
              <a:rPr lang="en-US" sz="2800" dirty="0"/>
              <a:t>Relational image</a:t>
            </a:r>
          </a:p>
          <a:p>
            <a:r>
              <a:rPr lang="en-US" sz="2800" dirty="0"/>
              <a:t>Then we learned the use of all the relational operators to write predicates about the software design.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904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and reading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Chapter 4: Section 4.1.8 and 4.1.9 of the book “Software development with Z”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760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Domain and range subtraction </a:t>
            </a:r>
          </a:p>
          <a:p>
            <a:r>
              <a:rPr lang="en-US" sz="2400" dirty="0"/>
              <a:t>Overriding operator</a:t>
            </a:r>
          </a:p>
          <a:p>
            <a:r>
              <a:rPr lang="en-US" sz="2400" dirty="0"/>
              <a:t>Relation image</a:t>
            </a:r>
          </a:p>
          <a:p>
            <a:r>
              <a:rPr lang="en-US" sz="2400" dirty="0"/>
              <a:t>developing predicates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5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and range subtraction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0"/>
                <a:ext cx="8915400" cy="4332514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domain subtraction operator </a:t>
                </a:r>
              </a:p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is similar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except that the subset over which the restriction is to hold </a:t>
                </a:r>
                <a:r>
                  <a:rPr lang="en-US" sz="24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includes those elements not specified as the first operand. </a:t>
                </a:r>
              </a:p>
              <a:p>
                <a:r>
                  <a:rPr lang="en-US" sz="24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Its first argument is a set of elements from the domain of a relation, its second argument is a relation.</a:t>
                </a:r>
              </a:p>
              <a:p>
                <a:r>
                  <a:rPr lang="en-US" sz="24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output relation is without the order pairs whose first elements are in the set as first argument.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operator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Is similar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 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except that the subset over which the restriction is to hold </a:t>
                </a:r>
                <a:r>
                  <a:rPr lang="en-US" sz="24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includes those elements not specified as the second operand. </a:t>
                </a:r>
              </a:p>
              <a:p>
                <a:endParaRPr lang="en-US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0"/>
                <a:ext cx="8915400" cy="4332514"/>
              </a:xfrm>
              <a:blipFill>
                <a:blip r:embed="rId4"/>
                <a:stretch>
                  <a:fillRect l="-821" t="-2394" r="-1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6945" y="1905000"/>
            <a:ext cx="351135" cy="3148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4047" y="4578857"/>
            <a:ext cx="301736" cy="31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69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5595" y="2349137"/>
            <a:ext cx="7349917" cy="41953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92925" y="1757736"/>
            <a:ext cx="539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{(a, 1), (b, 2), (c, 1), (c, 3), (d, 2)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75C1B-192C-439B-B8D3-B4B080FAAD2E}"/>
              </a:ext>
            </a:extLst>
          </p:cNvPr>
          <p:cNvSpPr txBox="1"/>
          <p:nvPr/>
        </p:nvSpPr>
        <p:spPr>
          <a:xfrm>
            <a:off x="10139680" y="2349137"/>
            <a:ext cx="1503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A={a, b}</a:t>
            </a:r>
          </a:p>
          <a:p>
            <a:r>
              <a:rPr lang="en-US" sz="2400" dirty="0"/>
              <a:t>B={2, 3}</a:t>
            </a:r>
          </a:p>
        </p:txBody>
      </p:sp>
    </p:spTree>
    <p:extLst>
      <p:ext uri="{BB962C8B-B14F-4D97-AF65-F5344CB8AC3E}">
        <p14:creationId xmlns:p14="http://schemas.microsoft.com/office/powerpoint/2010/main" val="351918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domain and rang subtraction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3901550"/>
            <a:ext cx="6773709" cy="28140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92925" y="2008561"/>
                <a:ext cx="818803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Domain Subtraction of A from R: where R is a relation on X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⟷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Y</a:t>
                </a:r>
              </a:p>
              <a:p>
                <a:r>
                  <a:rPr lang="es-E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R = {x: X; y: Y | x </a:t>
                </a:r>
                <a14:m>
                  <m:oMath xmlns:m="http://schemas.openxmlformats.org/officeDocument/2006/math">
                    <m:r>
                      <a:rPr lang="es-E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⟼</m:t>
                    </m:r>
                  </m:oMath>
                </a14:m>
                <a:r>
                  <a:rPr lang="es-E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y ∈ R </a:t>
                </a:r>
                <a14:m>
                  <m:oMath xmlns:m="http://schemas.openxmlformats.org/officeDocument/2006/math">
                    <m:r>
                      <a:rPr lang="es-E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s-E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x </a:t>
                </a:r>
                <a14:m>
                  <m:oMath xmlns:m="http://schemas.openxmlformats.org/officeDocument/2006/math">
                    <m:r>
                      <a:rPr lang="es-E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s-E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 • x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⟼ </m:t>
                    </m:r>
                  </m:oMath>
                </a14:m>
                <a:r>
                  <a:rPr lang="es-E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y}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Range Subtraction of B from R:</a:t>
                </a:r>
              </a:p>
              <a:p>
                <a:r>
                  <a:rPr lang="es-E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B = {x: X; y: Y | x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⟼</m:t>
                    </m:r>
                  </m:oMath>
                </a14:m>
                <a:r>
                  <a:rPr lang="es-E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y ∈ R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s-E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y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s-E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B • x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⟼</m:t>
                    </m:r>
                  </m:oMath>
                </a14:m>
                <a:r>
                  <a:rPr lang="es-E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y}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925" y="2008561"/>
                <a:ext cx="8188036" cy="1323439"/>
              </a:xfrm>
              <a:prstGeom prst="rect">
                <a:avLst/>
              </a:prstGeom>
              <a:blipFill>
                <a:blip r:embed="rId5"/>
                <a:stretch>
                  <a:fillRect l="-744" t="-1835" b="-7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92925" y="3492062"/>
                <a:ext cx="79726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consider R :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⟷</m:t>
                    </m:r>
                  </m:oMath>
                </a14:m>
                <a:r>
                  <a:rPr lang="en-US" dirty="0"/>
                  <a:t> B  a</a:t>
                </a:r>
                <a:r>
                  <a:rPr lang="pt-BR" dirty="0"/>
                  <a:t>nd S ⊆ A   and   T ⊆ B ; th e n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925" y="3492062"/>
                <a:ext cx="7972698" cy="369332"/>
              </a:xfrm>
              <a:prstGeom prst="rect">
                <a:avLst/>
              </a:prstGeom>
              <a:blipFill>
                <a:blip r:embed="rId6"/>
                <a:stretch>
                  <a:fillRect l="-61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8290" y="2355469"/>
            <a:ext cx="351135" cy="3148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6725" y="2974634"/>
            <a:ext cx="301736" cy="31721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26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order to illustrate the use of domain subtraction operator consider the relation </a:t>
            </a:r>
            <a:r>
              <a:rPr lang="en-US" i="1" dirty="0" err="1">
                <a:solidFill>
                  <a:srgbClr val="FF0000"/>
                </a:solidFill>
              </a:rPr>
              <a:t>access_file</a:t>
            </a:r>
            <a:r>
              <a:rPr lang="en-US" dirty="0"/>
              <a:t> over Users x Files which models the fact that a user can access a number of files where:</a:t>
            </a:r>
          </a:p>
          <a:p>
            <a:r>
              <a:rPr lang="en-US" dirty="0"/>
              <a:t>Users = {Williams, Thomas, Jones, Ross, </a:t>
            </a:r>
            <a:r>
              <a:rPr lang="en-US" dirty="0" err="1"/>
              <a:t>Timms</a:t>
            </a:r>
            <a:r>
              <a:rPr lang="en-US" dirty="0"/>
              <a:t>} </a:t>
            </a:r>
          </a:p>
          <a:p>
            <a:r>
              <a:rPr lang="en-US" dirty="0"/>
              <a:t>Files = {upd3, upd4, upd5, taxi, tax2, tax3} </a:t>
            </a:r>
          </a:p>
          <a:p>
            <a:r>
              <a:rPr lang="en-US" dirty="0"/>
              <a:t>and where the current value of </a:t>
            </a:r>
            <a:r>
              <a:rPr lang="en-US" i="1" dirty="0" err="1"/>
              <a:t>access_file</a:t>
            </a:r>
            <a:r>
              <a:rPr lang="en-US" dirty="0"/>
              <a:t> is {(Williams, upd3), (Thomas, upd4), (Jones, upd4), (Ross, tax1), (Ross, tax2), (</a:t>
            </a:r>
            <a:r>
              <a:rPr lang="en-US" dirty="0" err="1"/>
              <a:t>Timms</a:t>
            </a:r>
            <a:r>
              <a:rPr lang="en-US" dirty="0"/>
              <a:t>, upd3), (</a:t>
            </a:r>
            <a:r>
              <a:rPr lang="en-US" dirty="0" err="1"/>
              <a:t>Timms</a:t>
            </a:r>
            <a:r>
              <a:rPr lang="en-US" dirty="0"/>
              <a:t>, tax3)}. </a:t>
            </a:r>
          </a:p>
          <a:p>
            <a:r>
              <a:rPr lang="en-US" dirty="0"/>
              <a:t>Then the value of </a:t>
            </a:r>
            <a:r>
              <a:rPr lang="en-US" dirty="0">
                <a:solidFill>
                  <a:srgbClr val="FF0000"/>
                </a:solidFill>
              </a:rPr>
              <a:t>{Williams, Jones}        </a:t>
            </a:r>
            <a:r>
              <a:rPr lang="en-US" i="1" dirty="0" err="1">
                <a:solidFill>
                  <a:srgbClr val="FF0000"/>
                </a:solidFill>
              </a:rPr>
              <a:t>access_files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{(Thomas, upd4), (Ross, taxi), (Ross, tax2), (</a:t>
            </a:r>
            <a:r>
              <a:rPr lang="en-US" dirty="0" err="1"/>
              <a:t>Timms</a:t>
            </a:r>
            <a:r>
              <a:rPr lang="en-US" dirty="0"/>
              <a:t>, upd3), (</a:t>
            </a:r>
            <a:r>
              <a:rPr lang="en-US" dirty="0" err="1"/>
              <a:t>Timms</a:t>
            </a:r>
            <a:r>
              <a:rPr lang="en-US" dirty="0"/>
              <a:t>, tax3)}.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344" y="4582885"/>
            <a:ext cx="351135" cy="31481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359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subtraction operator: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operator      is similar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r>
              <a:rPr lang="en-US" dirty="0"/>
              <a:t> in its action. </a:t>
            </a:r>
          </a:p>
          <a:p>
            <a:r>
              <a:rPr lang="en-US" dirty="0"/>
              <a:t>For example, the value of </a:t>
            </a:r>
          </a:p>
          <a:p>
            <a:r>
              <a:rPr lang="en-US" dirty="0" err="1">
                <a:solidFill>
                  <a:srgbClr val="FF0000"/>
                </a:solidFill>
              </a:rPr>
              <a:t>access_files</a:t>
            </a:r>
            <a:r>
              <a:rPr lang="en-US" dirty="0">
                <a:solidFill>
                  <a:srgbClr val="FF0000"/>
                </a:solidFill>
              </a:rPr>
              <a:t>       {upd3, tax3} </a:t>
            </a:r>
            <a:r>
              <a:rPr lang="en-US" dirty="0"/>
              <a:t>is  {(Thomas, upd4), (Jones, upd4), (Ross, taxi), (Ross, tax2)}.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224" y="2998252"/>
            <a:ext cx="301736" cy="3172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243" y="2148019"/>
            <a:ext cx="274305" cy="28837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25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domain and range based operators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3557565"/>
            <a:ext cx="7703119" cy="29883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1905000"/>
            <a:ext cx="3366075" cy="148652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660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2.9|3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21472</TotalTime>
  <Words>1547</Words>
  <Application>Microsoft Office PowerPoint</Application>
  <PresentationFormat>Widescreen</PresentationFormat>
  <Paragraphs>139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 Math</vt:lpstr>
      <vt:lpstr>Century Gothic</vt:lpstr>
      <vt:lpstr>Times New Roman</vt:lpstr>
      <vt:lpstr>Wingdings 3</vt:lpstr>
      <vt:lpstr>Wisp</vt:lpstr>
      <vt:lpstr>Department of Computer Science, CUI Lahore Campus</vt:lpstr>
      <vt:lpstr>More Relation Operators</vt:lpstr>
      <vt:lpstr>Topics Covered</vt:lpstr>
      <vt:lpstr>Domain and range subtraction</vt:lpstr>
      <vt:lpstr>Example</vt:lpstr>
      <vt:lpstr>Definition of domain and rang subtraction </vt:lpstr>
      <vt:lpstr>Example 2</vt:lpstr>
      <vt:lpstr>Range subtraction operator: Example</vt:lpstr>
      <vt:lpstr>Properties of domain and range based operators</vt:lpstr>
      <vt:lpstr>Override operation on relations</vt:lpstr>
      <vt:lpstr>Application of overriding operator</vt:lpstr>
      <vt:lpstr>Example</vt:lpstr>
      <vt:lpstr>Example 2</vt:lpstr>
      <vt:lpstr>Relational image operator</vt:lpstr>
      <vt:lpstr>Example of relational image operator</vt:lpstr>
      <vt:lpstr>Formal definition of relational image</vt:lpstr>
      <vt:lpstr>Relational image: Example 2</vt:lpstr>
      <vt:lpstr>Relation operators</vt:lpstr>
      <vt:lpstr>Constructing predicates about software design</vt:lpstr>
      <vt:lpstr>Constructing predicated: Example 2</vt:lpstr>
      <vt:lpstr>Constructing predicated: Example 3</vt:lpstr>
      <vt:lpstr>Summary of the lecture: Conclusion</vt:lpstr>
      <vt:lpstr>Reference and reading material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Computer Science, CUI Lahore Campus</dc:title>
  <dc:creator>Farooq Ahmad</dc:creator>
  <cp:lastModifiedBy>Farooq Ahmad</cp:lastModifiedBy>
  <cp:revision>105</cp:revision>
  <dcterms:created xsi:type="dcterms:W3CDTF">2020-05-31T09:05:28Z</dcterms:created>
  <dcterms:modified xsi:type="dcterms:W3CDTF">2021-04-28T06:08:35Z</dcterms:modified>
</cp:coreProperties>
</file>