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66" r:id="rId2"/>
    <p:sldId id="256" r:id="rId3"/>
    <p:sldId id="267" r:id="rId4"/>
    <p:sldId id="257" r:id="rId5"/>
    <p:sldId id="259" r:id="rId6"/>
    <p:sldId id="258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70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376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5478-40DB-44E0-BBE7-AFA6111B9B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B9A97-596F-4BA3-A10F-1A0EC1077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5058-565D-4F33-B3CA-0036D53FB788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1E8C-8708-49F2-9957-02EA1A7BF78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302-2CA1-4F69-9DF6-951743280436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E19C-9B9F-4170-8596-DEC18C4CA64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84B0-58DC-4DE2-844E-80DA41852C0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6BF-036B-4C0A-A4C9-094A9701704E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04C0-C428-4CD8-9D6B-EBCDBF70B70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B30B-B1BA-41F8-90C5-444FFEF84D7D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4C2-922A-4FD6-B9BD-DFD250C51AE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84FD-8BEC-48A2-99F7-031162882DC7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419F-AC19-49D5-840B-0BA85DF15FEC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6CBB-F1E6-40A1-B080-D81126519E8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3AD9-A83C-4CDE-9755-2B9F7878B2A3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CEE0-504F-4374-8D10-58757F4ADA8F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FDE-FB33-453C-A507-D97C2729DB4A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7FAE-20DC-42F2-B43E-61992C26CB3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25DE-67BA-48FB-BCEE-9CF26F72CD74}" type="datetime1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Formal Methods in Software Engineering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90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notation for function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This notation is called a </a:t>
                </a:r>
                <a:r>
                  <a:rPr lang="en-US" sz="2400" b="1" dirty="0"/>
                  <a:t>definite description</a:t>
                </a:r>
                <a:r>
                  <a:rPr lang="en-US" sz="2400" dirty="0"/>
                  <a:t>. The sign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400" dirty="0"/>
                  <a:t> (mu) is the definite description symbol.</a:t>
                </a:r>
              </a:p>
              <a:p>
                <a:r>
                  <a:rPr lang="en-US" sz="2400" dirty="0"/>
                  <a:t>The definite description must denote a unique value.</a:t>
                </a:r>
              </a:p>
              <a:p>
                <a:r>
                  <a:rPr lang="en-US" sz="2400" dirty="0"/>
                  <a:t>The function application notation is equivalent to a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400" dirty="0"/>
                  <a:t> definite description. </a:t>
                </a:r>
              </a:p>
              <a:p>
                <a:r>
                  <a:rPr lang="en-US" sz="2400" dirty="0"/>
                  <a:t>Further, </a:t>
                </a:r>
                <a:r>
                  <a:rPr lang="en-US" sz="2400" dirty="0" err="1"/>
                  <a:t>lent_to</a:t>
                </a:r>
                <a:r>
                  <a:rPr lang="en-US" sz="2400" dirty="0"/>
                  <a:t> b is the same as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2400" dirty="0" err="1"/>
                  <a:t>p</a:t>
                </a:r>
                <a:r>
                  <a:rPr lang="en-US" sz="2400" dirty="0"/>
                  <a:t>: Person | (b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dirty="0"/>
                  <a:t> p) </a:t>
                </a:r>
                <a:r>
                  <a:rPr lang="en-US" sz="2400" dirty="0">
                    <a:sym typeface="Zedfont" panose="00000400000000000000" pitchFamily="2" charset="2"/>
                  </a:rPr>
                  <a:t>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lent_to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image as function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 application is a special case of relational image.</a:t>
            </a:r>
          </a:p>
          <a:p>
            <a:r>
              <a:rPr lang="en-US" sz="2400" dirty="0" err="1"/>
              <a:t>Lent_to</a:t>
            </a:r>
            <a:r>
              <a:rPr lang="en-US" sz="2400" dirty="0"/>
              <a:t> (|{b} |) = {p}</a:t>
            </a:r>
          </a:p>
          <a:p>
            <a:r>
              <a:rPr lang="en-US" sz="2400" dirty="0"/>
              <a:t>Where set {b} is an argument passed to function </a:t>
            </a:r>
            <a:r>
              <a:rPr lang="en-US" sz="2400" dirty="0" err="1"/>
              <a:t>lent_to</a:t>
            </a:r>
            <a:r>
              <a:rPr lang="en-US" sz="2400" dirty="0"/>
              <a:t> and relational image operator returns the image of the book b.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1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Suppose that in investigating the requirements for the library  management system we had formed the opinion that the librarian made a firm distinction between fiction books and non-fiction books, and we responded to this by making two given sets thus:</a:t>
            </a:r>
          </a:p>
          <a:p>
            <a:r>
              <a:rPr lang="en-US" sz="2400" dirty="0"/>
              <a:t>[Fiction, </a:t>
            </a:r>
            <a:r>
              <a:rPr lang="en-US" sz="2400" dirty="0" err="1"/>
              <a:t>Non_fiction</a:t>
            </a:r>
            <a:r>
              <a:rPr lang="en-US" sz="2400" dirty="0"/>
              <a:t>]</a:t>
            </a:r>
          </a:p>
          <a:p>
            <a:r>
              <a:rPr lang="en-US" sz="2400" dirty="0"/>
              <a:t>How shall we construct a type Book that covers both kinds?</a:t>
            </a:r>
          </a:p>
          <a:p>
            <a:r>
              <a:rPr lang="en-US" sz="2400" dirty="0"/>
              <a:t> Set union is not possible, because Fiction and </a:t>
            </a:r>
            <a:r>
              <a:rPr lang="en-US" sz="2400" dirty="0" err="1"/>
              <a:t>Non_fiction</a:t>
            </a:r>
            <a:r>
              <a:rPr lang="en-US" sz="2400" dirty="0"/>
              <a:t> are different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6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following definition constructs a new type Book from Fiction and </a:t>
            </a:r>
            <a:r>
              <a:rPr lang="en-US" sz="2400" dirty="0" err="1"/>
              <a:t>Non_Fiction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definition introduces three names: the new type Book, and two constructor functions </a:t>
            </a:r>
            <a:r>
              <a:rPr lang="en-US" sz="2400" b="1" i="1" dirty="0" err="1"/>
              <a:t>fict</a:t>
            </a:r>
            <a:r>
              <a:rPr lang="en-US" sz="2400" dirty="0"/>
              <a:t> and </a:t>
            </a:r>
            <a:r>
              <a:rPr lang="en-US" sz="2400" b="1" i="1" dirty="0" err="1"/>
              <a:t>nfict</a:t>
            </a:r>
            <a:r>
              <a:rPr lang="en-US" sz="2400" dirty="0"/>
              <a:t>. </a:t>
            </a:r>
          </a:p>
          <a:p>
            <a:r>
              <a:rPr lang="en-US" sz="2400" i="1" dirty="0" err="1"/>
              <a:t>fict</a:t>
            </a:r>
            <a:r>
              <a:rPr lang="en-US" sz="2400" dirty="0"/>
              <a:t>: Fiction → Book and </a:t>
            </a:r>
            <a:r>
              <a:rPr lang="en-US" sz="2400" i="1" dirty="0" err="1"/>
              <a:t>nfict</a:t>
            </a:r>
            <a:r>
              <a:rPr lang="en-US" sz="2400" dirty="0"/>
              <a:t>: </a:t>
            </a:r>
            <a:r>
              <a:rPr lang="en-US" sz="2400" dirty="0" err="1"/>
              <a:t>Non_Fiction</a:t>
            </a:r>
            <a:r>
              <a:rPr lang="en-US" sz="2400" dirty="0"/>
              <a:t> → Book</a:t>
            </a:r>
          </a:p>
          <a:p>
            <a:r>
              <a:rPr lang="en-US" sz="2400" dirty="0"/>
              <a:t>The purpose of the </a:t>
            </a:r>
            <a:r>
              <a:rPr lang="en-US" sz="2400" b="1" dirty="0"/>
              <a:t>constructor functions </a:t>
            </a:r>
            <a:r>
              <a:rPr lang="en-US" sz="2400" dirty="0"/>
              <a:t>is to convert values of the contributing types Fiction and Nonfiction to values of the new type Book. The signs '&lt;&lt; and &gt;&gt;' are called </a:t>
            </a:r>
            <a:r>
              <a:rPr lang="en-US" sz="2400" b="1" dirty="0"/>
              <a:t>disjoint union brackets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221" y="2954056"/>
            <a:ext cx="6715849" cy="40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5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predicates about software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In a library management system, let </a:t>
                </a:r>
                <a:r>
                  <a:rPr lang="en-US" sz="2800" i="1" dirty="0" err="1"/>
                  <a:t>lent_to</a:t>
                </a:r>
                <a:r>
                  <a:rPr lang="en-US" sz="2800" dirty="0"/>
                  <a:t> : Book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/>
                  <a:t>Person</a:t>
                </a:r>
              </a:p>
              <a:p>
                <a:r>
                  <a:rPr lang="en-US" sz="2800" dirty="0"/>
                  <a:t> Write a predicate to specify that a borrower p: Person can borrow at most 3 books</a:t>
                </a:r>
              </a:p>
              <a:p>
                <a:r>
                  <a:rPr lang="en-US" sz="2800" dirty="0"/>
                  <a:t>#(</a:t>
                </a:r>
                <a:r>
                  <a:rPr lang="en-US" sz="2800" dirty="0" err="1"/>
                  <a:t>lent_to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►</a:t>
                </a:r>
                <a:r>
                  <a:rPr lang="en-US" sz="2800" dirty="0"/>
                  <a:t>{p} ) ≤ 3 </a:t>
                </a:r>
                <a:r>
                  <a:rPr lang="en-US" sz="2800" b="1" dirty="0"/>
                  <a:t>OR</a:t>
                </a:r>
              </a:p>
              <a:p>
                <a:r>
                  <a:rPr lang="en-US" sz="2800" dirty="0"/>
                  <a:t>#</a:t>
                </a:r>
                <a:r>
                  <a:rPr lang="en-US" sz="2800" b="1" dirty="0"/>
                  <a:t>dom</a:t>
                </a:r>
                <a:r>
                  <a:rPr lang="en-US" sz="2800" dirty="0"/>
                  <a:t>(lent_to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►</a:t>
                </a:r>
                <a:r>
                  <a:rPr lang="en-US" sz="2800" dirty="0"/>
                  <a:t>{p} ) ≤ 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7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predicated: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In a university management system, let </a:t>
                </a:r>
                <a:r>
                  <a:rPr lang="en-US" sz="2800" i="1" dirty="0" err="1"/>
                  <a:t>reg_no</a:t>
                </a:r>
                <a:r>
                  <a:rPr lang="en-US" sz="2800" dirty="0"/>
                  <a:t>: Student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i="1" dirty="0"/>
                  <a:t>Registration</a:t>
                </a:r>
              </a:p>
              <a:p>
                <a:r>
                  <a:rPr lang="en-US" sz="2800" dirty="0"/>
                  <a:t>Specify that a student </a:t>
                </a:r>
                <a:r>
                  <a:rPr lang="en-US" sz="2800" i="1" dirty="0"/>
                  <a:t>std: Student has a valid registration </a:t>
                </a:r>
              </a:p>
              <a:p>
                <a:r>
                  <a:rPr lang="en-US" sz="2800" i="1" dirty="0" err="1"/>
                  <a:t>reg_no</a:t>
                </a:r>
                <a:r>
                  <a:rPr lang="en-US" sz="2800" i="1" dirty="0"/>
                  <a:t>(std) </a:t>
                </a:r>
                <a:r>
                  <a:rPr lang="az-Cyrl-AZ" sz="2800" i="1" dirty="0"/>
                  <a:t>є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Registraion</a:t>
                </a:r>
                <a:r>
                  <a:rPr lang="en-US" sz="2800" i="1" dirty="0"/>
                  <a:t> </a:t>
                </a:r>
                <a:r>
                  <a:rPr lang="en-US" sz="2800" b="1" i="1" dirty="0"/>
                  <a:t>OR</a:t>
                </a:r>
              </a:p>
              <a:p>
                <a:r>
                  <a:rPr lang="en-US" sz="2800" dirty="0" err="1"/>
                  <a:t>reg_no</a:t>
                </a:r>
                <a:r>
                  <a:rPr lang="en-US" sz="2800" dirty="0"/>
                  <a:t> (|{std}|) </a:t>
                </a:r>
                <a:r>
                  <a:rPr lang="az-Cyrl-AZ" sz="2800" i="1" dirty="0"/>
                  <a:t>є</a:t>
                </a:r>
                <a:r>
                  <a:rPr lang="en-US" sz="2800" i="1" dirty="0"/>
                  <a:t> Registration</a:t>
                </a:r>
              </a:p>
              <a:p>
                <a:r>
                  <a:rPr lang="en-US" sz="2800"/>
                  <a:t>For Example</a:t>
                </a:r>
                <a:r>
                  <a:rPr lang="en-US" sz="2800" dirty="0"/>
                  <a:t>:</a:t>
                </a:r>
              </a:p>
              <a:p>
                <a:r>
                  <a:rPr lang="en-US" sz="2800" dirty="0" err="1"/>
                  <a:t>Registration_no</a:t>
                </a:r>
                <a:r>
                  <a:rPr lang="en-US" sz="2800" dirty="0"/>
                  <a:t> (|{</a:t>
                </a:r>
                <a:r>
                  <a:rPr lang="en-US" sz="2800" dirty="0" err="1"/>
                  <a:t>std</a:t>
                </a:r>
                <a:r>
                  <a:rPr lang="en-US" sz="2800" dirty="0"/>
                  <a:t>}|) = {FA18-012}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FA18-012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𝑅𝑒𝑔𝑖𝑠𝑡𝑟𝑎𝑡𝑖𝑜𝑛</m:t>
                    </m:r>
                  </m:oMath>
                </a14:m>
                <a:endParaRPr lang="en-US" sz="2800" b="1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4" t="-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5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 operators</a:t>
            </a:r>
          </a:p>
          <a:p>
            <a:r>
              <a:rPr lang="en-US" sz="2800" dirty="0"/>
              <a:t>Function application</a:t>
            </a:r>
          </a:p>
          <a:p>
            <a:r>
              <a:rPr lang="en-US" sz="2800" dirty="0"/>
              <a:t>Constructor functions</a:t>
            </a:r>
          </a:p>
          <a:p>
            <a:r>
              <a:rPr lang="en-US" sz="2800" dirty="0"/>
              <a:t>Specifying the predicates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6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4: Section 4.2.5, 4.2.8 and Section 4.2.9 of the book “Software development with 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 overriding, function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 overriding</a:t>
            </a:r>
          </a:p>
          <a:p>
            <a:r>
              <a:rPr lang="en-US" sz="2400" dirty="0"/>
              <a:t>Function application</a:t>
            </a:r>
          </a:p>
          <a:p>
            <a:r>
              <a:rPr lang="en-US" sz="2400" dirty="0"/>
              <a:t>Relational image as function application</a:t>
            </a:r>
          </a:p>
          <a:p>
            <a:r>
              <a:rPr lang="en-US" sz="2400" dirty="0"/>
              <a:t>Constructor functions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2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notions of domain, range, domain subtraction, range subtraction, domain restriction, range restriction, inverse and  composition apply to functions because they are relations. </a:t>
            </a:r>
          </a:p>
          <a:p>
            <a:r>
              <a:rPr lang="en-US" sz="2400" dirty="0"/>
              <a:t>Note, however, that the inverse of a function might not be a function.</a:t>
            </a:r>
          </a:p>
          <a:p>
            <a:r>
              <a:rPr lang="en-US" sz="2400" dirty="0"/>
              <a:t> Similarly, because functions are sets we can use them in constructions involving union, intersection and difference, though the union of two functions might not be a function.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7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52996"/>
            <a:ext cx="8229600" cy="1066800"/>
          </a:xfrm>
        </p:spPr>
        <p:txBody>
          <a:bodyPr/>
          <a:lstStyle/>
          <a:p>
            <a:r>
              <a:rPr lang="en-US" dirty="0"/>
              <a:t>Function overriding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08" y="3793939"/>
            <a:ext cx="3342905" cy="456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To combine the information contained in functions f and g, we could simple write f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Further, the overriding operator is used to update the information.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58" t="-1290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07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31125"/>
            <a:ext cx="8229600" cy="1066800"/>
          </a:xfrm>
        </p:spPr>
        <p:txBody>
          <a:bodyPr/>
          <a:lstStyle/>
          <a:p>
            <a:r>
              <a:rPr lang="en-US" dirty="0"/>
              <a:t>Function overriding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2332991"/>
            <a:ext cx="7001665" cy="41865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7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 present value of the </a:t>
            </a:r>
            <a:r>
              <a:rPr lang="en-US" i="1" dirty="0" err="1"/>
              <a:t>lent_to</a:t>
            </a:r>
            <a:r>
              <a:rPr lang="en-US" dirty="0"/>
              <a:t> function in the library is given by the following set enumeration, where the names denote values of the appropriate types.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70" y="3512246"/>
            <a:ext cx="6967248" cy="1466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670" y="5093199"/>
            <a:ext cx="1163276" cy="313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670" y="5569093"/>
            <a:ext cx="6902278" cy="3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function overriding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648" y="2334288"/>
            <a:ext cx="7435886" cy="5216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48" y="3126177"/>
            <a:ext cx="4094210" cy="31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648" y="3586613"/>
            <a:ext cx="1251878" cy="2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Finding the single item associated with an element by a function is called function application. </a:t>
            </a:r>
          </a:p>
          <a:p>
            <a:r>
              <a:rPr lang="en-US" sz="2400" dirty="0"/>
              <a:t>Given the declaration of </a:t>
            </a:r>
            <a:r>
              <a:rPr lang="en-US" sz="2400" dirty="0" err="1"/>
              <a:t>lent_to</a:t>
            </a:r>
            <a:r>
              <a:rPr lang="en-US" sz="2400" dirty="0"/>
              <a:t> , suppose that b: Book is in the domain of </a:t>
            </a:r>
            <a:r>
              <a:rPr lang="en-US" sz="2400" dirty="0" err="1"/>
              <a:t>lent_to</a:t>
            </a:r>
            <a:r>
              <a:rPr lang="en-US" sz="2400" dirty="0"/>
              <a:t>. </a:t>
            </a:r>
          </a:p>
          <a:p>
            <a:r>
              <a:rPr lang="en-US" sz="2400" dirty="0"/>
              <a:t>Then we apply </a:t>
            </a:r>
            <a:r>
              <a:rPr lang="en-US" sz="2400" dirty="0" err="1"/>
              <a:t>lent_to</a:t>
            </a:r>
            <a:r>
              <a:rPr lang="en-US" sz="2400" dirty="0"/>
              <a:t> to b, and write  </a:t>
            </a:r>
            <a:r>
              <a:rPr lang="en-US" sz="2400" i="1" dirty="0" err="1"/>
              <a:t>lent_to</a:t>
            </a:r>
            <a:r>
              <a:rPr lang="en-US" sz="2400" dirty="0"/>
              <a:t> (b) to denote the person to whom the book b has been lent. </a:t>
            </a:r>
          </a:p>
          <a:p>
            <a:r>
              <a:rPr lang="en-US" sz="2400" dirty="0"/>
              <a:t>In this expression the value b is called the argument of the  function application, and </a:t>
            </a:r>
            <a:r>
              <a:rPr lang="en-US" sz="2400" dirty="0" err="1"/>
              <a:t>lent_to</a:t>
            </a:r>
            <a:r>
              <a:rPr lang="en-US" sz="2400" dirty="0"/>
              <a:t> b is the value of the function for  argument b. </a:t>
            </a:r>
          </a:p>
          <a:p>
            <a:r>
              <a:rPr lang="en-US" sz="2400" dirty="0"/>
              <a:t>For the function </a:t>
            </a:r>
            <a:r>
              <a:rPr lang="en-US" sz="2400" dirty="0" err="1"/>
              <a:t>isqrt</a:t>
            </a:r>
            <a:r>
              <a:rPr lang="en-US" sz="2400" dirty="0"/>
              <a:t> declared we have </a:t>
            </a:r>
            <a:r>
              <a:rPr lang="en-US" sz="2400" dirty="0" err="1"/>
              <a:t>isqrt</a:t>
            </a:r>
            <a:r>
              <a:rPr lang="en-US" sz="2400" dirty="0"/>
              <a:t> 9 = 3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82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4856</TotalTime>
  <Words>767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Department of Computer Science, CUI Lahore Campus</vt:lpstr>
      <vt:lpstr>Function operators</vt:lpstr>
      <vt:lpstr>Topics covered</vt:lpstr>
      <vt:lpstr>Function operators</vt:lpstr>
      <vt:lpstr>Function overriding </vt:lpstr>
      <vt:lpstr>Function overriding </vt:lpstr>
      <vt:lpstr>Example </vt:lpstr>
      <vt:lpstr>Exercise for function overriding</vt:lpstr>
      <vt:lpstr>Function application </vt:lpstr>
      <vt:lpstr>Mu notation for function application</vt:lpstr>
      <vt:lpstr>Relational image as function application</vt:lpstr>
      <vt:lpstr>Data type definition</vt:lpstr>
      <vt:lpstr>Constructor functions</vt:lpstr>
      <vt:lpstr>Constructing predicates about software design</vt:lpstr>
      <vt:lpstr>Constructing predicated: Example 2</vt:lpstr>
      <vt:lpstr>Summary of the lecture: Conclusion</vt:lpstr>
      <vt:lpstr>Reference and reading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operators</dc:title>
  <dc:creator>Farooq Ahmad</dc:creator>
  <cp:lastModifiedBy>Farooq Ahmad</cp:lastModifiedBy>
  <cp:revision>41</cp:revision>
  <dcterms:created xsi:type="dcterms:W3CDTF">2020-06-27T09:41:02Z</dcterms:created>
  <dcterms:modified xsi:type="dcterms:W3CDTF">2021-04-29T11:48:35Z</dcterms:modified>
</cp:coreProperties>
</file>