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70" r:id="rId2"/>
    <p:sldId id="313" r:id="rId3"/>
    <p:sldId id="365" r:id="rId4"/>
    <p:sldId id="368" r:id="rId5"/>
    <p:sldId id="366" r:id="rId6"/>
    <p:sldId id="367" r:id="rId7"/>
    <p:sldId id="380" r:id="rId8"/>
    <p:sldId id="370" r:id="rId9"/>
    <p:sldId id="371" r:id="rId10"/>
    <p:sldId id="369" r:id="rId11"/>
    <p:sldId id="372" r:id="rId12"/>
    <p:sldId id="373" r:id="rId13"/>
    <p:sldId id="374" r:id="rId14"/>
    <p:sldId id="381" r:id="rId15"/>
    <p:sldId id="360" r:id="rId16"/>
    <p:sldId id="382" r:id="rId17"/>
    <p:sldId id="278" r:id="rId18"/>
    <p:sldId id="279" r:id="rId19"/>
    <p:sldId id="375" r:id="rId20"/>
    <p:sldId id="383" r:id="rId21"/>
    <p:sldId id="376" r:id="rId22"/>
    <p:sldId id="355" r:id="rId23"/>
    <p:sldId id="364" r:id="rId24"/>
    <p:sldId id="31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723FD-C5CA-4C67-977E-8C3693C5196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13185-C041-4BD9-AA93-AE3E5781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ED3B-676A-4659-8ADB-922231C60B29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6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ABB3-5C86-4F55-BFBC-2AEE706FD7EC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1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3681-6C8C-4E31-AC98-85734D36856E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5206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BA86-466C-45B7-BC69-43D7BA16B64C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02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D6E7-85E5-4FD4-863D-92500836C011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6612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4B7B-F5A7-4761-88C9-3696C41C1FDF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86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73B1-B633-4B12-99CA-F713F1438C76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29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614A-A2DC-4385-9B4F-C286057F8B5B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1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8980-28DD-4923-884F-D584572D8682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2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4479-4613-4BCB-B9BA-7C4ECD2B9082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6CBE-0841-48D1-A72B-E223157906E7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2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8268-0B4F-4BB9-8C9E-DA9000000CC7}" type="datetime1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8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EDDC-2A88-43DF-9C5C-C9B002817DDC}" type="datetime1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5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C201-A029-4801-9075-32CA2304DB12}" type="datetime1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6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8E52-495A-40CF-9955-20000195AD1C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6233-EDBD-43D9-A052-BCF5FB574B67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6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1D198-D652-4265-976A-B88132443D10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6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Department of Computer Science, CUI Lahore Campus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Formal Methods in Software Engineering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By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Farooq Ahmad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 descr="IMG-20180516-WA000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269" y="6559"/>
            <a:ext cx="2821577" cy="2595852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969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76"/>
    </mc:Choice>
    <mc:Fallback xmlns="">
      <p:transition spd="slow" advTm="2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>
    <p:ext uri="{E180D4A7-C9FB-4DFB-919C-405C955672EB}">
      <p14:showEvtLst xmlns:p14="http://schemas.microsoft.com/office/powerpoint/2010/main">
        <p14:playEvt time="3207" objId="6"/>
        <p14:stopEvt time="22476" objId="6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0D1D-051E-4FDF-9FB0-C5479645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use formal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294FA-E249-47F0-BA62-46A432B3E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can express the specification or design in formal methods. </a:t>
            </a:r>
          </a:p>
          <a:p>
            <a:r>
              <a:rPr lang="en-US" sz="2400" dirty="0"/>
              <a:t>We also use formal notations in the stages (phases) that come before coding. </a:t>
            </a:r>
          </a:p>
          <a:p>
            <a:r>
              <a:rPr lang="en-US" sz="2400" dirty="0"/>
              <a:t>Formal methods involve writing another formal description of the program, in  addition to the code itself. 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B2634-257F-490A-B354-8B875BE4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0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81"/>
    </mc:Choice>
    <mc:Fallback xmlns="">
      <p:transition spd="slow" advTm="5928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9580-9705-4EDC-B7DF-DA507A14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formal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F5813-B9B0-4DD8-8575-240EEEE89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Formal modeling </a:t>
            </a:r>
          </a:p>
          <a:p>
            <a:r>
              <a:rPr lang="en-US" sz="2400" dirty="0"/>
              <a:t>Formal design</a:t>
            </a:r>
          </a:p>
          <a:p>
            <a:r>
              <a:rPr lang="en-US" sz="2400" dirty="0"/>
              <a:t>Formal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666DC-2355-41B2-A03E-A65075F6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0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63"/>
    </mc:Choice>
    <mc:Fallback xmlns="">
      <p:transition spd="slow" advTm="4036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DB69-132F-4537-BDA5-763298CD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formal methods: Formal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97A99-5562-4B91-B367-B2574D9C2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Model is a simplified representation. </a:t>
            </a:r>
          </a:p>
          <a:p>
            <a:r>
              <a:rPr lang="en-US" sz="2400" dirty="0"/>
              <a:t>We can use the formal model to calculate or infer the behavior of the program before we code it. </a:t>
            </a:r>
          </a:p>
          <a:p>
            <a:r>
              <a:rPr lang="en-US" sz="2400" dirty="0"/>
              <a:t>We construct a model to focus on some particular aspect of a system, and we omit all the details that are inessential to that aspect. </a:t>
            </a:r>
          </a:p>
          <a:p>
            <a:r>
              <a:rPr lang="en-US" sz="2400" dirty="0"/>
              <a:t>In a model-based approach an </a:t>
            </a:r>
            <a:r>
              <a:rPr lang="en-US" sz="2400" b="1" dirty="0"/>
              <a:t>abstract mathematical model </a:t>
            </a:r>
            <a:r>
              <a:rPr lang="en-US" sz="2400" dirty="0"/>
              <a:t>is built of the data, using abstract mathematical types such as sets. </a:t>
            </a:r>
          </a:p>
          <a:p>
            <a:r>
              <a:rPr lang="en-US" sz="2400" dirty="0"/>
              <a:t>The behavior of the operations is then specified directly with respect to this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063DE-97D5-4A08-AAC2-85737E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0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76"/>
    </mc:Choice>
    <mc:Fallback xmlns="">
      <p:transition spd="slow" advTm="6387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161B-5425-4B2C-A5B6-AD46EDB3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formal methods: Formal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BFEAE-9CB5-4332-9357-57A839581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Design means organizing the internal structure of a program. </a:t>
            </a:r>
          </a:p>
          <a:p>
            <a:r>
              <a:rPr lang="en-US" sz="2400" dirty="0"/>
              <a:t>Design is a particular way to draw and annotate diagrams, such as block-diagram, data flow diagram.</a:t>
            </a:r>
          </a:p>
          <a:p>
            <a:r>
              <a:rPr lang="en-US" sz="2400" dirty="0"/>
              <a:t>They can only represent the structure of a program: what the program's parts are and how they are related to each other. </a:t>
            </a:r>
          </a:p>
          <a:p>
            <a:r>
              <a:rPr lang="en-US" sz="2400" dirty="0"/>
              <a:t>Formal methods can be used at the design phase because it can also model behavior. </a:t>
            </a:r>
          </a:p>
          <a:p>
            <a:r>
              <a:rPr lang="en-US" sz="2400" dirty="0"/>
              <a:t>We can use formal methods to express precise description of components and which components of the system are needed to perform any behavior.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E488A-D86E-4722-879D-D2C209EB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3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271"/>
    </mc:Choice>
    <mc:Fallback xmlns="">
      <p:transition spd="slow" advTm="8027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BDCE-2134-4B2B-A88F-1D243B5B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formal methods: Formal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872FE-871C-4754-866D-9D4D2AE92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Verification means showing that our code will do what we intend. </a:t>
            </a:r>
          </a:p>
          <a:p>
            <a:r>
              <a:rPr lang="en-US" sz="2400" dirty="0"/>
              <a:t>One of the products of a formal verification is a proof, a convincing demonstration that the code does what its specification requires. </a:t>
            </a:r>
          </a:p>
          <a:p>
            <a:r>
              <a:rPr lang="en-US" sz="2400" dirty="0"/>
              <a:t>Proof is based only on the specification and the program text, not on executing the program. </a:t>
            </a:r>
          </a:p>
          <a:p>
            <a:r>
              <a:rPr lang="en-US" sz="2400" dirty="0"/>
              <a:t>A proof system is a means of guaranteeing the correctness of a statement and relies upon mathematical logic.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5047C-49C6-4E1B-A4D7-912E85A1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1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31"/>
    </mc:Choice>
    <mc:Fallback xmlns="">
      <p:transition spd="slow" advTm="5133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Formal methods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345" y="2204720"/>
            <a:ext cx="7654029" cy="320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A5F5-7299-4476-85F7-74C39AA7326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8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196"/>
    </mc:Choice>
    <mc:Fallback xmlns="">
      <p:transition spd="slow" advTm="46196"/>
    </mc:Fallback>
  </mc:AlternateContent>
  <p:extLst>
    <p:ext uri="{3A86A75C-4F4B-4683-9AE1-C65F6400EC91}">
      <p14:laserTraceLst xmlns:p14="http://schemas.microsoft.com/office/powerpoint/2010/main">
        <p14:tracePtLst>
          <p14:tracePt t="8974" x="850900" y="4870450"/>
          <p14:tracePt t="10513" x="952500" y="4857750"/>
          <p14:tracePt t="10538" x="1339850" y="4794250"/>
          <p14:tracePt t="10563" x="1784350" y="4749800"/>
          <p14:tracePt t="10573" x="1860550" y="4743450"/>
          <p14:tracePt t="10597" x="2063750" y="4743450"/>
          <p14:tracePt t="10622" x="2260600" y="4743450"/>
          <p14:tracePt t="10642" x="2400300" y="4781550"/>
          <p14:tracePt t="10652" x="2425700" y="4781550"/>
          <p14:tracePt t="10671" x="2482850" y="4794250"/>
          <p14:tracePt t="10687" x="2501900" y="4806950"/>
          <p14:tracePt t="10704" x="2501900" y="4813300"/>
          <p14:tracePt t="19010" x="2787650" y="4819650"/>
          <p14:tracePt t="19035" x="3562350" y="4883150"/>
          <p14:tracePt t="19065" x="4387850" y="4921250"/>
          <p14:tracePt t="19077" x="4527550" y="4933950"/>
          <p14:tracePt t="19097" x="4940300" y="4965700"/>
          <p14:tracePt t="19115" x="5232400" y="4984750"/>
          <p14:tracePt t="19135" x="5340350" y="4997450"/>
          <p14:tracePt t="19156" x="5448300" y="5010150"/>
          <p14:tracePt t="19168" x="5486400" y="5010150"/>
          <p14:tracePt t="19178" x="5499100" y="5010150"/>
          <p14:tracePt t="19195" x="5518150" y="5010150"/>
          <p14:tracePt t="19212" x="5537200" y="5010150"/>
          <p14:tracePt t="19235" x="5543550" y="5010150"/>
          <p14:tracePt t="19269" x="5556250" y="5010150"/>
          <p14:tracePt t="19296" x="5562600" y="5010150"/>
          <p14:tracePt t="19723" x="5556250" y="5003800"/>
          <p14:tracePt t="19757" x="5518150" y="4959350"/>
          <p14:tracePt t="19777" x="5473700" y="4914900"/>
          <p14:tracePt t="19796" x="5454650" y="4889500"/>
          <p14:tracePt t="19813" x="5441950" y="4870450"/>
          <p14:tracePt t="19830" x="5416550" y="4845050"/>
          <p14:tracePt t="19847" x="5410200" y="4838700"/>
          <p14:tracePt t="19862" x="5403850" y="4819650"/>
          <p14:tracePt t="19879" x="5397500" y="4806950"/>
          <p14:tracePt t="19895" x="5378450" y="4781550"/>
          <p14:tracePt t="19912" x="5359400" y="4756150"/>
          <p14:tracePt t="19930" x="5327650" y="4692650"/>
          <p14:tracePt t="19947" x="5314950" y="4641850"/>
          <p14:tracePt t="19963" x="5295900" y="4591050"/>
          <p14:tracePt t="19979" x="5283200" y="4559300"/>
          <p14:tracePt t="19995" x="5276850" y="4533900"/>
          <p14:tracePt t="20025" x="5257800" y="4495800"/>
          <p14:tracePt t="20067" x="5245100" y="4432300"/>
          <p14:tracePt t="20073" x="5245100" y="4425950"/>
          <p14:tracePt t="20088" x="5245100" y="4406900"/>
          <p14:tracePt t="20098" x="5245100" y="4381500"/>
          <p14:tracePt t="20109" x="5251450" y="4368800"/>
          <p14:tracePt t="20135" x="5270500" y="4318000"/>
          <p14:tracePt t="20167" x="5308600" y="4241800"/>
          <p14:tracePt t="20177" x="5321300" y="4216400"/>
          <p14:tracePt t="20205" x="5346700" y="4184650"/>
          <p14:tracePt t="20225" x="5397500" y="4146550"/>
          <p14:tracePt t="20256" x="5511800" y="4076700"/>
          <p14:tracePt t="20287" x="5607050" y="4032250"/>
          <p14:tracePt t="20301" x="5657850" y="4013200"/>
          <p14:tracePt t="20312" x="5670550" y="4006850"/>
          <p14:tracePt t="20330" x="5721350" y="3994150"/>
          <p14:tracePt t="20346" x="5746750" y="3987800"/>
          <p14:tracePt t="20363" x="5784850" y="3975100"/>
          <p14:tracePt t="20379" x="5816600" y="3962400"/>
          <p14:tracePt t="20394" x="5854700" y="3956050"/>
          <p14:tracePt t="20424" x="5911850" y="3943350"/>
          <p14:tracePt t="20455" x="6019800" y="3930650"/>
          <p14:tracePt t="20470" x="6070600" y="3930650"/>
          <p14:tracePt t="20480" x="6089650" y="3930650"/>
          <p14:tracePt t="20493" x="6121400" y="3930650"/>
          <p14:tracePt t="20517" x="6159500" y="3930650"/>
          <p14:tracePt t="20557" x="6229350" y="3930650"/>
          <p14:tracePt t="20564" x="6235700" y="3930650"/>
          <p14:tracePt t="20572" x="6248400" y="3937000"/>
          <p14:tracePt t="20583" x="6267450" y="3943350"/>
          <p14:tracePt t="20603" x="6273800" y="3949700"/>
          <p14:tracePt t="20622" x="6299200" y="3962400"/>
          <p14:tracePt t="20633" x="6311900" y="3962400"/>
          <p14:tracePt t="20645" x="6318250" y="3975100"/>
          <p14:tracePt t="20662" x="6330950" y="3981450"/>
          <p14:tracePt t="20686" x="6356350" y="4000500"/>
          <p14:tracePt t="20704" x="6369050" y="4019550"/>
          <p14:tracePt t="20715" x="6394450" y="4051300"/>
          <p14:tracePt t="20727" x="6413500" y="4083050"/>
          <p14:tracePt t="20755" x="6445250" y="4171950"/>
          <p14:tracePt t="20779" x="6477000" y="4248150"/>
          <p14:tracePt t="20798" x="6496050" y="4298950"/>
          <p14:tracePt t="20814" x="6515100" y="4368800"/>
          <p14:tracePt t="20830" x="6521450" y="4400550"/>
          <p14:tracePt t="20846" x="6534150" y="4476750"/>
          <p14:tracePt t="20863" x="6540500" y="4514850"/>
          <p14:tracePt t="20879" x="6553200" y="4559300"/>
          <p14:tracePt t="20903" x="6559550" y="4597400"/>
          <p14:tracePt t="20943" x="6559550" y="4673600"/>
          <p14:tracePt t="20963" x="6559550" y="4730750"/>
          <p14:tracePt t="20977" x="6559550" y="4749800"/>
          <p14:tracePt t="20992" x="6559550" y="4775200"/>
          <p14:tracePt t="21010" x="6546850" y="4800600"/>
          <p14:tracePt t="21027" x="6540500" y="4826000"/>
          <p14:tracePt t="21054" x="6521450" y="4857750"/>
          <p14:tracePt t="21066" x="6508750" y="4876800"/>
          <p14:tracePt t="21105" x="6451600" y="4933950"/>
          <p14:tracePt t="21125" x="6407150" y="4965700"/>
          <p14:tracePt t="21145" x="6350000" y="5003800"/>
          <p14:tracePt t="21161" x="6324600" y="5022850"/>
          <p14:tracePt t="21178" x="6299200" y="5035550"/>
          <p14:tracePt t="21194" x="6273800" y="5041900"/>
          <p14:tracePt t="21210" x="6248400" y="5048250"/>
          <p14:tracePt t="21228" x="6203950" y="5067300"/>
          <p14:tracePt t="21243" x="6172200" y="5073650"/>
          <p14:tracePt t="21261" x="6121400" y="5086350"/>
          <p14:tracePt t="21277" x="6076950" y="5086350"/>
          <p14:tracePt t="21293" x="6045200" y="5086350"/>
          <p14:tracePt t="21310" x="6007100" y="5086350"/>
          <p14:tracePt t="21328" x="5981700" y="5086350"/>
          <p14:tracePt t="21345" x="5956300" y="5086350"/>
          <p14:tracePt t="21361" x="5930900" y="5086350"/>
          <p14:tracePt t="21378" x="5918200" y="5086350"/>
          <p14:tracePt t="21394" x="5899150" y="5086350"/>
          <p14:tracePt t="21410" x="5886450" y="5086350"/>
          <p14:tracePt t="21427" x="5873750" y="5086350"/>
          <p14:tracePt t="21442" x="5861050" y="5086350"/>
          <p14:tracePt t="21461" x="5848350" y="5086350"/>
          <p14:tracePt t="21476" x="5842000" y="5086350"/>
          <p14:tracePt t="21493" x="5835650" y="5080000"/>
          <p14:tracePt t="21510" x="5822950" y="5080000"/>
          <p14:tracePt t="21533" x="5810250" y="5073650"/>
          <p14:tracePt t="21573" x="5791200" y="5067300"/>
          <p14:tracePt t="21609" x="5753100" y="5054600"/>
          <p14:tracePt t="21627" x="5740400" y="5041900"/>
          <p14:tracePt t="21653" x="5708650" y="5035550"/>
          <p14:tracePt t="21680" x="5657850" y="5010150"/>
          <p14:tracePt t="21696" x="5638800" y="4991100"/>
          <p14:tracePt t="21716" x="5600700" y="4965700"/>
          <p14:tracePt t="21728" x="5588000" y="4959350"/>
          <p14:tracePt t="21743" x="5568950" y="4940300"/>
          <p14:tracePt t="21761" x="5543550" y="4908550"/>
          <p14:tracePt t="21778" x="5530850" y="4883150"/>
          <p14:tracePt t="21794" x="5511800" y="4857750"/>
          <p14:tracePt t="21817" x="5492750" y="4819650"/>
          <p14:tracePt t="21856" x="5467350" y="4762500"/>
          <p14:tracePt t="21871" x="5461000" y="4749800"/>
          <p14:tracePt t="21883" x="5454650" y="4724400"/>
          <p14:tracePt t="21894" x="5448300" y="4724400"/>
          <p14:tracePt t="21910" x="5448300" y="4705350"/>
          <p14:tracePt t="21926" x="5441950" y="4692650"/>
          <p14:tracePt t="21943" x="5441950" y="4673600"/>
          <p14:tracePt t="21960" x="5441950" y="4648200"/>
          <p14:tracePt t="21977" x="5435600" y="4635500"/>
          <p14:tracePt t="21993" x="5435600" y="4622800"/>
          <p14:tracePt t="22019" x="5435600" y="4597400"/>
          <p14:tracePt t="22051" x="5435600" y="4572000"/>
          <p14:tracePt t="22067" x="5435600" y="4546600"/>
          <p14:tracePt t="22097" x="5435600" y="4521200"/>
          <p14:tracePt t="22099" x="5435600" y="4514850"/>
          <p14:tracePt t="22112" x="5435600" y="4502150"/>
          <p14:tracePt t="22126" x="5435600" y="4476750"/>
          <p14:tracePt t="22147" x="5435600" y="4451350"/>
          <p14:tracePt t="22181" x="5441950" y="4419600"/>
          <p14:tracePt t="22197" x="5448300" y="4400550"/>
          <p14:tracePt t="22209" x="5461000" y="4394200"/>
          <p14:tracePt t="22226" x="5461000" y="4375150"/>
          <p14:tracePt t="22253" x="5480050" y="4343400"/>
          <p14:tracePt t="22287" x="5530850" y="4279900"/>
          <p14:tracePt t="22304" x="5556250" y="4254500"/>
          <p14:tracePt t="22315" x="5581650" y="4222750"/>
          <p14:tracePt t="22326" x="5607050" y="4216400"/>
          <p14:tracePt t="22343" x="5638800" y="4197350"/>
          <p14:tracePt t="22361" x="5695950" y="4171950"/>
          <p14:tracePt t="22377" x="5727700" y="4152900"/>
          <p14:tracePt t="22394" x="5772150" y="4146550"/>
          <p14:tracePt t="22410" x="5803900" y="4140200"/>
          <p14:tracePt t="22433" x="5842000" y="4127500"/>
          <p14:tracePt t="22466" x="5873750" y="4121150"/>
          <p14:tracePt t="22498" x="5905500" y="4121150"/>
          <p14:tracePt t="22510" x="5918200" y="4121150"/>
          <p14:tracePt t="22525" x="5937250" y="4121150"/>
          <p14:tracePt t="22548" x="5969000" y="4121150"/>
          <p14:tracePt t="22570" x="6013450" y="4121150"/>
          <p14:tracePt t="22584" x="6032500" y="4121150"/>
          <p14:tracePt t="22593" x="6057900" y="4127500"/>
          <p14:tracePt t="22609" x="6089650" y="4127500"/>
          <p14:tracePt t="22632" x="6134100" y="4140200"/>
          <p14:tracePt t="22669" x="6191250" y="4159250"/>
          <p14:tracePt t="22683" x="6210300" y="4159250"/>
          <p14:tracePt t="22693" x="6216650" y="4165600"/>
          <p14:tracePt t="22715" x="6229350" y="4171950"/>
          <p14:tracePt t="22753" x="6299200" y="4254500"/>
          <p14:tracePt t="22767" x="6318250" y="4286250"/>
          <p14:tracePt t="22779" x="6324600" y="4311650"/>
          <p14:tracePt t="22793" x="6343650" y="4343400"/>
          <p14:tracePt t="22815" x="6362700" y="4375150"/>
          <p14:tracePt t="22851" x="6381750" y="4457700"/>
          <p14:tracePt t="22870" x="6388100" y="4483100"/>
          <p14:tracePt t="22892" x="6388100" y="4508500"/>
          <p14:tracePt t="22908" x="6388100" y="4533900"/>
          <p14:tracePt t="22925" x="6394450" y="4559300"/>
          <p14:tracePt t="22942" x="6394450" y="4584700"/>
          <p14:tracePt t="22959" x="6394450" y="4610100"/>
          <p14:tracePt t="22976" x="6394450" y="4641850"/>
          <p14:tracePt t="22992" x="6394450" y="4667250"/>
          <p14:tracePt t="23018" x="6394450" y="4699000"/>
          <p14:tracePt t="23050" x="6394450" y="4737100"/>
          <p14:tracePt t="23063" x="6394450" y="4756150"/>
          <p14:tracePt t="23089" x="6388100" y="4787900"/>
          <p14:tracePt t="23110" x="6375400" y="4806950"/>
          <p14:tracePt t="23126" x="6369050" y="4819650"/>
          <p14:tracePt t="23144" x="6362700" y="4838700"/>
          <p14:tracePt t="23160" x="6343650" y="4857750"/>
          <p14:tracePt t="23176" x="6311900" y="4883150"/>
          <p14:tracePt t="23193" x="6267450" y="4908550"/>
          <p14:tracePt t="23209" x="6223000" y="4940300"/>
          <p14:tracePt t="23232" x="6153150" y="4972050"/>
          <p14:tracePt t="23271" x="6076950" y="5010150"/>
          <p14:tracePt t="23292" x="6051550" y="5010150"/>
          <p14:tracePt t="23309" x="6038850" y="5010150"/>
          <p14:tracePt t="23332" x="6026150" y="5010150"/>
          <p14:tracePt t="25008" x="6007100" y="5010150"/>
          <p14:tracePt t="25037" x="5943600" y="5010150"/>
          <p14:tracePt t="25066" x="5835650" y="5010150"/>
          <p14:tracePt t="25084" x="5740400" y="5010150"/>
          <p14:tracePt t="25093" x="5715000" y="5010150"/>
          <p14:tracePt t="25108" x="5683250" y="5010150"/>
          <p14:tracePt t="25122" x="5651500" y="5010150"/>
          <p14:tracePt t="25141" x="5626100" y="5010150"/>
          <p14:tracePt t="25157" x="5594350" y="5010150"/>
          <p14:tracePt t="25175" x="5562600" y="5010150"/>
          <p14:tracePt t="25192" x="5505450" y="4997450"/>
          <p14:tracePt t="25207" x="5467350" y="4991100"/>
          <p14:tracePt t="25224" x="5429250" y="4984750"/>
          <p14:tracePt t="25247" x="5353050" y="4972050"/>
          <p14:tracePt t="25285" x="5238750" y="4959350"/>
          <p14:tracePt t="25307" x="5194300" y="4959350"/>
          <p14:tracePt t="25324" x="5175250" y="4959350"/>
          <p14:tracePt t="25339" x="5137150" y="4959350"/>
          <p14:tracePt t="25361" x="5105400" y="4953000"/>
          <p14:tracePt t="25396" x="5035550" y="4946650"/>
          <p14:tracePt t="25417" x="4984750" y="4946650"/>
          <p14:tracePt t="25427" x="4953000" y="4933950"/>
          <p14:tracePt t="25439" x="4914900" y="4933950"/>
          <p14:tracePt t="25463" x="4845050" y="4933950"/>
          <p14:tracePt t="25492" x="4794250" y="4933950"/>
          <p14:tracePt t="25515" x="4756150" y="4927600"/>
          <p14:tracePt t="25525" x="4749800" y="4927600"/>
          <p14:tracePt t="25539" x="4705350" y="4921250"/>
          <p14:tracePt t="25564" x="4654550" y="4914900"/>
          <p14:tracePt t="25584" x="4616450" y="4902200"/>
          <p14:tracePt t="25605" x="4565650" y="4889500"/>
          <p14:tracePt t="25626" x="4495800" y="4883150"/>
          <p14:tracePt t="25641" x="4445000" y="4876800"/>
          <p14:tracePt t="25657" x="4406900" y="4876800"/>
          <p14:tracePt t="25680" x="4356100" y="4864100"/>
          <p14:tracePt t="25712" x="4305300" y="4851400"/>
          <p14:tracePt t="25726" x="4273550" y="4838700"/>
          <p14:tracePt t="25740" x="4248150" y="4832350"/>
          <p14:tracePt t="25756" x="4216400" y="4819650"/>
          <p14:tracePt t="25773" x="4178300" y="4806950"/>
          <p14:tracePt t="25790" x="4133850" y="4787900"/>
          <p14:tracePt t="25807" x="4102100" y="4768850"/>
          <p14:tracePt t="25833" x="4044950" y="4737100"/>
          <p14:tracePt t="25868" x="3981450" y="4711700"/>
          <p14:tracePt t="25882" x="3968750" y="4705350"/>
          <p14:tracePt t="25893" x="3943350" y="4686300"/>
          <p14:tracePt t="25907" x="3924300" y="4673600"/>
          <p14:tracePt t="25924" x="3905250" y="4660900"/>
          <p14:tracePt t="25940" x="3898900" y="4660900"/>
          <p14:tracePt t="25962" x="3886200" y="4648200"/>
          <p14:tracePt t="25995" x="3879850" y="4629150"/>
          <p14:tracePt t="26024" x="3879850" y="4622800"/>
          <p14:tracePt t="26145" x="3886200" y="4622800"/>
          <p14:tracePt t="26169" x="3911600" y="4616450"/>
          <p14:tracePt t="26199" x="3930650" y="4610100"/>
          <p14:tracePt t="26222" x="3962400" y="4597400"/>
          <p14:tracePt t="26240" x="3975100" y="4597400"/>
          <p14:tracePt t="26262" x="3987800" y="4597400"/>
          <p14:tracePt t="26290" x="4025900" y="4591050"/>
          <p14:tracePt t="26307" x="4051300" y="4584700"/>
          <p14:tracePt t="26323" x="4076700" y="4578350"/>
          <p14:tracePt t="26347" x="4108450" y="4572000"/>
          <p14:tracePt t="26380" x="4159250" y="4559300"/>
          <p14:tracePt t="26393" x="4197350" y="4559300"/>
          <p14:tracePt t="26406" x="4229100" y="4552950"/>
          <p14:tracePt t="26423" x="4267200" y="4546600"/>
          <p14:tracePt t="26439" x="4292600" y="4546600"/>
          <p14:tracePt t="26463" x="4324350" y="4546600"/>
          <p14:tracePt t="26494" x="4381500" y="4546600"/>
          <p14:tracePt t="26521" x="4425950" y="4546600"/>
          <p14:tracePt t="26538" x="4438650" y="4546600"/>
          <p14:tracePt t="26554" x="4451350" y="4546600"/>
          <p14:tracePt t="26574" x="4470400" y="4546600"/>
          <p14:tracePt t="26611" x="4508500" y="4546600"/>
          <p14:tracePt t="26623" x="4527550" y="4546600"/>
          <p14:tracePt t="26638" x="4540250" y="4546600"/>
          <p14:tracePt t="26656" x="4559300" y="4546600"/>
          <p14:tracePt t="26679" x="4584700" y="4552950"/>
          <p14:tracePt t="26710" x="4616450" y="4565650"/>
          <p14:tracePt t="26726" x="4635500" y="4565650"/>
          <p14:tracePt t="26739" x="4654550" y="4572000"/>
          <p14:tracePt t="26756" x="4660900" y="4572000"/>
          <p14:tracePt t="26771" x="4673600" y="4572000"/>
          <p14:tracePt t="26788" x="4679950" y="4572000"/>
          <p14:tracePt t="26806" x="4692650" y="4572000"/>
          <p14:tracePt t="26822" x="4699000" y="4578350"/>
          <p14:tracePt t="26847" x="4699000" y="4584700"/>
          <p14:tracePt t="26878" x="4699000" y="4597400"/>
          <p14:tracePt t="26898" x="4705350" y="4597400"/>
          <p14:tracePt t="26909" x="4705350" y="4603750"/>
          <p14:tracePt t="26926" x="4705350" y="4610100"/>
          <p14:tracePt t="26955" x="4705350" y="4616450"/>
          <p14:tracePt t="26981" x="4705350" y="4629150"/>
          <p14:tracePt t="27001" x="4705350" y="4635500"/>
          <p14:tracePt t="27017" x="4705350" y="4641850"/>
          <p14:tracePt t="27034" x="4705350" y="4648200"/>
          <p14:tracePt t="27045" x="4705350" y="4654550"/>
          <p14:tracePt t="27059" x="4705350" y="4660900"/>
          <p14:tracePt t="27096" x="4705350" y="4673600"/>
          <p14:tracePt t="27123" x="4705350" y="4679950"/>
          <p14:tracePt t="27142" x="4705350" y="4692650"/>
          <p14:tracePt t="27154" x="4705350" y="4699000"/>
          <p14:tracePt t="27176" x="4705350" y="4705350"/>
          <p14:tracePt t="27207" x="4705350" y="4724400"/>
          <p14:tracePt t="27223" x="4705350" y="4730750"/>
          <p14:tracePt t="27238" x="4705350" y="4737100"/>
          <p14:tracePt t="27254" x="4705350" y="4749800"/>
          <p14:tracePt t="27271" x="4699000" y="4756150"/>
          <p14:tracePt t="27288" x="4692650" y="4756150"/>
          <p14:tracePt t="27305" x="4679950" y="4768850"/>
          <p14:tracePt t="27322" x="4667250" y="4781550"/>
          <p14:tracePt t="27347" x="4667250" y="4794250"/>
          <p14:tracePt t="27381" x="4667250" y="4800600"/>
          <p14:tracePt t="27401" x="4660900" y="4806950"/>
          <p14:tracePt t="27448" x="4654550" y="4806950"/>
          <p14:tracePt t="29408" x="4959350" y="4838700"/>
          <p14:tracePt t="29438" x="5518150" y="4914900"/>
          <p14:tracePt t="29472" x="6362700" y="4997450"/>
          <p14:tracePt t="29486" x="6616700" y="5016500"/>
          <p14:tracePt t="29508" x="6883400" y="5041900"/>
          <p14:tracePt t="29543" x="7086600" y="5041900"/>
          <p14:tracePt t="29559" x="7124700" y="5041900"/>
          <p14:tracePt t="29575" x="7162800" y="5041900"/>
          <p14:tracePt t="29586" x="7194550" y="5035550"/>
          <p14:tracePt t="29603" x="7226300" y="5022850"/>
          <p14:tracePt t="29846" x="7378700" y="4997450"/>
          <p14:tracePt t="29884" x="7588250" y="4972050"/>
          <p14:tracePt t="29914" x="7715250" y="4972050"/>
          <p14:tracePt t="29931" x="7753350" y="4965700"/>
          <p14:tracePt t="29941" x="7766050" y="4959350"/>
          <p14:tracePt t="29965" x="7804150" y="4959350"/>
          <p14:tracePt t="29984" x="7823200" y="4959350"/>
          <p14:tracePt t="30002" x="7829550" y="4959350"/>
          <p14:tracePt t="30017" x="7835900" y="4959350"/>
          <p14:tracePt t="30083" x="7842250" y="4959350"/>
          <p14:tracePt t="32023" x="7721600" y="4927600"/>
          <p14:tracePt t="32058" x="7512050" y="4838700"/>
          <p14:tracePt t="32072" x="7397750" y="4768850"/>
          <p14:tracePt t="32103" x="7143750" y="4603750"/>
          <p14:tracePt t="32133" x="6991350" y="4445000"/>
          <p14:tracePt t="32151" x="6934200" y="4368800"/>
          <p14:tracePt t="32168" x="6908800" y="4330700"/>
          <p14:tracePt t="32184" x="6896100" y="4311650"/>
          <p14:tracePt t="32200" x="6889750" y="4298950"/>
          <p14:tracePt t="32217" x="6889750" y="4292600"/>
          <p14:tracePt t="32234" x="6889750" y="4279900"/>
          <p14:tracePt t="32251" x="6896100" y="4260850"/>
          <p14:tracePt t="32269" x="6927850" y="4235450"/>
          <p14:tracePt t="32284" x="7010400" y="4191000"/>
          <p14:tracePt t="32301" x="7086600" y="4171950"/>
          <p14:tracePt t="32317" x="7143750" y="4146550"/>
          <p14:tracePt t="32333" x="7219950" y="4127500"/>
          <p14:tracePt t="32350" x="7277100" y="4114800"/>
          <p14:tracePt t="32368" x="7385050" y="4095750"/>
          <p14:tracePt t="32384" x="7454900" y="4095750"/>
          <p14:tracePt t="32400" x="7518400" y="4095750"/>
          <p14:tracePt t="32424" x="7607300" y="4095750"/>
          <p14:tracePt t="32456" x="7689850" y="4114800"/>
          <p14:tracePt t="32479" x="7727950" y="4121150"/>
          <p14:tracePt t="32492" x="7753350" y="4133850"/>
          <p14:tracePt t="32504" x="7778750" y="4140200"/>
          <p14:tracePt t="32517" x="7791450" y="4146550"/>
          <p14:tracePt t="32533" x="7816850" y="4165600"/>
          <p14:tracePt t="32560" x="7867650" y="4203700"/>
          <p14:tracePt t="32587" x="7899400" y="4248150"/>
          <p14:tracePt t="32617" x="7937500" y="4311650"/>
          <p14:tracePt t="32633" x="7950200" y="4349750"/>
          <p14:tracePt t="32650" x="7962900" y="4387850"/>
          <p14:tracePt t="32667" x="7975600" y="4425950"/>
          <p14:tracePt t="32684" x="7975600" y="4451350"/>
          <p14:tracePt t="32700" x="7975600" y="4476750"/>
          <p14:tracePt t="32716" x="7975600" y="4489450"/>
          <p14:tracePt t="32733" x="7975600" y="4502150"/>
          <p14:tracePt t="32755" x="7975600" y="4533900"/>
          <p14:tracePt t="32787" x="7962900" y="4572000"/>
          <p14:tracePt t="32823" x="7937500" y="4610100"/>
          <p14:tracePt t="32837" x="7931150" y="4622800"/>
          <p14:tracePt t="32850" x="7924800" y="4629150"/>
          <p14:tracePt t="32867" x="7918450" y="4635500"/>
          <p14:tracePt t="32883" x="7905750" y="4654550"/>
          <p14:tracePt t="32899" x="7893050" y="4673600"/>
          <p14:tracePt t="32925" x="7861300" y="4699000"/>
          <p14:tracePt t="32962" x="7816850" y="4743450"/>
          <p14:tracePt t="32987" x="7759700" y="4762500"/>
          <p14:tracePt t="33000" x="7721600" y="4781550"/>
          <p14:tracePt t="33017" x="7689850" y="4800600"/>
          <p14:tracePt t="33033" x="7651750" y="4819650"/>
          <p14:tracePt t="33051" x="7594600" y="4832350"/>
          <p14:tracePt t="33067" x="7556500" y="4838700"/>
          <p14:tracePt t="33091" x="7499350" y="4851400"/>
          <p14:tracePt t="33129" x="7423150" y="4851400"/>
          <p14:tracePt t="33148" x="7372350" y="4851400"/>
          <p14:tracePt t="33174" x="7277100" y="4819650"/>
          <p14:tracePt t="33194" x="7194550" y="4787900"/>
          <p14:tracePt t="33205" x="7162800" y="4781550"/>
          <p14:tracePt t="33215" x="7150100" y="4775200"/>
          <p14:tracePt t="33232" x="7131050" y="4768850"/>
          <p14:tracePt t="33249" x="7112000" y="4768850"/>
          <p14:tracePt t="33268" x="7099300" y="4756150"/>
          <p14:tracePt t="33284" x="7092950" y="4749800"/>
          <p14:tracePt t="33307" x="7080250" y="4737100"/>
          <p14:tracePt t="33346" x="7067550" y="4724400"/>
          <p14:tracePt t="33369" x="7067550" y="4711700"/>
          <p14:tracePt t="33383" x="7067550" y="4699000"/>
          <p14:tracePt t="33399" x="7067550" y="4692650"/>
          <p14:tracePt t="33432" x="7067550" y="4679950"/>
          <p14:tracePt t="33449" x="7067550" y="4660900"/>
          <p14:tracePt t="33471" x="7067550" y="4641850"/>
          <p14:tracePt t="33502" x="7067550" y="4622800"/>
          <p14:tracePt t="33529" x="7073900" y="4610100"/>
          <p14:tracePt t="33551" x="7086600" y="4610100"/>
          <p14:tracePt t="33598" x="7092950" y="4610100"/>
          <p14:tracePt t="34060" x="6718300" y="4635500"/>
          <p14:tracePt t="34092" x="6172200" y="4667250"/>
          <p14:tracePt t="34121" x="5765800" y="4686300"/>
          <p14:tracePt t="34135" x="5537200" y="4718050"/>
          <p14:tracePt t="34148" x="5422900" y="4730750"/>
          <p14:tracePt t="34167" x="5168900" y="4737100"/>
          <p14:tracePt t="34183" x="5029200" y="4749800"/>
          <p14:tracePt t="34199" x="4883150" y="4749800"/>
          <p14:tracePt t="34223" x="4705350" y="4749800"/>
          <p14:tracePt t="34260" x="4521200" y="4762500"/>
          <p14:tracePt t="34276" x="4451350" y="4775200"/>
          <p14:tracePt t="34287" x="4419600" y="4781550"/>
          <p14:tracePt t="34299" x="4362450" y="4787900"/>
          <p14:tracePt t="34315" x="4324350" y="4794250"/>
          <p14:tracePt t="34332" x="4292600" y="4794250"/>
          <p14:tracePt t="34349" x="4279900" y="4794250"/>
          <p14:tracePt t="34366" x="4267200" y="4794250"/>
          <p14:tracePt t="34381" x="4260850" y="4794250"/>
          <p14:tracePt t="34463" x="4273550" y="4806950"/>
          <p14:tracePt t="34496" x="4356100" y="4819650"/>
          <p14:tracePt t="34501" x="4394200" y="4819650"/>
          <p14:tracePt t="34536" x="4686300" y="4857750"/>
          <p14:tracePt t="34550" x="4813300" y="4864100"/>
          <p14:tracePt t="34565" x="4864100" y="4876800"/>
          <p14:tracePt t="34591" x="5003800" y="4883150"/>
          <p14:tracePt t="34629" x="5080000" y="4883150"/>
          <p14:tracePt t="34659" x="5111750" y="4883150"/>
          <p14:tracePt t="34668" x="5118100" y="4883150"/>
          <p14:tracePt t="34681" x="5124450" y="4883150"/>
          <p14:tracePt t="34698" x="5130800" y="4889500"/>
          <p14:tracePt t="34714" x="5137150" y="4889500"/>
          <p14:tracePt t="34732" x="5137150" y="4895850"/>
          <p14:tracePt t="35180" x="5384800" y="4908550"/>
          <p14:tracePt t="35215" x="7435850" y="5067300"/>
          <p14:tracePt t="35246" x="8413750" y="5111750"/>
          <p14:tracePt t="35273" x="8763000" y="5118100"/>
          <p14:tracePt t="35299" x="8832850" y="5118100"/>
          <p14:tracePt t="35506" x="9188450" y="5067300"/>
          <p14:tracePt t="35540" x="9544050" y="5060950"/>
          <p14:tracePt t="35571" x="9664700" y="5060950"/>
          <p14:tracePt t="35576" x="9677400" y="5060950"/>
          <p14:tracePt t="35588" x="9696450" y="5060950"/>
          <p14:tracePt t="35602" x="9702800" y="5067300"/>
          <p14:tracePt t="35617" x="9709150" y="5067300"/>
          <p14:tracePt t="35632" x="9715500" y="5086350"/>
          <p14:tracePt t="45853" x="0" y="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1253-64A1-4ADA-8C13-1186C88F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</a:t>
            </a:r>
            <a:r>
              <a:rPr lang="en-US" sz="3600" dirty="0"/>
              <a:t>abstract mathematical model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4BE38-76CE-4A5F-A61D-C76FD72F6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Finding the best structure usually depends on understanding the behavior. </a:t>
            </a:r>
          </a:p>
          <a:p>
            <a:r>
              <a:rPr lang="en-US" sz="2400" dirty="0"/>
              <a:t>Software design describe the structural aspect of software.</a:t>
            </a:r>
          </a:p>
          <a:p>
            <a:r>
              <a:rPr lang="en-US" sz="2400" dirty="0"/>
              <a:t>Software design also describes the behavioral aspect of software.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611EA-6940-418B-B2DA-432BEDAA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9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94"/>
    </mc:Choice>
    <mc:Fallback xmlns="">
      <p:transition spd="slow" advTm="2549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aspect of a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static aspects Include: 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states of a system </a:t>
            </a:r>
            <a:r>
              <a:rPr lang="en-US" sz="2400" dirty="0"/>
              <a:t>can occupy;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invariant relationships </a:t>
            </a:r>
            <a:r>
              <a:rPr lang="en-US" sz="2400" dirty="0"/>
              <a:t>that are maintained as the system moves from state to state. </a:t>
            </a:r>
          </a:p>
          <a:p>
            <a:r>
              <a:rPr lang="en-US" sz="2400" dirty="0"/>
              <a:t>In Z, schemas are used to describe both static and dynamic aspects of a system.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A5F5-7299-4476-85F7-74C39AA7326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09"/>
    </mc:Choice>
    <mc:Fallback xmlns="">
      <p:transition spd="slow" advTm="6270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aspects of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Finding the best structure usually depends on understanding the behavior. </a:t>
            </a:r>
          </a:p>
          <a:p>
            <a:r>
              <a:rPr lang="en-US" sz="2400" dirty="0"/>
              <a:t>The dynamic aspects include:</a:t>
            </a:r>
          </a:p>
          <a:p>
            <a:r>
              <a:rPr lang="en-US" sz="2400" dirty="0"/>
              <a:t>the operations that are possible;</a:t>
            </a:r>
          </a:p>
          <a:p>
            <a:r>
              <a:rPr lang="en-US" sz="2400" dirty="0"/>
              <a:t>the relationship between their inputs and outputs;</a:t>
            </a:r>
          </a:p>
          <a:p>
            <a:r>
              <a:rPr lang="en-US" sz="2400" dirty="0"/>
              <a:t>the changes of state that happen.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A5F5-7299-4476-85F7-74C39AA7326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712"/>
    </mc:Choice>
    <mc:Fallback xmlns="">
      <p:transition spd="slow" advTm="4171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and behavioral diagrams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400" dirty="0"/>
              <a:t>Structural UML diagrams</a:t>
            </a:r>
          </a:p>
          <a:p>
            <a:r>
              <a:rPr lang="en-US" sz="2400" dirty="0"/>
              <a:t>Class diagram</a:t>
            </a:r>
          </a:p>
          <a:p>
            <a:r>
              <a:rPr lang="en-US" sz="2400" dirty="0"/>
              <a:t>Package diagram</a:t>
            </a:r>
          </a:p>
          <a:p>
            <a:r>
              <a:rPr lang="en-US" sz="2400" dirty="0"/>
              <a:t>Object diagram</a:t>
            </a:r>
          </a:p>
          <a:p>
            <a:r>
              <a:rPr lang="en-US" sz="2400" dirty="0"/>
              <a:t>Component diagram</a:t>
            </a:r>
          </a:p>
          <a:p>
            <a:r>
              <a:rPr lang="en-US" sz="2400" dirty="0"/>
              <a:t>Composite structure diagram</a:t>
            </a:r>
          </a:p>
          <a:p>
            <a:r>
              <a:rPr lang="en-US" sz="2400" dirty="0"/>
              <a:t>Deployment diagram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400" dirty="0"/>
              <a:t>Behavioral UML diagrams</a:t>
            </a:r>
          </a:p>
          <a:p>
            <a:r>
              <a:rPr lang="en-US" sz="2400" dirty="0"/>
              <a:t>Activity diagram</a:t>
            </a:r>
          </a:p>
          <a:p>
            <a:r>
              <a:rPr lang="en-US" sz="2400" dirty="0"/>
              <a:t>Sequence diagram</a:t>
            </a:r>
          </a:p>
          <a:p>
            <a:r>
              <a:rPr lang="en-US" sz="2400" dirty="0"/>
              <a:t>Use case diagram</a:t>
            </a:r>
          </a:p>
          <a:p>
            <a:r>
              <a:rPr lang="en-US" sz="2400" dirty="0"/>
              <a:t>State diagram</a:t>
            </a:r>
          </a:p>
          <a:p>
            <a:r>
              <a:rPr lang="en-US" sz="2400" dirty="0"/>
              <a:t>Communication diagram</a:t>
            </a:r>
          </a:p>
          <a:p>
            <a:r>
              <a:rPr lang="en-US" sz="2400" dirty="0"/>
              <a:t>Interaction overview diagram</a:t>
            </a:r>
          </a:p>
          <a:p>
            <a:r>
              <a:rPr lang="en-US" sz="2400" dirty="0"/>
              <a:t>Timing diagram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A5F5-7299-4476-85F7-74C39AA7326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5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21"/>
    </mc:Choice>
    <mc:Fallback xmlns="">
      <p:transition spd="slow" advTm="76221"/>
    </mc:Fallback>
  </mc:AlternateContent>
  <p:extLst>
    <p:ext uri="{3A86A75C-4F4B-4683-9AE1-C65F6400EC91}">
      <p14:laserTraceLst xmlns:p14="http://schemas.microsoft.com/office/powerpoint/2010/main">
        <p14:tracePtLst>
          <p14:tracePt t="16632" x="869950" y="4819650"/>
          <p14:tracePt t="17224" x="1339850" y="4597400"/>
          <p14:tracePt t="17263" x="2597150" y="4191000"/>
          <p14:tracePt t="17283" x="3263900" y="4019550"/>
          <p14:tracePt t="17298" x="3613150" y="3943350"/>
          <p14:tracePt t="17309" x="3721100" y="3911600"/>
          <p14:tracePt t="17329" x="3892550" y="3873500"/>
          <p14:tracePt t="17345" x="4013200" y="3886200"/>
          <p14:tracePt t="17626" x="4222750" y="3784600"/>
          <p14:tracePt t="17662" x="4711700" y="3613150"/>
          <p14:tracePt t="17698" x="4940300" y="3524250"/>
          <p14:tracePt t="17710" x="5054600" y="3467100"/>
          <p14:tracePt t="17735" x="5207000" y="3403600"/>
          <p14:tracePt t="17760" x="5289550" y="3371850"/>
          <p14:tracePt t="17777" x="5302250" y="3365500"/>
          <p14:tracePt t="17793" x="5314950" y="3359150"/>
          <p14:tracePt t="17810" x="5321300" y="3359150"/>
          <p14:tracePt t="17826" x="5334000" y="3359150"/>
          <p14:tracePt t="17842" x="5340350" y="3359150"/>
          <p14:tracePt t="18083" x="5340350" y="3352800"/>
          <p14:tracePt t="18092" x="5327650" y="3346450"/>
          <p14:tracePt t="18109" x="5283200" y="3327400"/>
          <p14:tracePt t="18126" x="5232400" y="3308350"/>
          <p14:tracePt t="18143" x="5187950" y="3282950"/>
          <p14:tracePt t="18168" x="5060950" y="3225800"/>
          <p14:tracePt t="18207" x="4826000" y="3124200"/>
          <p14:tracePt t="18234" x="4679950" y="3060700"/>
          <p14:tracePt t="18248" x="4616450" y="3028950"/>
          <p14:tracePt t="18260" x="4552950" y="2997200"/>
          <p14:tracePt t="18276" x="4470400" y="2959100"/>
          <p14:tracePt t="18293" x="4356100" y="2927350"/>
          <p14:tracePt t="18310" x="4254500" y="2908300"/>
          <p14:tracePt t="18326" x="4178300" y="2889250"/>
          <p14:tracePt t="18342" x="4140200" y="2876550"/>
          <p14:tracePt t="18360" x="4108450" y="2863850"/>
          <p14:tracePt t="18384" x="4102100" y="2863850"/>
          <p14:tracePt t="18747" x="3981450" y="2819400"/>
          <p14:tracePt t="18771" x="3841750" y="2755900"/>
          <p14:tracePt t="18802" x="3714750" y="2711450"/>
          <p14:tracePt t="18831" x="3613150" y="2667000"/>
          <p14:tracePt t="18847" x="3549650" y="2654300"/>
          <p14:tracePt t="18859" x="3492500" y="2635250"/>
          <p14:tracePt t="18879" x="3448050" y="2622550"/>
          <p14:tracePt t="18892" x="3422650" y="2622550"/>
          <p14:tracePt t="18908" x="3409950" y="2622550"/>
          <p14:tracePt t="18929" x="3403600" y="2622550"/>
          <p14:tracePt t="18964" x="3378200" y="2622550"/>
          <p14:tracePt t="21633" x="3422650" y="2622550"/>
          <p14:tracePt t="21655" x="3683000" y="2654300"/>
          <p14:tracePt t="21683" x="3994150" y="2692400"/>
          <p14:tracePt t="21700" x="4165600" y="2711450"/>
          <p14:tracePt t="21713" x="4318000" y="2724150"/>
          <p14:tracePt t="21722" x="4394200" y="2730500"/>
          <p14:tracePt t="21738" x="4476750" y="2730500"/>
          <p14:tracePt t="21755" x="4533900" y="2730500"/>
          <p14:tracePt t="21773" x="4616450" y="2730500"/>
          <p14:tracePt t="21789" x="4686300" y="2730500"/>
          <p14:tracePt t="21806" x="4749800" y="2730500"/>
          <p14:tracePt t="21823" x="4806950" y="2730500"/>
          <p14:tracePt t="21839" x="4851400" y="2730500"/>
          <p14:tracePt t="21856" x="4883150" y="2730500"/>
          <p14:tracePt t="21871" x="4908550" y="2730500"/>
          <p14:tracePt t="21889" x="4933950" y="2730500"/>
          <p14:tracePt t="21904" x="4946650" y="2730500"/>
          <p14:tracePt t="21928" x="4959350" y="2730500"/>
          <p14:tracePt t="21959" x="4972050" y="2730500"/>
          <p14:tracePt t="22049" x="4972050" y="2736850"/>
          <p14:tracePt t="23214" x="4864100" y="2762250"/>
          <p14:tracePt t="23246" x="4552950" y="2832100"/>
          <p14:tracePt t="23274" x="4273550" y="2908300"/>
          <p14:tracePt t="23295" x="4083050" y="2965450"/>
          <p14:tracePt t="23307" x="4013200" y="2984500"/>
          <p14:tracePt t="23321" x="3898900" y="3003550"/>
          <p14:tracePt t="23338" x="3803650" y="3022600"/>
          <p14:tracePt t="23356" x="3740150" y="3035300"/>
          <p14:tracePt t="23372" x="3670300" y="3060700"/>
          <p14:tracePt t="23388" x="3644900" y="3067050"/>
          <p14:tracePt t="23404" x="3613150" y="3079750"/>
          <p14:tracePt t="23421" x="3587750" y="3086100"/>
          <p14:tracePt t="23437" x="3562350" y="3092450"/>
          <p14:tracePt t="23454" x="3543300" y="3098800"/>
          <p14:tracePt t="23470" x="3530600" y="3098800"/>
          <p14:tracePt t="23497" x="3498850" y="3111500"/>
          <p14:tracePt t="23532" x="3448050" y="3124200"/>
          <p14:tracePt t="23565" x="3429000" y="3124200"/>
          <p14:tracePt t="23580" x="3422650" y="3124200"/>
          <p14:tracePt t="23678" x="3429000" y="3124200"/>
          <p14:tracePt t="23708" x="3467100" y="3117850"/>
          <p14:tracePt t="23746" x="3689350" y="3117850"/>
          <p14:tracePt t="23765" x="3854450" y="3117850"/>
          <p14:tracePt t="23775" x="3911600" y="3117850"/>
          <p14:tracePt t="23787" x="3962400" y="3117850"/>
          <p14:tracePt t="23816" x="4191000" y="3124200"/>
          <p14:tracePt t="23850" x="4451350" y="3130550"/>
          <p14:tracePt t="23875" x="4533900" y="3130550"/>
          <p14:tracePt t="23892" x="4572000" y="3130550"/>
          <p14:tracePt t="23911" x="4622800" y="3130550"/>
          <p14:tracePt t="23924" x="4648200" y="3130550"/>
          <p14:tracePt t="23936" x="4667250" y="3130550"/>
          <p14:tracePt t="23953" x="4692650" y="3130550"/>
          <p14:tracePt t="23977" x="4724400" y="3130550"/>
          <p14:tracePt t="24007" x="4737100" y="3130550"/>
          <p14:tracePt t="24032" x="4749800" y="3130550"/>
          <p14:tracePt t="24798" x="4718050" y="3143250"/>
          <p14:tracePt t="24832" x="4464050" y="3276600"/>
          <p14:tracePt t="24872" x="4222750" y="3409950"/>
          <p14:tracePt t="24889" x="4191000" y="3429000"/>
          <p14:tracePt t="24908" x="4165600" y="3441700"/>
          <p14:tracePt t="24923" x="4140200" y="3448050"/>
          <p14:tracePt t="24941" x="4095750" y="3460750"/>
          <p14:tracePt t="24956" x="4051300" y="3479800"/>
          <p14:tracePt t="24969" x="4038600" y="3486150"/>
          <p14:tracePt t="24987" x="3981450" y="3505200"/>
          <p14:tracePt t="25003" x="3943350" y="3511550"/>
          <p14:tracePt t="25027" x="3898900" y="3524250"/>
          <p14:tracePt t="25065" x="3790950" y="3549650"/>
          <p14:tracePt t="25081" x="3765550" y="3556000"/>
          <p14:tracePt t="25113" x="3714750" y="3575050"/>
          <p14:tracePt t="25138" x="3676650" y="3587750"/>
          <p14:tracePt t="25153" x="3651250" y="3594100"/>
          <p14:tracePt t="25177" x="3613150" y="3606800"/>
          <p14:tracePt t="25207" x="3587750" y="3625850"/>
          <p14:tracePt t="25227" x="3562350" y="3625850"/>
          <p14:tracePt t="25240" x="3556000" y="3625850"/>
          <p14:tracePt t="25251" x="3549650" y="3625850"/>
          <p14:tracePt t="25268" x="3543300" y="3625850"/>
          <p14:tracePt t="25285" x="3536950" y="3625850"/>
          <p14:tracePt t="25634" x="3543300" y="3625850"/>
          <p14:tracePt t="25667" x="3587750" y="3619500"/>
          <p14:tracePt t="25690" x="3644900" y="3619500"/>
          <p14:tracePt t="25702" x="3676650" y="3619500"/>
          <p14:tracePt t="25725" x="3714750" y="3619500"/>
          <p14:tracePt t="25756" x="3810000" y="3619500"/>
          <p14:tracePt t="25768" x="3829050" y="3619500"/>
          <p14:tracePt t="25791" x="3879850" y="3619500"/>
          <p14:tracePt t="25814" x="3917950" y="3619500"/>
          <p14:tracePt t="25825" x="3943350" y="3619500"/>
          <p14:tracePt t="25833" x="3956050" y="3619500"/>
          <p14:tracePt t="25860" x="3994150" y="3619500"/>
          <p14:tracePt t="25885" x="4025900" y="3619500"/>
          <p14:tracePt t="25902" x="4057650" y="3619500"/>
          <p14:tracePt t="25920" x="4083050" y="3619500"/>
          <p14:tracePt t="25934" x="4108450" y="3619500"/>
          <p14:tracePt t="25952" x="4140200" y="3619500"/>
          <p14:tracePt t="25968" x="4178300" y="3619500"/>
          <p14:tracePt t="25984" x="4222750" y="3625850"/>
          <p14:tracePt t="26002" x="4273550" y="3625850"/>
          <p14:tracePt t="26019" x="4298950" y="3632200"/>
          <p14:tracePt t="26044" x="4343400" y="3638550"/>
          <p14:tracePt t="26066" x="4375150" y="3644900"/>
          <p14:tracePt t="26105" x="4457700" y="3651250"/>
          <p14:tracePt t="26126" x="4502150" y="3651250"/>
          <p14:tracePt t="26137" x="4514850" y="3651250"/>
          <p14:tracePt t="26150" x="4533900" y="3651250"/>
          <p14:tracePt t="26168" x="4552950" y="3651250"/>
          <p14:tracePt t="26202" x="4565650" y="3651250"/>
          <p14:tracePt t="26225" x="4572000" y="3651250"/>
          <p14:tracePt t="26259" x="4572000" y="3657600"/>
          <p14:tracePt t="26649" x="4565650" y="3657600"/>
          <p14:tracePt t="26683" x="4445000" y="3708400"/>
          <p14:tracePt t="26701" x="4349750" y="3746500"/>
          <p14:tracePt t="26730" x="4241800" y="3816350"/>
          <p14:tracePt t="26752" x="4089400" y="3879850"/>
          <p14:tracePt t="26768" x="4025900" y="3905250"/>
          <p14:tracePt t="26792" x="3962400" y="3924300"/>
          <p14:tracePt t="26827" x="3835400" y="3968750"/>
          <p14:tracePt t="26840" x="3790950" y="3981450"/>
          <p14:tracePt t="26851" x="3778250" y="3987800"/>
          <p14:tracePt t="26868" x="3752850" y="3994150"/>
          <p14:tracePt t="26891" x="3714750" y="4006850"/>
          <p14:tracePt t="26922" x="3663950" y="4025900"/>
          <p14:tracePt t="26938" x="3644900" y="4032250"/>
          <p14:tracePt t="26951" x="3625850" y="4038600"/>
          <p14:tracePt t="26968" x="3619500" y="4051300"/>
          <p14:tracePt t="26984" x="3606800" y="4057650"/>
          <p14:tracePt t="27001" x="3594100" y="4057650"/>
          <p14:tracePt t="27026" x="3587750" y="4057650"/>
          <p14:tracePt t="27722" x="3613150" y="4057650"/>
          <p14:tracePt t="27757" x="3759200" y="4057650"/>
          <p14:tracePt t="27773" x="3797300" y="4057650"/>
          <p14:tracePt t="27783" x="3816350" y="4057650"/>
          <p14:tracePt t="27803" x="3886200" y="4057650"/>
          <p14:tracePt t="27829" x="3962400" y="4057650"/>
          <p14:tracePt t="27849" x="4070350" y="4057650"/>
          <p14:tracePt t="27873" x="4127500" y="4057650"/>
          <p14:tracePt t="27906" x="4235450" y="4057650"/>
          <p14:tracePt t="27927" x="4298950" y="4057650"/>
          <p14:tracePt t="27940" x="4349750" y="4057650"/>
          <p14:tracePt t="27955" x="4406900" y="4057650"/>
          <p14:tracePt t="27966" x="4432300" y="4057650"/>
          <p14:tracePt t="27988" x="4502150" y="4057650"/>
          <p14:tracePt t="28016" x="4552950" y="4057650"/>
          <p14:tracePt t="28034" x="4565650" y="4057650"/>
          <p14:tracePt t="28053" x="4584700" y="4057650"/>
          <p14:tracePt t="28067" x="4591050" y="4057650"/>
          <p14:tracePt t="28078" x="4597400" y="4057650"/>
          <p14:tracePt t="28087" x="4603750" y="4057650"/>
          <p14:tracePt t="28174" x="4603750" y="4064000"/>
          <p14:tracePt t="29802" x="4514850" y="4121150"/>
          <p14:tracePt t="29830" x="4425950" y="4178300"/>
          <p14:tracePt t="29863" x="4337050" y="4235450"/>
          <p14:tracePt t="29882" x="4298950" y="4248150"/>
          <p14:tracePt t="29898" x="4267200" y="4267200"/>
          <p14:tracePt t="29918" x="4241800" y="4286250"/>
          <p14:tracePt t="29933" x="4229100" y="4292600"/>
          <p14:tracePt t="29957" x="4216400" y="4298950"/>
          <p14:tracePt t="29987" x="4203700" y="4298950"/>
          <p14:tracePt t="30023" x="4197350" y="4298950"/>
          <p14:tracePt t="30066" x="4191000" y="4298950"/>
          <p14:tracePt t="30188" x="4197350" y="4311650"/>
          <p14:tracePt t="30220" x="4248150" y="4375150"/>
          <p14:tracePt t="30225" x="4267200" y="4394200"/>
          <p14:tracePt t="30244" x="4305300" y="4432300"/>
          <p14:tracePt t="30255" x="4356100" y="4457700"/>
          <p14:tracePt t="30266" x="4387850" y="4476750"/>
          <p14:tracePt t="30280" x="4464050" y="4508500"/>
          <p14:tracePt t="30298" x="4521200" y="4521200"/>
          <p14:tracePt t="30315" x="4591050" y="4540250"/>
          <p14:tracePt t="30331" x="4616450" y="4552950"/>
          <p14:tracePt t="30348" x="4629150" y="4552950"/>
          <p14:tracePt t="30364" x="4635500" y="4552950"/>
          <p14:tracePt t="30380" x="4641850" y="4552950"/>
          <p14:tracePt t="30397" x="4648200" y="4552950"/>
          <p14:tracePt t="30646" x="4730750" y="4540250"/>
          <p14:tracePt t="30680" x="5137150" y="4508500"/>
          <p14:tracePt t="30689" x="5194300" y="4508500"/>
          <p14:tracePt t="30723" x="5321300" y="4502150"/>
          <p14:tracePt t="30735" x="5334000" y="4502150"/>
          <p14:tracePt t="30748" x="5340350" y="4502150"/>
          <p14:tracePt t="30764" x="5353050" y="4502150"/>
          <p14:tracePt t="30780" x="5359400" y="4502150"/>
          <p14:tracePt t="30796" x="5365750" y="4502150"/>
          <p14:tracePt t="32520" x="5327650" y="4527550"/>
          <p14:tracePt t="32562" x="4965700" y="4705350"/>
          <p14:tracePt t="32582" x="4902200" y="4724400"/>
          <p14:tracePt t="32595" x="4845050" y="4743450"/>
          <p14:tracePt t="32613" x="4718050" y="4787900"/>
          <p14:tracePt t="32629" x="4603750" y="4826000"/>
          <p14:tracePt t="32657" x="4451350" y="4876800"/>
          <p14:tracePt t="32698" x="4337050" y="4914900"/>
          <p14:tracePt t="32716" x="4298950" y="4933950"/>
          <p14:tracePt t="32729" x="4273550" y="4946650"/>
          <p14:tracePt t="32746" x="4254500" y="4953000"/>
          <p14:tracePt t="32764" x="4241800" y="4959350"/>
          <p14:tracePt t="32779" x="4235450" y="4972050"/>
          <p14:tracePt t="32795" x="4229100" y="4972050"/>
          <p14:tracePt t="32906" x="4241800" y="4972050"/>
          <p14:tracePt t="32938" x="4305300" y="4984750"/>
          <p14:tracePt t="32973" x="4375150" y="4997450"/>
          <p14:tracePt t="32987" x="4400550" y="5010150"/>
          <p14:tracePt t="32998" x="4438650" y="5016500"/>
          <p14:tracePt t="33019" x="4464050" y="5022850"/>
          <p14:tracePt t="33037" x="4502150" y="5035550"/>
          <p14:tracePt t="33048" x="4514850" y="5035550"/>
          <p14:tracePt t="33062" x="4533900" y="5041900"/>
          <p14:tracePt t="33078" x="4540250" y="5041900"/>
          <p14:tracePt t="33107" x="4552950" y="5041900"/>
          <p14:tracePt t="33138" x="4559300" y="5041900"/>
          <p14:tracePt t="33169" x="4559300" y="5048250"/>
          <p14:tracePt t="33184" x="4559300" y="5054600"/>
          <p14:tracePt t="33196" x="4559300" y="5060950"/>
          <p14:tracePt t="33215" x="4559300" y="5067300"/>
          <p14:tracePt t="33232" x="4559300" y="5073650"/>
          <p14:tracePt t="33246" x="4559300" y="5080000"/>
          <p14:tracePt t="33260" x="4559300" y="5092700"/>
          <p14:tracePt t="33278" x="4559300" y="5105400"/>
          <p14:tracePt t="33295" x="4552950" y="5111750"/>
          <p14:tracePt t="33311" x="4546600" y="5137150"/>
          <p14:tracePt t="33339" x="4527550" y="5168900"/>
          <p14:tracePt t="33380" x="4514850" y="5207000"/>
          <p14:tracePt t="33403" x="4495800" y="5232400"/>
          <p14:tracePt t="33415" x="4483100" y="5251450"/>
          <p14:tracePt t="33430" x="4470400" y="5264150"/>
          <p14:tracePt t="33446" x="4457700" y="5276850"/>
          <p14:tracePt t="33462" x="4451350" y="5295900"/>
          <p14:tracePt t="33486" x="4438650" y="5308600"/>
          <p14:tracePt t="33531" x="4406900" y="5334000"/>
          <p14:tracePt t="35146" x="4381500" y="5378450"/>
          <p14:tracePt t="35191" x="4311650" y="5467350"/>
          <p14:tracePt t="35208" x="4235450" y="5549900"/>
          <p14:tracePt t="35228" x="4197350" y="5607050"/>
          <p14:tracePt t="35255" x="4165600" y="5645150"/>
          <p14:tracePt t="35284" x="4127500" y="5715000"/>
          <p14:tracePt t="35299" x="4108450" y="5740400"/>
          <p14:tracePt t="35314" x="4083050" y="5778500"/>
          <p14:tracePt t="35328" x="4076700" y="5803900"/>
          <p14:tracePt t="35344" x="4076700" y="5810250"/>
          <p14:tracePt t="35361" x="4076700" y="5822950"/>
          <p14:tracePt t="35376" x="4076700" y="5835650"/>
          <p14:tracePt t="35392" x="4076700" y="5842000"/>
          <p14:tracePt t="35408" x="4076700" y="5848350"/>
          <p14:tracePt t="35426" x="4076700" y="5854700"/>
          <p14:tracePt t="35444" x="4076700" y="5880100"/>
          <p14:tracePt t="35465" x="4076700" y="5892800"/>
          <p14:tracePt t="35502" x="4178300" y="5949950"/>
          <p14:tracePt t="35535" x="4337050" y="6000750"/>
          <p14:tracePt t="35546" x="4381500" y="6007100"/>
          <p14:tracePt t="35560" x="4438650" y="6013450"/>
          <p14:tracePt t="35585" x="4546600" y="6013450"/>
          <p14:tracePt t="35619" x="4635500" y="6013450"/>
          <p14:tracePt t="35633" x="4667250" y="6013450"/>
          <p14:tracePt t="35642" x="4679950" y="6013450"/>
          <p14:tracePt t="35668" x="4699000" y="6013450"/>
          <p14:tracePt t="35700" x="4705350" y="6013450"/>
          <p14:tracePt t="37325" x="4768850" y="5956300"/>
          <p14:tracePt t="37348" x="5226050" y="5657850"/>
          <p14:tracePt t="37378" x="6242050" y="5251450"/>
          <p14:tracePt t="37398" x="7086600" y="4832350"/>
          <p14:tracePt t="37408" x="7334250" y="4724400"/>
          <p14:tracePt t="37424" x="7747000" y="4540250"/>
          <p14:tracePt t="37448" x="8045450" y="4419600"/>
          <p14:tracePt t="37478" x="8210550" y="4394200"/>
          <p14:tracePt t="37699" x="9213850" y="3771900"/>
          <p14:tracePt t="37731" x="9937750" y="3530600"/>
          <p14:tracePt t="37756" x="10179050" y="3448050"/>
          <p14:tracePt t="37777" x="10274300" y="3416300"/>
          <p14:tracePt t="37798" x="10299700" y="3416300"/>
          <p14:tracePt t="44209" x="10134600" y="3403600"/>
          <p14:tracePt t="44242" x="9785350" y="3359150"/>
          <p14:tracePt t="44265" x="9518650" y="3321050"/>
          <p14:tracePt t="44287" x="9302750" y="3263900"/>
          <p14:tracePt t="44302" x="9156700" y="3225800"/>
          <p14:tracePt t="44318" x="9042400" y="3206750"/>
          <p14:tracePt t="44334" x="8940800" y="3181350"/>
          <p14:tracePt t="44352" x="8858250" y="3162300"/>
          <p14:tracePt t="44369" x="8782050" y="3149600"/>
          <p14:tracePt t="44385" x="8737600" y="3143250"/>
          <p14:tracePt t="44402" x="8699500" y="3124200"/>
          <p14:tracePt t="44427" x="8642350" y="3117850"/>
          <p14:tracePt t="44467" x="8572500" y="3111500"/>
          <p14:tracePt t="44496" x="8534400" y="3098800"/>
          <p14:tracePt t="44506" x="8521700" y="3098800"/>
          <p14:tracePt t="44518" x="8509000" y="3098800"/>
          <p14:tracePt t="44533" x="8502650" y="3098800"/>
          <p14:tracePt t="44550" x="8496300" y="3098800"/>
          <p14:tracePt t="44812" x="8534400" y="3086100"/>
          <p14:tracePt t="44847" x="8693150" y="3073400"/>
          <p14:tracePt t="44870" x="8940800" y="3041650"/>
          <p14:tracePt t="44885" x="9017000" y="3041650"/>
          <p14:tracePt t="44902" x="9099550" y="3041650"/>
          <p14:tracePt t="44918" x="9156700" y="3041650"/>
          <p14:tracePt t="44940" x="9226550" y="3041650"/>
          <p14:tracePt t="44972" x="9309100" y="3041650"/>
          <p14:tracePt t="45003" x="9385300" y="3060700"/>
          <p14:tracePt t="45017" x="9417050" y="3060700"/>
          <p14:tracePt t="45033" x="9436100" y="3060700"/>
          <p14:tracePt t="45051" x="9448800" y="3060700"/>
          <p14:tracePt t="45073" x="9474200" y="3060700"/>
          <p14:tracePt t="45094" x="9480550" y="3060700"/>
          <p14:tracePt t="45110" x="9486900" y="3060700"/>
          <p14:tracePt t="45121" x="9493250" y="3060700"/>
          <p14:tracePt t="45135" x="9499600" y="3060700"/>
          <p14:tracePt t="45159" x="9512300" y="3060700"/>
          <p14:tracePt t="45181" x="9518650" y="3060700"/>
          <p14:tracePt t="45200" x="9525000" y="3060700"/>
          <p14:tracePt t="45272" x="9525000" y="3073400"/>
          <p14:tracePt t="45787" x="9474200" y="3105150"/>
          <p14:tracePt t="45811" x="9391650" y="3136900"/>
          <p14:tracePt t="45835" x="9290050" y="3187700"/>
          <p14:tracePt t="45857" x="9169400" y="3244850"/>
          <p14:tracePt t="45880" x="9074150" y="3295650"/>
          <p14:tracePt t="45909" x="8959850" y="3340100"/>
          <p14:tracePt t="45940" x="8870950" y="3384550"/>
          <p14:tracePt t="45953" x="8820150" y="3397250"/>
          <p14:tracePt t="45972" x="8775700" y="3416300"/>
          <p14:tracePt t="45999" x="8674100" y="3454400"/>
          <p14:tracePt t="46018" x="8648700" y="3467100"/>
          <p14:tracePt t="46041" x="8623300" y="3479800"/>
          <p14:tracePt t="46065" x="8616950" y="3479800"/>
          <p14:tracePt t="46090" x="8604250" y="3479800"/>
          <p14:tracePt t="46188" x="8610600" y="3479800"/>
          <p14:tracePt t="46222" x="8655050" y="3479800"/>
          <p14:tracePt t="46258" x="8782050" y="3479800"/>
          <p14:tracePt t="46278" x="8870950" y="3479800"/>
          <p14:tracePt t="46289" x="8890000" y="3486150"/>
          <p14:tracePt t="46307" x="8959850" y="3492500"/>
          <p14:tracePt t="46322" x="9010650" y="3492500"/>
          <p14:tracePt t="46332" x="9029700" y="3492500"/>
          <p14:tracePt t="46348" x="9086850" y="3492500"/>
          <p14:tracePt t="46365" x="9144000" y="3492500"/>
          <p14:tracePt t="46382" x="9201150" y="3492500"/>
          <p14:tracePt t="46407" x="9271000" y="3492500"/>
          <p14:tracePt t="46441" x="9372600" y="3492500"/>
          <p14:tracePt t="46463" x="9417050" y="3492500"/>
          <p14:tracePt t="46484" x="9442450" y="3492500"/>
          <p14:tracePt t="46499" x="9448800" y="3492500"/>
          <p14:tracePt t="46516" x="9461500" y="3492500"/>
          <p14:tracePt t="46531" x="9467850" y="3492500"/>
          <p14:tracePt t="46548" x="9474200" y="3492500"/>
          <p14:tracePt t="48034" x="9423400" y="3505200"/>
          <p14:tracePt t="48064" x="9131300" y="3594100"/>
          <p14:tracePt t="48097" x="8864600" y="3670300"/>
          <p14:tracePt t="48124" x="8648700" y="3746500"/>
          <p14:tracePt t="48137" x="8572500" y="3771900"/>
          <p14:tracePt t="48147" x="8553450" y="3778250"/>
          <p14:tracePt t="48164" x="8521700" y="3784600"/>
          <p14:tracePt t="48183" x="8496300" y="3797300"/>
          <p14:tracePt t="48199" x="8489950" y="3797300"/>
          <p14:tracePt t="48215" x="8477250" y="3797300"/>
          <p14:tracePt t="48316" x="8528050" y="3822700"/>
          <p14:tracePt t="48355" x="8756650" y="3924300"/>
          <p14:tracePt t="48391" x="9124950" y="4025900"/>
          <p14:tracePt t="48405" x="9245600" y="4051300"/>
          <p14:tracePt t="48417" x="9302750" y="4057650"/>
          <p14:tracePt t="48439" x="9404350" y="4083050"/>
          <p14:tracePt t="48462" x="9455150" y="4095750"/>
          <p14:tracePt t="48485" x="9480550" y="4108450"/>
          <p14:tracePt t="48503" x="9486900" y="4108450"/>
          <p14:tracePt t="48522" x="9493250" y="4108450"/>
          <p14:tracePt t="48541" x="9505950" y="4108450"/>
          <p14:tracePt t="48548" x="9505950" y="4114800"/>
          <p14:tracePt t="49486" x="9372600" y="4171950"/>
          <p14:tracePt t="49523" x="9099550" y="4273550"/>
          <p14:tracePt t="49538" x="9010650" y="4298950"/>
          <p14:tracePt t="49552" x="8902700" y="4349750"/>
          <p14:tracePt t="49562" x="8845550" y="4362450"/>
          <p14:tracePt t="49580" x="8743950" y="4419600"/>
          <p14:tracePt t="49596" x="8667750" y="4464050"/>
          <p14:tracePt t="49613" x="8604250" y="4495800"/>
          <p14:tracePt t="49630" x="8572500" y="4521200"/>
          <p14:tracePt t="49655" x="8540750" y="4540250"/>
          <p14:tracePt t="49693" x="8515350" y="4559300"/>
          <p14:tracePt t="49830" x="8559800" y="4572000"/>
          <p14:tracePt t="49857" x="8674100" y="4591050"/>
          <p14:tracePt t="49858" x="8724900" y="4597400"/>
          <p14:tracePt t="49869" x="8775700" y="4610100"/>
          <p14:tracePt t="49879" x="8832850" y="4610100"/>
          <p14:tracePt t="49903" x="8997950" y="4622800"/>
          <p14:tracePt t="49938" x="9163050" y="4622800"/>
          <p14:tracePt t="49952" x="9226550" y="4616450"/>
          <p14:tracePt t="49962" x="9245600" y="4616450"/>
          <p14:tracePt t="49980" x="9277350" y="4603750"/>
          <p14:tracePt t="50003" x="9315450" y="4603750"/>
          <p14:tracePt t="50037" x="9340850" y="4603750"/>
          <p14:tracePt t="51756" x="9334500" y="4610100"/>
          <p14:tracePt t="51783" x="9277350" y="4641850"/>
          <p14:tracePt t="51816" x="9226550" y="4673600"/>
          <p14:tracePt t="51843" x="9175750" y="4730750"/>
          <p14:tracePt t="51861" x="9144000" y="4756150"/>
          <p14:tracePt t="51877" x="9137650" y="4768850"/>
          <p14:tracePt t="51906" x="9112250" y="4787900"/>
          <p14:tracePt t="51939" x="9074150" y="4832350"/>
          <p14:tracePt t="51953" x="9061450" y="4851400"/>
          <p14:tracePt t="51963" x="9055100" y="4857750"/>
          <p14:tracePt t="51984" x="9029700" y="4870450"/>
          <p14:tracePt t="52009" x="9017000" y="4883150"/>
          <p14:tracePt t="52028" x="9004300" y="4889500"/>
          <p14:tracePt t="52045" x="8997950" y="4895850"/>
          <p14:tracePt t="52060" x="8991600" y="4908550"/>
          <p14:tracePt t="52088" x="8978900" y="4914900"/>
          <p14:tracePt t="52128" x="8978900" y="4921250"/>
          <p14:tracePt t="52440" x="9023350" y="4927600"/>
          <p14:tracePt t="52475" x="9112250" y="4940300"/>
          <p14:tracePt t="52479" x="9131300" y="4940300"/>
          <p14:tracePt t="52505" x="9201150" y="4940300"/>
          <p14:tracePt t="52516" x="9213850" y="4940300"/>
          <p14:tracePt t="52526" x="9226550" y="4940300"/>
          <p14:tracePt t="52544" x="9258300" y="4940300"/>
          <p14:tracePt t="52559" x="9277350" y="4940300"/>
          <p14:tracePt t="52576" x="9283700" y="4940300"/>
          <p14:tracePt t="52883" x="9499600" y="4940300"/>
          <p14:tracePt t="52916" x="9906000" y="4978400"/>
          <p14:tracePt t="52937" x="10083800" y="5016500"/>
          <p14:tracePt t="52949" x="10153650" y="5029200"/>
          <p14:tracePt t="52959" x="10185400" y="5041900"/>
          <p14:tracePt t="52977" x="10229850" y="5048250"/>
          <p14:tracePt t="52996" x="10274300" y="5060950"/>
          <p14:tracePt t="53010" x="10306050" y="5067300"/>
          <p14:tracePt t="53028" x="10363200" y="5067300"/>
          <p14:tracePt t="53044" x="10394950" y="5073650"/>
          <p14:tracePt t="53059" x="10420350" y="5073650"/>
          <p14:tracePt t="53081" x="10426700" y="5073650"/>
          <p14:tracePt t="53114" x="10458450" y="5073650"/>
          <p14:tracePt t="53139" x="10471150" y="5073650"/>
          <p14:tracePt t="53160" x="10477500" y="5073650"/>
          <p14:tracePt t="53179" x="10483850" y="5073650"/>
          <p14:tracePt t="53205" x="10483850" y="5092700"/>
          <p14:tracePt t="54814" x="10401300" y="5124450"/>
          <p14:tracePt t="54839" x="10274300" y="5156200"/>
          <p14:tracePt t="54875" x="10052050" y="5226050"/>
          <p14:tracePt t="54898" x="9912350" y="5276850"/>
          <p14:tracePt t="54911" x="9836150" y="5302250"/>
          <p14:tracePt t="54939" x="9721850" y="5334000"/>
          <p14:tracePt t="54967" x="9575800" y="5391150"/>
          <p14:tracePt t="54978" x="9556750" y="5397500"/>
          <p14:tracePt t="54992" x="9512300" y="5416550"/>
          <p14:tracePt t="55008" x="9486900" y="5435600"/>
          <p14:tracePt t="55026" x="9461500" y="5441950"/>
          <p14:tracePt t="55042" x="9461500" y="5454650"/>
          <p14:tracePt t="55059" x="9448800" y="5461000"/>
          <p14:tracePt t="55074" x="9442450" y="5467350"/>
          <p14:tracePt t="55100" x="9429750" y="5473700"/>
          <p14:tracePt t="55322" x="9493250" y="5480050"/>
          <p14:tracePt t="55327" x="9512300" y="5480050"/>
          <p14:tracePt t="55364" x="9569450" y="5480050"/>
          <p14:tracePt t="55388" x="9594850" y="5480050"/>
          <p14:tracePt t="55407" x="9601200" y="5480050"/>
          <p14:tracePt t="55424" x="9607550" y="5480050"/>
          <p14:tracePt t="55450" x="9613900" y="5480050"/>
          <p14:tracePt t="55500" x="9613900" y="5486400"/>
          <p14:tracePt t="55521" x="9613900" y="5492750"/>
          <p14:tracePt t="55574" x="9613900" y="5505450"/>
          <p14:tracePt t="55605" x="9575800" y="5518150"/>
          <p14:tracePt t="55623" x="9499600" y="5530850"/>
          <p14:tracePt t="55643" x="9404350" y="5543550"/>
          <p14:tracePt t="55658" x="9353550" y="5562600"/>
          <p14:tracePt t="55684" x="9264650" y="5575300"/>
          <p14:tracePt t="55719" x="9055100" y="5613400"/>
          <p14:tracePt t="55735" x="8997950" y="5626100"/>
          <p14:tracePt t="55746" x="8972550" y="5632450"/>
          <p14:tracePt t="55758" x="8915400" y="5638800"/>
          <p14:tracePt t="55774" x="8851900" y="5651500"/>
          <p14:tracePt t="55791" x="8794750" y="5670550"/>
          <p14:tracePt t="55808" x="8750300" y="5683250"/>
          <p14:tracePt t="55825" x="8718550" y="5689600"/>
          <p14:tracePt t="55842" x="8686800" y="5702300"/>
          <p14:tracePt t="55857" x="8680450" y="5702300"/>
          <p14:tracePt t="55873" x="8674100" y="5702300"/>
          <p14:tracePt t="55890" x="8667750" y="5702300"/>
          <p14:tracePt t="56003" x="8674100" y="5702300"/>
          <p14:tracePt t="56012" x="8674100" y="5708650"/>
          <p14:tracePt t="56024" x="8680450" y="5708650"/>
          <p14:tracePt t="56041" x="8743950" y="5708650"/>
          <p14:tracePt t="56059" x="8832850" y="5715000"/>
          <p14:tracePt t="56074" x="8940800" y="5715000"/>
          <p14:tracePt t="56091" x="9017000" y="5715000"/>
          <p14:tracePt t="56106" x="9074150" y="5715000"/>
          <p14:tracePt t="56123" x="9131300" y="5721350"/>
          <p14:tracePt t="56141" x="9207500" y="5721350"/>
          <p14:tracePt t="56158" x="9258300" y="5721350"/>
          <p14:tracePt t="56172" x="9296400" y="5721350"/>
          <p14:tracePt t="56189" x="9321800" y="5721350"/>
          <p14:tracePt t="56205" x="9334500" y="5721350"/>
          <p14:tracePt t="56223" x="9347200" y="5721350"/>
          <p14:tracePt t="56240" x="9353550" y="5721350"/>
          <p14:tracePt t="56281" x="9353550" y="5727700"/>
          <p14:tracePt t="75536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C6E7C2-59F9-4593-A919-98F18678C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Formal Methods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DD571A2-C1CB-40B4-9EDA-7777CFA093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Why and how to use Formal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2625F-DF5D-4714-BE2E-19EC1E20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3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56"/>
    </mc:Choice>
    <mc:Fallback xmlns="">
      <p:transition spd="slow" advTm="3435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D99DF8-657B-4141-8E96-E00A3EAB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 Types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D7A4B-FAC8-4B24-9847-CB6EFA9F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F4B270A-973D-4EE6-8A6E-0D2B2C4AF3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7415" y="1391920"/>
            <a:ext cx="8398554" cy="505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68086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A5F5-7299-4476-85F7-74C39AA7326E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835400" y="1595121"/>
            <a:ext cx="4983480" cy="5061205"/>
            <a:chOff x="1600200" y="1676400"/>
            <a:chExt cx="4983480" cy="5061205"/>
          </a:xfrm>
        </p:grpSpPr>
        <p:sp>
          <p:nvSpPr>
            <p:cNvPr id="7" name="Rectangle 6"/>
            <p:cNvSpPr/>
            <p:nvPr/>
          </p:nvSpPr>
          <p:spPr>
            <a:xfrm>
              <a:off x="1600200" y="1676400"/>
              <a:ext cx="2133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Structural </a:t>
              </a:r>
            </a:p>
            <a:p>
              <a:pPr algn="ctr"/>
              <a:r>
                <a:rPr lang="en-US" dirty="0"/>
                <a:t>Diagrams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19600" y="1676400"/>
              <a:ext cx="216408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Behavioral</a:t>
              </a:r>
            </a:p>
            <a:p>
              <a:pPr algn="ctr"/>
              <a:r>
                <a:rPr lang="en-US" dirty="0"/>
                <a:t>Diagrams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847850" y="3197352"/>
              <a:ext cx="1638300" cy="114604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Passive</a:t>
              </a:r>
            </a:p>
            <a:p>
              <a:pPr algn="ctr"/>
              <a:r>
                <a:rPr lang="en-US" dirty="0"/>
                <a:t>Components of a system </a:t>
              </a:r>
            </a:p>
            <a:p>
              <a:pPr algn="ctr"/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800600" y="3197352"/>
              <a:ext cx="1600200" cy="114604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Active</a:t>
              </a:r>
            </a:p>
            <a:p>
              <a:pPr algn="ctr"/>
              <a:r>
                <a:rPr lang="en-US" dirty="0"/>
                <a:t>Components of a system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038350" y="4873752"/>
              <a:ext cx="1447800" cy="838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States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76216" y="4986528"/>
              <a:ext cx="1447800" cy="6126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Transitions</a:t>
              </a:r>
            </a:p>
          </p:txBody>
        </p:sp>
        <p:sp>
          <p:nvSpPr>
            <p:cNvPr id="13" name="Round Diagonal Corner Rectangle 12"/>
            <p:cNvSpPr/>
            <p:nvPr/>
          </p:nvSpPr>
          <p:spPr>
            <a:xfrm>
              <a:off x="3225390" y="6051805"/>
              <a:ext cx="1771650" cy="68580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Formal</a:t>
              </a:r>
            </a:p>
            <a:p>
              <a:pPr algn="ctr"/>
              <a:r>
                <a:rPr lang="en-US" dirty="0"/>
                <a:t>Methods</a:t>
              </a: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2424684" y="2565031"/>
              <a:ext cx="484632" cy="63232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5257800" y="2565031"/>
              <a:ext cx="484632" cy="63232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2538984" y="4271772"/>
              <a:ext cx="484632" cy="60198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5257800" y="4350327"/>
              <a:ext cx="484632" cy="6362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 rot="19510670">
              <a:off x="3032128" y="5514621"/>
              <a:ext cx="484632" cy="58211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 rot="2381058">
              <a:off x="4820671" y="5460070"/>
              <a:ext cx="484632" cy="70921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F90420E-5A88-4D9F-AE64-9EC241189ACC}"/>
              </a:ext>
            </a:extLst>
          </p:cNvPr>
          <p:cNvSpPr txBox="1"/>
          <p:nvPr/>
        </p:nvSpPr>
        <p:spPr>
          <a:xfrm>
            <a:off x="2479040" y="518160"/>
            <a:ext cx="740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Getting abstract formal model</a:t>
            </a:r>
          </a:p>
        </p:txBody>
      </p:sp>
    </p:spTree>
    <p:extLst>
      <p:ext uri="{BB962C8B-B14F-4D97-AF65-F5344CB8AC3E}">
        <p14:creationId xmlns:p14="http://schemas.microsoft.com/office/powerpoint/2010/main" val="119248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12"/>
    </mc:Choice>
    <mc:Fallback xmlns="">
      <p:transition spd="slow" advTm="59212"/>
    </mc:Fallback>
  </mc:AlternateContent>
  <p:extLst>
    <p:ext uri="{3A86A75C-4F4B-4683-9AE1-C65F6400EC91}">
      <p14:laserTraceLst xmlns:p14="http://schemas.microsoft.com/office/powerpoint/2010/main">
        <p14:tracePtLst>
          <p14:tracePt t="6846" x="1009650" y="4889500"/>
          <p14:tracePt t="7004" x="1143000" y="4787900"/>
          <p14:tracePt t="7039" x="3244850" y="3435350"/>
          <p14:tracePt t="7068" x="5092700" y="2470150"/>
          <p14:tracePt t="7087" x="5588000" y="2216150"/>
          <p14:tracePt t="7100" x="5880100" y="2089150"/>
          <p14:tracePt t="7116" x="6083300" y="2012950"/>
          <p14:tracePt t="7142" x="6248400" y="1968500"/>
          <p14:tracePt t="7183" x="6343650" y="1955800"/>
          <p14:tracePt t="7207" x="6350000" y="1955800"/>
          <p14:tracePt t="7258" x="6350000" y="1962150"/>
          <p14:tracePt t="7285" x="6356350" y="1981200"/>
          <p14:tracePt t="9072" x="6292850" y="2120900"/>
          <p14:tracePt t="9111" x="6191250" y="2305050"/>
          <p14:tracePt t="9114" x="6178550" y="2336800"/>
          <p14:tracePt t="9127" x="6159500" y="2368550"/>
          <p14:tracePt t="9138" x="6127750" y="2451100"/>
          <p14:tracePt t="9147" x="6108700" y="2508250"/>
          <p14:tracePt t="9172" x="6045200" y="2628900"/>
          <p14:tracePt t="9210" x="6007100" y="2705100"/>
          <p14:tracePt t="9223" x="6000750" y="2717800"/>
          <p14:tracePt t="9233" x="5994400" y="2730500"/>
          <p14:tracePt t="9257" x="5981700" y="2755900"/>
          <p14:tracePt t="9281" x="5969000" y="2774950"/>
          <p14:tracePt t="9299" x="5962650" y="2787650"/>
          <p14:tracePt t="9315" x="5962650" y="2794000"/>
          <p14:tracePt t="11461" x="5886450" y="2825750"/>
          <p14:tracePt t="11486" x="5772150" y="2882900"/>
          <p14:tracePt t="11519" x="5670550" y="2927350"/>
          <p14:tracePt t="11533" x="5657850" y="2933700"/>
          <p14:tracePt t="11546" x="5619750" y="2946400"/>
          <p14:tracePt t="11551" x="5600700" y="2965450"/>
          <p14:tracePt t="11563" x="5581650" y="2965450"/>
          <p14:tracePt t="11579" x="5549900" y="2978150"/>
          <p14:tracePt t="11596" x="5518150" y="2990850"/>
          <p14:tracePt t="11612" x="5499100" y="3003550"/>
          <p14:tracePt t="11637" x="5461000" y="3016250"/>
          <p14:tracePt t="11677" x="5384800" y="3041650"/>
          <p14:tracePt t="11705" x="5340350" y="3060700"/>
          <p14:tracePt t="11717" x="5334000" y="3067050"/>
          <p14:tracePt t="11728" x="5308600" y="3073400"/>
          <p14:tracePt t="11755" x="5270500" y="3092450"/>
          <p14:tracePt t="11796" x="5213350" y="3117850"/>
          <p14:tracePt t="11813" x="5207000" y="3130550"/>
          <p14:tracePt t="11840" x="5187950" y="3136900"/>
          <p14:tracePt t="11866" x="5175250" y="3143250"/>
          <p14:tracePt t="11882" x="5168900" y="3143250"/>
          <p14:tracePt t="12576" x="5162550" y="3155950"/>
          <p14:tracePt t="12597" x="5137150" y="3168650"/>
          <p14:tracePt t="12613" x="5124450" y="3175000"/>
          <p14:tracePt t="12636" x="5111750" y="3181350"/>
          <p14:tracePt t="12667" x="5080000" y="3200400"/>
          <p14:tracePt t="12680" x="5073650" y="3206750"/>
          <p14:tracePt t="12695" x="5054600" y="3213100"/>
          <p14:tracePt t="12722" x="5029200" y="3219450"/>
          <p14:tracePt t="12752" x="5003800" y="3244850"/>
          <p14:tracePt t="12766" x="4991100" y="3251200"/>
          <p14:tracePt t="12778" x="4984750" y="3257550"/>
          <p14:tracePt t="12796" x="4972050" y="3270250"/>
          <p14:tracePt t="12829" x="4965700" y="3276600"/>
          <p14:tracePt t="12845" x="4959350" y="3282950"/>
          <p14:tracePt t="12928" x="4959350" y="3289300"/>
          <p14:tracePt t="13021" x="4965700" y="3289300"/>
          <p14:tracePt t="13051" x="4978400" y="3289300"/>
          <p14:tracePt t="13065" x="4984750" y="3289300"/>
          <p14:tracePt t="13082" x="4997450" y="3302000"/>
          <p14:tracePt t="13096" x="5003800" y="3308350"/>
          <p14:tracePt t="13111" x="5010150" y="3308350"/>
          <p14:tracePt t="13128" x="5022850" y="3321050"/>
          <p14:tracePt t="13143" x="5035550" y="3327400"/>
          <p14:tracePt t="13162" x="5048250" y="3333750"/>
          <p14:tracePt t="13177" x="5067300" y="3346450"/>
          <p14:tracePt t="13195" x="5086350" y="3359150"/>
          <p14:tracePt t="13211" x="5099050" y="3359150"/>
          <p14:tracePt t="13228" x="5111750" y="3365500"/>
          <p14:tracePt t="13243" x="5118100" y="3378200"/>
          <p14:tracePt t="13261" x="5137150" y="3384550"/>
          <p14:tracePt t="13277" x="5143500" y="3390900"/>
          <p14:tracePt t="13294" x="5149850" y="3403600"/>
          <p14:tracePt t="13312" x="5168900" y="3409950"/>
          <p14:tracePt t="13344" x="5181600" y="3422650"/>
          <p14:tracePt t="13369" x="5194300" y="3422650"/>
          <p14:tracePt t="13410" x="5207000" y="3422650"/>
          <p14:tracePt t="13435" x="5207000" y="3429000"/>
          <p14:tracePt t="13452" x="5207000" y="3435350"/>
          <p14:tracePt t="13466" x="5207000" y="3441700"/>
          <p14:tracePt t="13488" x="5207000" y="3448050"/>
          <p14:tracePt t="13503" x="5207000" y="3454400"/>
          <p14:tracePt t="13537" x="5207000" y="3467100"/>
          <p14:tracePt t="13577" x="5207000" y="3479800"/>
          <p14:tracePt t="13582" x="5207000" y="3486150"/>
          <p14:tracePt t="13597" x="5207000" y="3492500"/>
          <p14:tracePt t="13610" x="5207000" y="3498850"/>
          <p14:tracePt t="13636" x="5200650" y="3511550"/>
          <p14:tracePt t="13668" x="5187950" y="3530600"/>
          <p14:tracePt t="13683" x="5175250" y="3543300"/>
          <p14:tracePt t="13696" x="5175250" y="3562350"/>
          <p14:tracePt t="13711" x="5168900" y="3568700"/>
          <p14:tracePt t="13735" x="5143500" y="3594100"/>
          <p14:tracePt t="13766" x="5118100" y="3632200"/>
          <p14:tracePt t="13781" x="5111750" y="3638550"/>
          <p14:tracePt t="13795" x="5105400" y="3651250"/>
          <p14:tracePt t="13812" x="5092700" y="3663950"/>
          <p14:tracePt t="13828" x="5073650" y="3683000"/>
          <p14:tracePt t="13853" x="5048250" y="3708400"/>
          <p14:tracePt t="13889" x="5016500" y="3733800"/>
          <p14:tracePt t="13902" x="5003800" y="3740150"/>
          <p14:tracePt t="13912" x="4991100" y="3746500"/>
          <p14:tracePt t="13927" x="4978400" y="3752850"/>
          <p14:tracePt t="13943" x="4972050" y="3759200"/>
          <p14:tracePt t="13960" x="4953000" y="3765550"/>
          <p14:tracePt t="13976" x="4940300" y="3771900"/>
          <p14:tracePt t="13993" x="4921250" y="3778250"/>
          <p14:tracePt t="14011" x="4902200" y="3790950"/>
          <p14:tracePt t="14027" x="4889500" y="3797300"/>
          <p14:tracePt t="14053" x="4870450" y="3810000"/>
          <p14:tracePt t="14068" x="4857750" y="3810000"/>
          <p14:tracePt t="14105" x="4832350" y="3822700"/>
          <p14:tracePt t="14128" x="4826000" y="3822700"/>
          <p14:tracePt t="14143" x="4813300" y="3822700"/>
          <p14:tracePt t="14164" x="4806950" y="3822700"/>
          <p14:tracePt t="14198" x="4794250" y="3822700"/>
          <p14:tracePt t="14528" x="4819650" y="3822700"/>
          <p14:tracePt t="14565" x="4876800" y="3822700"/>
          <p14:tracePt t="14589" x="4908550" y="3822700"/>
          <p14:tracePt t="14602" x="4946650" y="3822700"/>
          <p14:tracePt t="14612" x="4953000" y="3822700"/>
          <p14:tracePt t="14633" x="4978400" y="3822700"/>
          <p14:tracePt t="14651" x="5003800" y="3822700"/>
          <p14:tracePt t="14663" x="5016500" y="3822700"/>
          <p14:tracePt t="14675" x="5022850" y="3822700"/>
          <p14:tracePt t="14697" x="5035550" y="3822700"/>
          <p14:tracePt t="14721" x="5048250" y="3822700"/>
          <p14:tracePt t="14733" x="5054600" y="3822700"/>
          <p14:tracePt t="14750" x="5060950" y="3822700"/>
          <p14:tracePt t="14760" x="5067300" y="3822700"/>
          <p14:tracePt t="14775" x="5073650" y="3829050"/>
          <p14:tracePt t="14792" x="5080000" y="3829050"/>
          <p14:tracePt t="14810" x="5092700" y="3835400"/>
          <p14:tracePt t="14844" x="5092700" y="3841750"/>
          <p14:tracePt t="14860" x="5092700" y="3854450"/>
          <p14:tracePt t="14876" x="5092700" y="3860800"/>
          <p14:tracePt t="14892" x="5092700" y="3867150"/>
          <p14:tracePt t="14910" x="5092700" y="3873500"/>
          <p14:tracePt t="14926" x="5092700" y="3886200"/>
          <p14:tracePt t="14943" x="5092700" y="3892550"/>
          <p14:tracePt t="14958" x="5092700" y="3898900"/>
          <p14:tracePt t="15020" x="5099050" y="3898900"/>
          <p14:tracePt t="20546" x="5111750" y="4057650"/>
          <p14:tracePt t="20593" x="5162550" y="4584700"/>
          <p14:tracePt t="20599" x="5168900" y="4635500"/>
          <p14:tracePt t="20613" x="5187950" y="4743450"/>
          <p14:tracePt t="20626" x="5194300" y="4794250"/>
          <p14:tracePt t="20642" x="5200650" y="4851400"/>
          <p14:tracePt t="20656" x="5207000" y="4889500"/>
          <p14:tracePt t="20672" x="5213350" y="4902200"/>
          <p14:tracePt t="20687" x="5213350" y="4921250"/>
          <p14:tracePt t="20705" x="5213350" y="4933950"/>
          <p14:tracePt t="20721" x="5213350" y="4940300"/>
          <p14:tracePt t="20737" x="5213350" y="4946650"/>
          <p14:tracePt t="20755" x="5213350" y="4953000"/>
          <p14:tracePt t="20776" x="5219700" y="4953000"/>
          <p14:tracePt t="20792" x="5226050" y="4953000"/>
          <p14:tracePt t="21571" x="5226050" y="4959350"/>
          <p14:tracePt t="21587" x="5226050" y="4965700"/>
          <p14:tracePt t="21607" x="5226050" y="4978400"/>
          <p14:tracePt t="21626" x="5226050" y="4984750"/>
          <p14:tracePt t="21644" x="5232400" y="4997450"/>
          <p14:tracePt t="21661" x="5238750" y="5010150"/>
          <p14:tracePt t="21676" x="5238750" y="5016500"/>
          <p14:tracePt t="21710" x="5238750" y="5029200"/>
          <p14:tracePt t="21734" x="5238750" y="5041900"/>
          <p14:tracePt t="21753" x="5238750" y="5054600"/>
          <p14:tracePt t="21799" x="5238750" y="5067300"/>
          <p14:tracePt t="21831" x="5238750" y="5073650"/>
          <p14:tracePt t="21861" x="5238750" y="5080000"/>
          <p14:tracePt t="21884" x="5245100" y="5086350"/>
          <p14:tracePt t="21964" x="5245100" y="5092700"/>
          <p14:tracePt t="22036" x="5245100" y="5099050"/>
          <p14:tracePt t="22070" x="5245100" y="5105400"/>
          <p14:tracePt t="22086" x="5251450" y="5118100"/>
          <p14:tracePt t="22118" x="5251450" y="5124450"/>
          <p14:tracePt t="22137" x="5251450" y="5130800"/>
          <p14:tracePt t="22165" x="5251450" y="5143500"/>
          <p14:tracePt t="22199" x="5251450" y="5156200"/>
          <p14:tracePt t="22226" x="5251450" y="5162550"/>
          <p14:tracePt t="22239" x="5251450" y="5175250"/>
          <p14:tracePt t="22253" x="5251450" y="5181600"/>
          <p14:tracePt t="22267" x="5251450" y="5187950"/>
          <p14:tracePt t="22286" x="5251450" y="5200650"/>
          <p14:tracePt t="22301" x="5251450" y="5207000"/>
          <p14:tracePt t="22323" x="5251450" y="5219700"/>
          <p14:tracePt t="22355" x="5251450" y="5245100"/>
          <p14:tracePt t="22384" x="5245100" y="5257800"/>
          <p14:tracePt t="22403" x="5232400" y="5264150"/>
          <p14:tracePt t="22418" x="5232400" y="5276850"/>
          <p14:tracePt t="22436" x="5219700" y="5289550"/>
          <p14:tracePt t="22461" x="5207000" y="5302250"/>
          <p14:tracePt t="22505" x="5181600" y="5334000"/>
          <p14:tracePt t="22519" x="5175250" y="5334000"/>
          <p14:tracePt t="22535" x="5162550" y="5346700"/>
          <p14:tracePt t="22552" x="5143500" y="5359400"/>
          <p14:tracePt t="22569" x="5130800" y="5359400"/>
          <p14:tracePt t="22585" x="5111750" y="5365750"/>
          <p14:tracePt t="22601" x="5099050" y="5378450"/>
          <p14:tracePt t="22618" x="5086350" y="5384800"/>
          <p14:tracePt t="22636" x="5048250" y="5397500"/>
          <p14:tracePt t="22652" x="5022850" y="5403850"/>
          <p14:tracePt t="22669" x="4991100" y="5416550"/>
          <p14:tracePt t="22693" x="4933950" y="5429250"/>
          <p14:tracePt t="22735" x="4851400" y="5429250"/>
          <p14:tracePt t="22754" x="4794250" y="5429250"/>
          <p14:tracePt t="22768" x="4756150" y="5435600"/>
          <p14:tracePt t="22785" x="4730750" y="5435600"/>
          <p14:tracePt t="22801" x="4711700" y="5435600"/>
          <p14:tracePt t="22818" x="4699000" y="5435600"/>
          <p14:tracePt t="22835" x="4673600" y="5435600"/>
          <p14:tracePt t="22852" x="4654550" y="5429250"/>
          <p14:tracePt t="22868" x="4641850" y="5422900"/>
          <p14:tracePt t="22884" x="4616450" y="5416550"/>
          <p14:tracePt t="22915" x="4578350" y="5397500"/>
          <p14:tracePt t="22955" x="4540250" y="5365750"/>
          <p14:tracePt t="22989" x="4514850" y="5340350"/>
          <p14:tracePt t="23002" x="4508500" y="5334000"/>
          <p14:tracePt t="23020" x="4495800" y="5314950"/>
          <p14:tracePt t="23036" x="4495800" y="5308600"/>
          <p14:tracePt t="23052" x="4495800" y="5302250"/>
          <p14:tracePt t="23083" x="4495800" y="5289550"/>
          <p14:tracePt t="23113" x="4495800" y="5270500"/>
          <p14:tracePt t="23137" x="4495800" y="5264150"/>
          <p14:tracePt t="23149" x="4495800" y="5257800"/>
          <p14:tracePt t="23191" x="4495800" y="5232400"/>
          <p14:tracePt t="23206" x="4495800" y="5213350"/>
          <p14:tracePt t="23218" x="4502150" y="5213350"/>
          <p14:tracePt t="23241" x="4514850" y="5187950"/>
          <p14:tracePt t="23275" x="4527550" y="5149850"/>
          <p14:tracePt t="23289" x="4533900" y="5143500"/>
          <p14:tracePt t="23301" x="4540250" y="5137150"/>
          <p14:tracePt t="23317" x="4546600" y="5137150"/>
          <p14:tracePt t="23344" x="4559300" y="5124450"/>
          <p14:tracePt t="23378" x="4578350" y="5105400"/>
          <p14:tracePt t="23401" x="4616450" y="5086350"/>
          <p14:tracePt t="23418" x="4660900" y="5067300"/>
          <p14:tracePt t="23435" x="4730750" y="5048250"/>
          <p14:tracePt t="23452" x="4775200" y="5035550"/>
          <p14:tracePt t="23477" x="4819650" y="5022850"/>
          <p14:tracePt t="23520" x="4883150" y="5016500"/>
          <p14:tracePt t="23546" x="4908550" y="5016500"/>
          <p14:tracePt t="23563" x="4914900" y="5016500"/>
          <p14:tracePt t="23616" x="4914900" y="5029200"/>
          <p14:tracePt t="24555" x="5168900" y="4864100"/>
          <p14:tracePt t="24575" x="5441950" y="4654550"/>
          <p14:tracePt t="24591" x="5607050" y="4514850"/>
          <p14:tracePt t="24604" x="5772150" y="4381500"/>
          <p14:tracePt t="24616" x="5854700" y="4318000"/>
          <p14:tracePt t="24633" x="6019800" y="4216400"/>
          <p14:tracePt t="24650" x="6191250" y="4102100"/>
          <p14:tracePt t="24667" x="6273800" y="4038600"/>
          <p14:tracePt t="24696" x="6388100" y="3943350"/>
          <p14:tracePt t="24735" x="6673850" y="3714750"/>
          <p14:tracePt t="24752" x="6750050" y="3663950"/>
          <p14:tracePt t="24768" x="6794500" y="3632200"/>
          <p14:tracePt t="24784" x="6832600" y="3613150"/>
          <p14:tracePt t="24801" x="6927850" y="3606800"/>
          <p14:tracePt t="25036" x="7219950" y="3263900"/>
          <p14:tracePt t="25069" x="7848600" y="2565400"/>
          <p14:tracePt t="25090" x="8166100" y="2317750"/>
          <p14:tracePt t="25112" x="8280400" y="2216150"/>
          <p14:tracePt t="25134" x="8324850" y="2184400"/>
          <p14:tracePt t="25150" x="8337550" y="2178050"/>
          <p14:tracePt t="25167" x="8350250" y="2171700"/>
          <p14:tracePt t="30755" x="8337550" y="2247900"/>
          <p14:tracePt t="30786" x="8305800" y="2349500"/>
          <p14:tracePt t="30819" x="8286750" y="2444750"/>
          <p14:tracePt t="30854" x="8261350" y="2527300"/>
          <p14:tracePt t="30867" x="8255000" y="2540000"/>
          <p14:tracePt t="30877" x="8248650" y="2565400"/>
          <p14:tracePt t="30902" x="8235950" y="2603500"/>
          <p14:tracePt t="30924" x="8216900" y="2641600"/>
          <p14:tracePt t="30957" x="8197850" y="2698750"/>
          <p14:tracePt t="30989" x="8185150" y="2749550"/>
          <p14:tracePt t="31003" x="8185150" y="2768600"/>
          <p14:tracePt t="31013" x="8178800" y="2781300"/>
          <p14:tracePt t="31027" x="8178800" y="2806700"/>
          <p14:tracePt t="31056" x="8178800" y="2857500"/>
          <p14:tracePt t="31071" x="8172450" y="2870200"/>
          <p14:tracePt t="31095" x="8166100" y="2901950"/>
          <p14:tracePt t="31111" x="8166100" y="2921000"/>
          <p14:tracePt t="31135" x="8166100" y="2952750"/>
          <p14:tracePt t="31165" x="8166100" y="2978150"/>
          <p14:tracePt t="31179" x="8166100" y="2997200"/>
          <p14:tracePt t="31194" x="8166100" y="3009900"/>
          <p14:tracePt t="31210" x="8166100" y="3028950"/>
          <p14:tracePt t="31226" x="8166100" y="3041650"/>
          <p14:tracePt t="31251" x="8166100" y="3060700"/>
          <p14:tracePt t="31277" x="8166100" y="3092450"/>
          <p14:tracePt t="31294" x="8166100" y="3098800"/>
          <p14:tracePt t="31328" x="8166100" y="3111500"/>
          <p14:tracePt t="32593" x="8166100" y="3130550"/>
          <p14:tracePt t="32601" x="8166100" y="3162300"/>
          <p14:tracePt t="32612" x="8166100" y="3194050"/>
          <p14:tracePt t="32626" x="8166100" y="3276600"/>
          <p14:tracePt t="32641" x="8166100" y="3352800"/>
          <p14:tracePt t="32660" x="8166100" y="3409950"/>
          <p14:tracePt t="32676" x="8166100" y="3473450"/>
          <p14:tracePt t="32693" x="8166100" y="3498850"/>
          <p14:tracePt t="32707" x="8166100" y="3524250"/>
          <p14:tracePt t="32725" x="8166100" y="3549650"/>
          <p14:tracePt t="32741" x="8166100" y="3575050"/>
          <p14:tracePt t="32758" x="8166100" y="3587750"/>
          <p14:tracePt t="32775" x="8166100" y="3619500"/>
          <p14:tracePt t="32792" x="8166100" y="3651250"/>
          <p14:tracePt t="32807" x="8166100" y="3683000"/>
          <p14:tracePt t="32824" x="8166100" y="3714750"/>
          <p14:tracePt t="32842" x="8166100" y="3740150"/>
          <p14:tracePt t="32866" x="8166100" y="3771900"/>
          <p14:tracePt t="32902" x="8166100" y="3803650"/>
          <p14:tracePt t="32939" x="8166100" y="3816350"/>
          <p14:tracePt t="32960" x="8166100" y="3822700"/>
          <p14:tracePt t="33006" x="8172450" y="3822700"/>
          <p14:tracePt t="43120" x="8172450" y="3848100"/>
          <p14:tracePt t="43147" x="8172450" y="3930650"/>
          <p14:tracePt t="43178" x="8166100" y="4013200"/>
          <p14:tracePt t="43200" x="8153400" y="4083050"/>
          <p14:tracePt t="43217" x="8153400" y="4127500"/>
          <p14:tracePt t="43232" x="8153400" y="4165600"/>
          <p14:tracePt t="43249" x="8147050" y="4197350"/>
          <p14:tracePt t="43273" x="8147050" y="4248150"/>
          <p14:tracePt t="43313" x="8147050" y="4318000"/>
          <p14:tracePt t="43333" x="8147050" y="4356100"/>
          <p14:tracePt t="43349" x="8147050" y="4375150"/>
          <p14:tracePt t="43364" x="8147050" y="4394200"/>
          <p14:tracePt t="43382" x="8140700" y="4400550"/>
          <p14:tracePt t="43399" x="8140700" y="4425950"/>
          <p14:tracePt t="43416" x="8140700" y="4438650"/>
          <p14:tracePt t="43431" x="8134350" y="4451350"/>
          <p14:tracePt t="43449" x="8134350" y="4470400"/>
          <p14:tracePt t="43465" x="8128000" y="4483100"/>
          <p14:tracePt t="43489" x="8128000" y="4502150"/>
          <p14:tracePt t="43527" x="8115300" y="4565650"/>
          <p14:tracePt t="43557" x="8108950" y="4610100"/>
          <p14:tracePt t="43563" x="8102600" y="4622800"/>
          <p14:tracePt t="43578" x="8102600" y="4641850"/>
          <p14:tracePt t="43600" x="8102600" y="4679950"/>
          <p14:tracePt t="43615" x="8102600" y="4711700"/>
          <p14:tracePt t="43638" x="8102600" y="4737100"/>
          <p14:tracePt t="43674" x="8102600" y="4800600"/>
          <p14:tracePt t="43697" x="8102600" y="4832350"/>
          <p14:tracePt t="43716" x="8102600" y="4864100"/>
          <p14:tracePt t="43732" x="8102600" y="4889500"/>
          <p14:tracePt t="43762" x="8102600" y="4921250"/>
          <p14:tracePt t="43801" x="8102600" y="4965700"/>
          <p14:tracePt t="43816" x="8102600" y="4972050"/>
          <p14:tracePt t="43830" x="8102600" y="4978400"/>
          <p14:tracePt t="43853" x="8102600" y="4984750"/>
          <p14:tracePt t="45756" x="8102600" y="5022850"/>
          <p14:tracePt t="45790" x="8102600" y="5118100"/>
          <p14:tracePt t="45816" x="8108950" y="5194300"/>
          <p14:tracePt t="45832" x="8108950" y="5238750"/>
          <p14:tracePt t="45848" x="8108950" y="5264150"/>
          <p14:tracePt t="45862" x="8108950" y="5270500"/>
          <p14:tracePt t="45880" x="8108950" y="5283200"/>
          <p14:tracePt t="45896" x="8108950" y="5289550"/>
          <p14:tracePt t="45913" x="8108950" y="5302250"/>
          <p14:tracePt t="45931" x="8108950" y="5308600"/>
          <p14:tracePt t="45992" x="8121650" y="5308600"/>
          <p14:tracePt t="48525" x="8039100" y="5314950"/>
          <p14:tracePt t="48552" x="7258050" y="5378450"/>
          <p14:tracePt t="48590" x="6483350" y="5410200"/>
          <p14:tracePt t="48608" x="6235700" y="5422900"/>
          <p14:tracePt t="48629" x="5854700" y="5441950"/>
          <p14:tracePt t="48644" x="5708650" y="5448300"/>
          <p14:tracePt t="48662" x="5638800" y="5461000"/>
          <p14:tracePt t="48678" x="5600700" y="5461000"/>
          <p14:tracePt t="48694" x="5588000" y="5461000"/>
          <p14:tracePt t="48711" x="5581650" y="5461000"/>
          <p14:tracePt t="49116" x="5537200" y="5461000"/>
          <p14:tracePt t="49146" x="5270500" y="5467350"/>
          <p14:tracePt t="49182" x="5054600" y="5467350"/>
          <p14:tracePt t="49198" x="4991100" y="5467350"/>
          <p14:tracePt t="49210" x="4959350" y="5467350"/>
          <p14:tracePt t="49227" x="4883150" y="5467350"/>
          <p14:tracePt t="49252" x="4845050" y="5467350"/>
          <p14:tracePt t="49287" x="4826000" y="5467350"/>
          <p14:tracePt t="49308" x="4813300" y="5467350"/>
          <p14:tracePt t="49955" x="4819650" y="5467350"/>
          <p14:tracePt t="49991" x="4838700" y="5467350"/>
          <p14:tracePt t="50026" x="4889500" y="5467350"/>
          <p14:tracePt t="50050" x="5003800" y="5467350"/>
          <p14:tracePt t="50066" x="5080000" y="5467350"/>
          <p14:tracePt t="50078" x="5111750" y="5467350"/>
          <p14:tracePt t="50093" x="5162550" y="5467350"/>
          <p14:tracePt t="50110" x="5219700" y="5467350"/>
          <p14:tracePt t="50127" x="5251450" y="5467350"/>
          <p14:tracePt t="50147" x="5295900" y="5467350"/>
          <p14:tracePt t="50181" x="5372100" y="5467350"/>
          <p14:tracePt t="50206" x="5410200" y="5467350"/>
          <p14:tracePt t="50227" x="5429250" y="5467350"/>
          <p14:tracePt t="50243" x="5448300" y="5467350"/>
          <p14:tracePt t="50258" x="5461000" y="5467350"/>
          <p14:tracePt t="50275" x="5467350" y="5467350"/>
          <p14:tracePt t="50292" x="5473700" y="5467350"/>
          <p14:tracePt t="50309" x="5480050" y="5467350"/>
          <p14:tracePt t="50328" x="5486400" y="5467350"/>
          <p14:tracePt t="50792" x="5588000" y="5454650"/>
          <p14:tracePt t="50823" x="5905500" y="5435600"/>
          <p14:tracePt t="50857" x="6280150" y="5416550"/>
          <p14:tracePt t="50877" x="6381750" y="5416550"/>
          <p14:tracePt t="50893" x="6457950" y="5416550"/>
          <p14:tracePt t="50910" x="6559550" y="5397500"/>
          <p14:tracePt t="50926" x="6623050" y="5391150"/>
          <p14:tracePt t="50944" x="6692900" y="5384800"/>
          <p14:tracePt t="50958" x="6762750" y="5384800"/>
          <p14:tracePt t="50976" x="6838950" y="5378450"/>
          <p14:tracePt t="50992" x="6896100" y="5365750"/>
          <p14:tracePt t="51020" x="6991350" y="5365750"/>
          <p14:tracePt t="51054" x="7048500" y="5365750"/>
          <p14:tracePt t="51066" x="7061200" y="5365750"/>
          <p14:tracePt t="51082" x="7073900" y="5365750"/>
          <p14:tracePt t="51094" x="7080250" y="5365750"/>
          <p14:tracePt t="51127" x="7086600" y="5372100"/>
          <p14:tracePt t="51515" x="7112000" y="5372100"/>
          <p14:tracePt t="51551" x="7162800" y="5365750"/>
          <p14:tracePt t="51567" x="7181850" y="5365750"/>
          <p14:tracePt t="51582" x="7200900" y="5365750"/>
          <p14:tracePt t="51594" x="7219950" y="5365750"/>
          <p14:tracePt t="51611" x="7251700" y="5353050"/>
          <p14:tracePt t="51628" x="7283450" y="5353050"/>
          <p14:tracePt t="51643" x="7321550" y="5353050"/>
          <p14:tracePt t="51658" x="7353300" y="5353050"/>
          <p14:tracePt t="51674" x="7385050" y="5353050"/>
          <p14:tracePt t="51696" x="7442200" y="5353050"/>
          <p14:tracePt t="51736" x="7524750" y="5346700"/>
          <p14:tracePt t="51759" x="7581900" y="5340350"/>
          <p14:tracePt t="51774" x="7613650" y="5340350"/>
          <p14:tracePt t="51799" x="7658100" y="5340350"/>
          <p14:tracePt t="51830" x="7727950" y="5340350"/>
          <p14:tracePt t="51844" x="7772400" y="5340350"/>
          <p14:tracePt t="51858" x="7804150" y="5340350"/>
          <p14:tracePt t="51874" x="7835900" y="5340350"/>
          <p14:tracePt t="51891" x="7861300" y="5340350"/>
          <p14:tracePt t="51908" x="7886700" y="5340350"/>
          <p14:tracePt t="51925" x="7918450" y="5340350"/>
          <p14:tracePt t="51953" x="7943850" y="5340350"/>
          <p14:tracePt t="51991" x="7969250" y="5340350"/>
          <p14:tracePt t="52021" x="7988300" y="5340350"/>
          <p14:tracePt t="52042" x="8001000" y="5340350"/>
          <p14:tracePt t="52120" x="8001000" y="5346700"/>
          <p14:tracePt t="56081" x="7791450" y="5441950"/>
          <p14:tracePt t="56112" x="7493000" y="5600700"/>
          <p14:tracePt t="56141" x="7340600" y="5683250"/>
          <p14:tracePt t="56173" x="7175500" y="5772150"/>
          <p14:tracePt t="56188" x="7112000" y="5803900"/>
          <p14:tracePt t="56204" x="7067550" y="5829300"/>
          <p14:tracePt t="56222" x="7048500" y="5854700"/>
          <p14:tracePt t="56238" x="7029450" y="5867400"/>
          <p14:tracePt t="56255" x="7010400" y="5880100"/>
          <p14:tracePt t="56271" x="6991350" y="5905500"/>
          <p14:tracePt t="56287" x="6972300" y="5930900"/>
          <p14:tracePt t="56305" x="6953250" y="5943600"/>
          <p14:tracePt t="56320" x="6934200" y="5962650"/>
          <p14:tracePt t="56338" x="6889750" y="5994400"/>
          <p14:tracePt t="56354" x="6858000" y="6019800"/>
          <p14:tracePt t="56379" x="6788150" y="6070600"/>
          <p14:tracePt t="56425" x="6616700" y="6197600"/>
          <p14:tracePt t="56449" x="6559550" y="6242050"/>
          <p14:tracePt t="56461" x="6508750" y="6261100"/>
          <p14:tracePt t="56470" x="6477000" y="6273800"/>
          <p14:tracePt t="56486" x="6419850" y="6299200"/>
          <p14:tracePt t="56504" x="6362700" y="6324600"/>
          <p14:tracePt t="56520" x="6324600" y="6337300"/>
          <p14:tracePt t="56537" x="6254750" y="6356350"/>
          <p14:tracePt t="56554" x="6203950" y="6369050"/>
          <p14:tracePt t="56571" x="6159500" y="6394450"/>
          <p14:tracePt t="56586" x="6127750" y="6400800"/>
          <p14:tracePt t="56610" x="6089650" y="6413500"/>
          <p14:tracePt t="56651" x="6026150" y="6432550"/>
          <p14:tracePt t="56675" x="5975350" y="6451600"/>
          <p14:tracePt t="56687" x="5962650" y="6457950"/>
          <p14:tracePt t="56704" x="5937250" y="6457950"/>
          <p14:tracePt t="56721" x="5918200" y="6457950"/>
          <p14:tracePt t="56735" x="5892800" y="6457950"/>
          <p14:tracePt t="56753" x="5854700" y="6451600"/>
          <p14:tracePt t="56776" x="5842000" y="6451600"/>
          <p14:tracePt t="56812" x="5803900" y="6451600"/>
          <p14:tracePt t="56842" x="5797550" y="6432550"/>
          <p14:tracePt t="56853" x="5784850" y="6432550"/>
          <p14:tracePt t="56870" x="5778500" y="6419850"/>
          <p14:tracePt t="56894" x="5765800" y="6413500"/>
          <p14:tracePt t="56929" x="5765800" y="6394450"/>
          <p14:tracePt t="56945" x="5765800" y="6388100"/>
          <p14:tracePt t="56972" x="5765800" y="6381750"/>
          <p14:tracePt t="56987" x="5765800" y="6375400"/>
          <p14:tracePt t="57012" x="5765800" y="6369050"/>
          <p14:tracePt t="57042" x="5765800" y="6356350"/>
          <p14:tracePt t="57062" x="5765800" y="6350000"/>
          <p14:tracePt t="57076" x="5765800" y="6343650"/>
          <p14:tracePt t="57087" x="5765800" y="6330950"/>
          <p14:tracePt t="57102" x="5765800" y="6318250"/>
          <p14:tracePt t="57125" x="5772150" y="6299200"/>
          <p14:tracePt t="57160" x="5791200" y="6261100"/>
          <p14:tracePt t="57178" x="5803900" y="6248400"/>
          <p14:tracePt t="57191" x="5810250" y="6235700"/>
          <p14:tracePt t="57203" x="5810250" y="6229350"/>
          <p14:tracePt t="57221" x="5816600" y="6216650"/>
          <p14:tracePt t="57238" x="5848350" y="6197600"/>
          <p14:tracePt t="57253" x="5911850" y="6146800"/>
          <p14:tracePt t="57270" x="6051550" y="6076950"/>
          <p14:tracePt t="57287" x="6197600" y="6019800"/>
          <p14:tracePt t="57302" x="6318250" y="5981700"/>
          <p14:tracePt t="57319" x="6419850" y="5956300"/>
          <p14:tracePt t="57337" x="6527800" y="5930900"/>
          <p14:tracePt t="57353" x="6597650" y="5911850"/>
          <p14:tracePt t="57370" x="6692900" y="5911850"/>
          <p14:tracePt t="57386" x="6781800" y="5918200"/>
          <p14:tracePt t="57402" x="6889750" y="5937250"/>
          <p14:tracePt t="57421" x="7016750" y="5969000"/>
          <p14:tracePt t="57448" x="7080250" y="5994400"/>
          <p14:tracePt t="57491" x="7156450" y="6070600"/>
          <p14:tracePt t="57507" x="7175500" y="6096000"/>
          <p14:tracePt t="57519" x="7181850" y="6108700"/>
          <p14:tracePt t="57537" x="7194550" y="6146800"/>
          <p14:tracePt t="57553" x="7200900" y="6172200"/>
          <p14:tracePt t="57570" x="7200900" y="6191250"/>
          <p14:tracePt t="57586" x="7200900" y="6210300"/>
          <p14:tracePt t="57602" x="7200900" y="6223000"/>
          <p14:tracePt t="57618" x="7200900" y="6235700"/>
          <p14:tracePt t="57635" x="7200900" y="6242050"/>
          <p14:tracePt t="57652" x="7200900" y="6248400"/>
          <p14:tracePt t="57676" x="7200900" y="6261100"/>
          <p14:tracePt t="57707" x="7200900" y="6273800"/>
          <p14:tracePt t="58501" x="0" y="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2C216E-036D-4753-BD9F-2AA254FD578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85800"/>
            <a:ext cx="8229600" cy="1066800"/>
          </a:xfrm>
        </p:spPr>
        <p:txBody>
          <a:bodyPr/>
          <a:lstStyle/>
          <a:p>
            <a:pPr>
              <a:defRPr/>
            </a:pPr>
            <a:r>
              <a:rPr lang="en-US" dirty="0"/>
              <a:t>Approach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86200" y="1676400"/>
            <a:ext cx="26670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Lucida Sans Unicode" pitchFamily="34" charset="0"/>
              </a:rPr>
              <a:t>Original specification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315200" y="2590800"/>
            <a:ext cx="26670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Lucida Sans Unicode" pitchFamily="34" charset="0"/>
              </a:rPr>
              <a:t>Requirements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3886200" y="2046289"/>
            <a:ext cx="2667000" cy="930275"/>
            <a:chOff x="2362200" y="2045732"/>
            <a:chExt cx="2667000" cy="930916"/>
          </a:xfrm>
        </p:grpSpPr>
        <p:sp>
          <p:nvSpPr>
            <p:cNvPr id="17430" name="TextBox 8"/>
            <p:cNvSpPr txBox="1">
              <a:spLocks noChangeArrowheads="1"/>
            </p:cNvSpPr>
            <p:nvPr/>
          </p:nvSpPr>
          <p:spPr bwMode="auto">
            <a:xfrm>
              <a:off x="2362200" y="2607316"/>
              <a:ext cx="26670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Lucida Sans Unicode" pitchFamily="34" charset="0"/>
                </a:rPr>
                <a:t>Formal Modeling</a:t>
              </a:r>
            </a:p>
          </p:txBody>
        </p:sp>
        <p:cxnSp>
          <p:nvCxnSpPr>
            <p:cNvPr id="16" name="Straight Arrow Connector 15"/>
            <p:cNvCxnSpPr>
              <a:stCxn id="8" idx="2"/>
              <a:endCxn id="17430" idx="0"/>
            </p:cNvCxnSpPr>
            <p:nvPr/>
          </p:nvCxnSpPr>
          <p:spPr>
            <a:xfrm>
              <a:off x="3695700" y="2045732"/>
              <a:ext cx="0" cy="56236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5219700" y="2960688"/>
            <a:ext cx="3429000" cy="1257300"/>
            <a:chOff x="3695700" y="2960132"/>
            <a:chExt cx="3429000" cy="1257217"/>
          </a:xfrm>
        </p:grpSpPr>
        <p:sp>
          <p:nvSpPr>
            <p:cNvPr id="17427" name="TextBox 9"/>
            <p:cNvSpPr txBox="1">
              <a:spLocks noChangeArrowheads="1"/>
            </p:cNvSpPr>
            <p:nvPr/>
          </p:nvSpPr>
          <p:spPr bwMode="auto">
            <a:xfrm>
              <a:off x="3900853" y="3848017"/>
              <a:ext cx="26670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Lucida Sans Unicode" pitchFamily="34" charset="0"/>
                </a:rPr>
                <a:t>Model checking</a:t>
              </a:r>
            </a:p>
          </p:txBody>
        </p:sp>
        <p:cxnSp>
          <p:nvCxnSpPr>
            <p:cNvPr id="19" name="Straight Arrow Connector 18"/>
            <p:cNvCxnSpPr>
              <a:stCxn id="17430" idx="2"/>
              <a:endCxn id="17427" idx="0"/>
            </p:cNvCxnSpPr>
            <p:nvPr/>
          </p:nvCxnSpPr>
          <p:spPr>
            <a:xfrm>
              <a:off x="3695700" y="2976006"/>
              <a:ext cx="1538288" cy="87147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2"/>
              <a:endCxn id="17427" idx="0"/>
            </p:cNvCxnSpPr>
            <p:nvPr/>
          </p:nvCxnSpPr>
          <p:spPr>
            <a:xfrm flipH="1">
              <a:off x="5233988" y="2960132"/>
              <a:ext cx="1890712" cy="88735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698750" y="4217988"/>
            <a:ext cx="4059238" cy="1579562"/>
            <a:chOff x="1175239" y="4217349"/>
            <a:chExt cx="4059114" cy="1579767"/>
          </a:xfrm>
        </p:grpSpPr>
        <p:pic>
          <p:nvPicPr>
            <p:cNvPr id="17424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5239" y="4463616"/>
              <a:ext cx="1333500" cy="133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5" name="TextBox 12"/>
            <p:cNvSpPr txBox="1">
              <a:spLocks noChangeArrowheads="1"/>
            </p:cNvSpPr>
            <p:nvPr/>
          </p:nvSpPr>
          <p:spPr bwMode="auto">
            <a:xfrm>
              <a:off x="2532184" y="4945700"/>
              <a:ext cx="820615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Lucida Sans Unicode" pitchFamily="34" charset="0"/>
                </a:rPr>
                <a:t>True</a:t>
              </a:r>
            </a:p>
          </p:txBody>
        </p:sp>
        <p:cxnSp>
          <p:nvCxnSpPr>
            <p:cNvPr id="25" name="Straight Arrow Connector 24"/>
            <p:cNvCxnSpPr>
              <a:stCxn id="17427" idx="2"/>
              <a:endCxn id="17425" idx="0"/>
            </p:cNvCxnSpPr>
            <p:nvPr/>
          </p:nvCxnSpPr>
          <p:spPr>
            <a:xfrm flipH="1">
              <a:off x="2942073" y="4217349"/>
              <a:ext cx="2292280" cy="72875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757989" y="4211638"/>
            <a:ext cx="3049587" cy="1350962"/>
            <a:chOff x="5234353" y="4211487"/>
            <a:chExt cx="3048794" cy="1351113"/>
          </a:xfrm>
        </p:grpSpPr>
        <p:sp>
          <p:nvSpPr>
            <p:cNvPr id="17421" name="TextBox 11"/>
            <p:cNvSpPr txBox="1">
              <a:spLocks noChangeArrowheads="1"/>
            </p:cNvSpPr>
            <p:nvPr/>
          </p:nvSpPr>
          <p:spPr bwMode="auto">
            <a:xfrm>
              <a:off x="5773615" y="4945700"/>
              <a:ext cx="794238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Lucida Sans Unicode" pitchFamily="34" charset="0"/>
                </a:rPr>
                <a:t>False</a:t>
              </a:r>
            </a:p>
          </p:txBody>
        </p:sp>
        <p:pic>
          <p:nvPicPr>
            <p:cNvPr id="17422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0" y="4211487"/>
              <a:ext cx="1425147" cy="135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8" name="Straight Arrow Connector 27"/>
            <p:cNvCxnSpPr>
              <a:endCxn id="17421" idx="0"/>
            </p:cNvCxnSpPr>
            <p:nvPr/>
          </p:nvCxnSpPr>
          <p:spPr>
            <a:xfrm>
              <a:off x="5234353" y="4243241"/>
              <a:ext cx="936381" cy="70175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6670675" y="5314950"/>
            <a:ext cx="2044700" cy="812800"/>
            <a:chOff x="5146035" y="5315032"/>
            <a:chExt cx="2046073" cy="813344"/>
          </a:xfrm>
        </p:grpSpPr>
        <p:sp>
          <p:nvSpPr>
            <p:cNvPr id="17419" name="TextBox 13"/>
            <p:cNvSpPr txBox="1">
              <a:spLocks noChangeArrowheads="1"/>
            </p:cNvSpPr>
            <p:nvPr/>
          </p:nvSpPr>
          <p:spPr bwMode="auto">
            <a:xfrm>
              <a:off x="5146035" y="5759044"/>
              <a:ext cx="204607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Lucida Sans Unicode" pitchFamily="34" charset="0"/>
                </a:rPr>
                <a:t>Counterexample </a:t>
              </a:r>
            </a:p>
          </p:txBody>
        </p:sp>
        <p:cxnSp>
          <p:nvCxnSpPr>
            <p:cNvPr id="30" name="Straight Arrow Connector 29"/>
            <p:cNvCxnSpPr>
              <a:stCxn id="17421" idx="2"/>
              <a:endCxn id="17419" idx="0"/>
            </p:cNvCxnSpPr>
            <p:nvPr/>
          </p:nvCxnSpPr>
          <p:spPr>
            <a:xfrm flipH="1">
              <a:off x="6169071" y="5315032"/>
              <a:ext cx="1589" cy="44479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4725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069"/>
    </mc:Choice>
    <mc:Fallback xmlns="">
      <p:transition spd="slow" advTm="750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C87C-0FDF-444A-9A28-EB5AF0DC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lecture: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369E7-565C-4590-8518-81E6E2668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Why we use formal methods</a:t>
            </a:r>
          </a:p>
          <a:p>
            <a:r>
              <a:rPr lang="en-US" sz="2400" dirty="0"/>
              <a:t>Formal methods vs testing</a:t>
            </a:r>
          </a:p>
          <a:p>
            <a:r>
              <a:rPr lang="en-US" sz="2400" dirty="0"/>
              <a:t>How to use formal methods</a:t>
            </a:r>
          </a:p>
          <a:p>
            <a:r>
              <a:rPr lang="en-US" sz="2400" dirty="0"/>
              <a:t>Getting abstract mathematical/formal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74A57-43CC-4AB9-8914-287F0387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5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28"/>
    </mc:Choice>
    <mc:Fallback xmlns="">
      <p:transition spd="slow" advTm="48228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2CA8C0-C8D3-4317-8164-D97EBD98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reading material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A77E5-CCE5-4B71-B945-586B857D6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Chapter # 1:  of the book “Formal Software Development, from VDM to Java” by Quentin </a:t>
            </a:r>
            <a:r>
              <a:rPr lang="en-US" sz="2800" dirty="0" err="1"/>
              <a:t>Charatan</a:t>
            </a:r>
            <a:r>
              <a:rPr lang="en-US" sz="2800" dirty="0"/>
              <a:t> and Aaron </a:t>
            </a:r>
            <a:r>
              <a:rPr lang="en-US" sz="2800" dirty="0" err="1"/>
              <a:t>Kans</a:t>
            </a:r>
            <a:endParaRPr lang="en-US" sz="2800" dirty="0"/>
          </a:p>
          <a:p>
            <a:r>
              <a:rPr lang="en-US" sz="2800" dirty="0"/>
              <a:t>Chapter 1: of the book “Software development with Z” by J.B. Wordsworth</a:t>
            </a:r>
          </a:p>
          <a:p>
            <a:endParaRPr lang="en-US" sz="2800" b="1" dirty="0">
              <a:latin typeface="Frutiger-Black"/>
            </a:endParaRPr>
          </a:p>
          <a:p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0E9857-42BF-4F11-8082-B46E9F5E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E5D3-5F45-4D8D-8054-24FE9217BF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4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55"/>
    </mc:Choice>
    <mc:Fallback xmlns="">
      <p:transition spd="slow" advTm="3145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E47E-7639-45AD-977E-7035B2EF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discussed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11181-3A7B-436E-8B60-0DAA4CCA1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Why to use formal methods?</a:t>
            </a:r>
          </a:p>
          <a:p>
            <a:r>
              <a:rPr lang="en-US" sz="2400" dirty="0"/>
              <a:t>When to apply formal methods?</a:t>
            </a:r>
          </a:p>
          <a:p>
            <a:r>
              <a:rPr lang="en-US" sz="2400" dirty="0"/>
              <a:t>How to apply formal methods?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5EC85-891D-462F-B2FE-F941B148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8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894"/>
    </mc:Choice>
    <mc:Fallback xmlns="">
      <p:transition spd="slow" advTm="5389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Shortcomings of diagrams (informal specification)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400" dirty="0"/>
              <a:t>They are </a:t>
            </a:r>
            <a:r>
              <a:rPr lang="en-US" sz="2400" dirty="0">
                <a:solidFill>
                  <a:srgbClr val="0000FF"/>
                </a:solidFill>
              </a:rPr>
              <a:t>unstructured</a:t>
            </a:r>
            <a:r>
              <a:rPr lang="en-US" sz="2400" dirty="0"/>
              <a:t> and many computer scientists also tended to reject anything that looked faintly like a flowchart.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/>
              <a:t>They had neither </a:t>
            </a:r>
            <a:r>
              <a:rPr lang="en-US" sz="2400" dirty="0">
                <a:solidFill>
                  <a:srgbClr val="0000FF"/>
                </a:solidFill>
              </a:rPr>
              <a:t>syntax</a:t>
            </a:r>
            <a:r>
              <a:rPr lang="en-US" sz="2400" dirty="0"/>
              <a:t> nor </a:t>
            </a:r>
            <a:r>
              <a:rPr lang="en-US" sz="2400" dirty="0">
                <a:solidFill>
                  <a:srgbClr val="0000FF"/>
                </a:solidFill>
              </a:rPr>
              <a:t>semantics</a:t>
            </a:r>
            <a:r>
              <a:rPr lang="en-US" sz="2400" dirty="0"/>
              <a:t>.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/>
              <a:t>It is  impossible to prove their </a:t>
            </a:r>
            <a:r>
              <a:rPr lang="en-US" sz="2400" dirty="0">
                <a:solidFill>
                  <a:srgbClr val="0000FF"/>
                </a:solidFill>
              </a:rPr>
              <a:t>formal correctness </a:t>
            </a:r>
            <a:r>
              <a:rPr lang="en-US" sz="2400" dirty="0"/>
              <a:t>of the model of system.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u="sng" dirty="0"/>
              <a:t>Difficult to establish </a:t>
            </a:r>
            <a:r>
              <a:rPr lang="en-US" sz="2400" u="sng" dirty="0">
                <a:solidFill>
                  <a:srgbClr val="0000FF"/>
                </a:solidFill>
              </a:rPr>
              <a:t>precise mapping rules </a:t>
            </a:r>
            <a:r>
              <a:rPr lang="en-US" sz="2400" u="sng" dirty="0"/>
              <a:t>to </a:t>
            </a:r>
            <a:r>
              <a:rPr lang="en-US" sz="2400" u="sng" dirty="0">
                <a:solidFill>
                  <a:srgbClr val="0000FF"/>
                </a:solidFill>
              </a:rPr>
              <a:t>"transform" </a:t>
            </a:r>
            <a:r>
              <a:rPr lang="en-US" sz="2400" u="sng" dirty="0"/>
              <a:t>a specification into an algorithm or verify a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48B5D-ED03-43ED-B491-F723D19F1CB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710"/>
    </mc:Choice>
    <mc:Fallback xmlns="">
      <p:transition spd="slow" advTm="7871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995B-A784-441E-9FE1-5C0A4B5C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use formal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B51B3-C28C-4B24-8D14-707699030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u="sng" dirty="0"/>
              <a:t>The whole point of using formal methods is to be able to predict what a program will do without running any code - in fact, without writing any. </a:t>
            </a:r>
          </a:p>
          <a:p>
            <a:r>
              <a:rPr lang="en-US" sz="2400" dirty="0"/>
              <a:t>This ability to model behavior </a:t>
            </a:r>
            <a:r>
              <a:rPr lang="en-US" sz="2400" b="1" dirty="0"/>
              <a:t>distinguishes the formal methods from</a:t>
            </a:r>
            <a:r>
              <a:rPr lang="en-US" sz="2400" dirty="0"/>
              <a:t> </a:t>
            </a:r>
            <a:r>
              <a:rPr lang="en-US" sz="2400" b="1" dirty="0"/>
              <a:t>diagrams that can only model program structure. </a:t>
            </a:r>
          </a:p>
          <a:p>
            <a:r>
              <a:rPr lang="en-US" sz="2400" dirty="0"/>
              <a:t>Formal methods can help you create software so that you can understand it before you run it. </a:t>
            </a:r>
          </a:p>
          <a:p>
            <a:r>
              <a:rPr lang="en-US" sz="2400" dirty="0"/>
              <a:t>This means we can discover many errors without having to run any tests.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64AA5-3430-430B-A763-E1950685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2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19"/>
    </mc:Choice>
    <mc:Fallback xmlns="">
      <p:transition spd="slow" advTm="7001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7584-5A6D-424A-BF7D-22FCDEB7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use Formal Methods: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F14EB-4ED6-424C-A89F-FCEBBE6D7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Analysis is any activity devoted to understanding software without actually running programs - anything that involves reading, discussing, and trying to understand programs without testing. </a:t>
            </a:r>
          </a:p>
          <a:p>
            <a:r>
              <a:rPr lang="en-US" sz="2400" dirty="0"/>
              <a:t>Formal methods provide the analysis of a software.</a:t>
            </a:r>
          </a:p>
          <a:p>
            <a:r>
              <a:rPr lang="en-US" sz="2400" dirty="0"/>
              <a:t> Formal methods make it possible </a:t>
            </a:r>
            <a:r>
              <a:rPr lang="en-US" sz="2400" b="1" dirty="0"/>
              <a:t>to derive designs and code from a specification</a:t>
            </a:r>
            <a:r>
              <a:rPr lang="en-US" sz="2400" dirty="0"/>
              <a:t>, and to check whether code and designs correctly implement a specification.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15BFA-DB47-4A3B-867F-596DAC9D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42"/>
    </mc:Choice>
    <mc:Fallback xmlns="">
      <p:transition spd="slow" advTm="9024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220E52F-9B9D-46A9-B759-467C289740C5}"/>
              </a:ext>
            </a:extLst>
          </p:cNvPr>
          <p:cNvGrpSpPr/>
          <p:nvPr/>
        </p:nvGrpSpPr>
        <p:grpSpPr>
          <a:xfrm>
            <a:off x="3362960" y="1076960"/>
            <a:ext cx="6685280" cy="4805680"/>
            <a:chOff x="1736725" y="457200"/>
            <a:chExt cx="6645275" cy="5029200"/>
          </a:xfrm>
        </p:grpSpPr>
        <p:sp>
          <p:nvSpPr>
            <p:cNvPr id="19459" name="Rectangle 2"/>
            <p:cNvSpPr>
              <a:spLocks noChangeArrowheads="1"/>
            </p:cNvSpPr>
            <p:nvPr/>
          </p:nvSpPr>
          <p:spPr bwMode="auto">
            <a:xfrm>
              <a:off x="3200400" y="457200"/>
              <a:ext cx="22860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460" name="Rectangle 3"/>
            <p:cNvSpPr>
              <a:spLocks noChangeArrowheads="1"/>
            </p:cNvSpPr>
            <p:nvPr/>
          </p:nvSpPr>
          <p:spPr bwMode="auto">
            <a:xfrm>
              <a:off x="4724400" y="2743200"/>
              <a:ext cx="19050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461" name="Rectangle 4"/>
            <p:cNvSpPr>
              <a:spLocks noChangeArrowheads="1"/>
            </p:cNvSpPr>
            <p:nvPr/>
          </p:nvSpPr>
          <p:spPr bwMode="auto">
            <a:xfrm>
              <a:off x="5638800" y="3733800"/>
              <a:ext cx="16002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462" name="Rectangle 5"/>
            <p:cNvSpPr>
              <a:spLocks noChangeArrowheads="1"/>
            </p:cNvSpPr>
            <p:nvPr/>
          </p:nvSpPr>
          <p:spPr bwMode="auto">
            <a:xfrm>
              <a:off x="6553200" y="4876800"/>
              <a:ext cx="14478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ja-JP" dirty="0">
                  <a:latin typeface="Times New Roman" pitchFamily="18" charset="0"/>
                </a:rPr>
                <a:t> </a:t>
              </a:r>
              <a:r>
                <a:rPr lang="en-US" altLang="ja-JP" dirty="0">
                  <a:solidFill>
                    <a:schemeClr val="bg1"/>
                  </a:solidFill>
                  <a:latin typeface="Times New Roman" pitchFamily="18" charset="0"/>
                </a:rPr>
                <a:t>Testing</a:t>
              </a:r>
            </a:p>
          </p:txBody>
        </p:sp>
        <p:sp>
          <p:nvSpPr>
            <p:cNvPr id="19463" name="Text Box 6"/>
            <p:cNvSpPr txBox="1">
              <a:spLocks noChangeArrowheads="1"/>
            </p:cNvSpPr>
            <p:nvPr/>
          </p:nvSpPr>
          <p:spPr bwMode="auto">
            <a:xfrm>
              <a:off x="3276600" y="533400"/>
              <a:ext cx="2133600" cy="677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ja-JP" dirty="0">
                  <a:solidFill>
                    <a:schemeClr val="bg1"/>
                  </a:solidFill>
                  <a:latin typeface="Times New Roman" pitchFamily="18" charset="0"/>
                </a:rPr>
                <a:t>Requirements analysis</a:t>
              </a:r>
            </a:p>
          </p:txBody>
        </p:sp>
        <p:sp>
          <p:nvSpPr>
            <p:cNvPr id="19464" name="Text Box 7"/>
            <p:cNvSpPr txBox="1">
              <a:spLocks noChangeArrowheads="1"/>
            </p:cNvSpPr>
            <p:nvPr/>
          </p:nvSpPr>
          <p:spPr bwMode="auto">
            <a:xfrm>
              <a:off x="4724400" y="2895601"/>
              <a:ext cx="1443037" cy="677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ja-JP" dirty="0">
                  <a:latin typeface="Times New Roman" pitchFamily="18" charset="0"/>
                </a:rPr>
                <a:t>         </a:t>
              </a:r>
              <a:r>
                <a:rPr lang="en-US" altLang="ja-JP" dirty="0">
                  <a:solidFill>
                    <a:schemeClr val="bg1"/>
                  </a:solidFill>
                  <a:latin typeface="Times New Roman" pitchFamily="18" charset="0"/>
                </a:rPr>
                <a:t>Design (modeling)</a:t>
              </a:r>
            </a:p>
          </p:txBody>
        </p:sp>
        <p:sp>
          <p:nvSpPr>
            <p:cNvPr id="19465" name="Text Box 8"/>
            <p:cNvSpPr txBox="1">
              <a:spLocks noChangeArrowheads="1"/>
            </p:cNvSpPr>
            <p:nvPr/>
          </p:nvSpPr>
          <p:spPr bwMode="auto">
            <a:xfrm>
              <a:off x="5791200" y="3886201"/>
              <a:ext cx="1295400" cy="400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ja-JP" dirty="0">
                  <a:solidFill>
                    <a:schemeClr val="bg1"/>
                  </a:solidFill>
                  <a:latin typeface="Times New Roman" pitchFamily="18" charset="0"/>
                </a:rPr>
                <a:t>     Coding</a:t>
              </a:r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3810000" y="1600200"/>
              <a:ext cx="21336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467" name="Text Box 11"/>
            <p:cNvSpPr txBox="1">
              <a:spLocks noChangeArrowheads="1"/>
            </p:cNvSpPr>
            <p:nvPr/>
          </p:nvSpPr>
          <p:spPr bwMode="auto">
            <a:xfrm>
              <a:off x="3886200" y="1676400"/>
              <a:ext cx="1981200" cy="677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ja-JP" dirty="0">
                  <a:solidFill>
                    <a:schemeClr val="bg1"/>
                  </a:solidFill>
                  <a:latin typeface="Times New Roman" pitchFamily="18" charset="0"/>
                </a:rPr>
                <a:t>Formal Specification</a:t>
              </a:r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>
              <a:off x="4343400" y="11430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>
              <a:off x="4876800" y="2362200"/>
              <a:ext cx="533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>
              <a:off x="5715000" y="3352800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71" name="Text Box 17"/>
            <p:cNvSpPr txBox="1">
              <a:spLocks noChangeArrowheads="1"/>
            </p:cNvSpPr>
            <p:nvPr/>
          </p:nvSpPr>
          <p:spPr bwMode="auto">
            <a:xfrm>
              <a:off x="2270125" y="3490913"/>
              <a:ext cx="1267145" cy="386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dirty="0">
                  <a:latin typeface="Times New Roman" pitchFamily="18" charset="0"/>
                </a:rPr>
                <a:t>Verification</a:t>
              </a:r>
            </a:p>
          </p:txBody>
        </p:sp>
        <p:sp>
          <p:nvSpPr>
            <p:cNvPr id="19472" name="Line 18"/>
            <p:cNvSpPr>
              <a:spLocks noChangeShapeType="1"/>
            </p:cNvSpPr>
            <p:nvPr/>
          </p:nvSpPr>
          <p:spPr bwMode="auto">
            <a:xfrm flipH="1">
              <a:off x="2667000" y="19050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73" name="Line 19"/>
            <p:cNvSpPr>
              <a:spLocks noChangeShapeType="1"/>
            </p:cNvSpPr>
            <p:nvPr/>
          </p:nvSpPr>
          <p:spPr bwMode="auto">
            <a:xfrm flipV="1">
              <a:off x="2667000" y="8382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74" name="Line 20"/>
            <p:cNvSpPr>
              <a:spLocks noChangeShapeType="1"/>
            </p:cNvSpPr>
            <p:nvPr/>
          </p:nvSpPr>
          <p:spPr bwMode="auto">
            <a:xfrm>
              <a:off x="2667000" y="838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75" name="Line 21"/>
            <p:cNvSpPr>
              <a:spLocks noChangeShapeType="1"/>
            </p:cNvSpPr>
            <p:nvPr/>
          </p:nvSpPr>
          <p:spPr bwMode="auto">
            <a:xfrm flipH="1">
              <a:off x="3352800" y="2971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76" name="Line 22"/>
            <p:cNvSpPr>
              <a:spLocks noChangeShapeType="1"/>
            </p:cNvSpPr>
            <p:nvPr/>
          </p:nvSpPr>
          <p:spPr bwMode="auto">
            <a:xfrm flipV="1">
              <a:off x="3352800" y="21336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77" name="Line 23"/>
            <p:cNvSpPr>
              <a:spLocks noChangeShapeType="1"/>
            </p:cNvSpPr>
            <p:nvPr/>
          </p:nvSpPr>
          <p:spPr bwMode="auto">
            <a:xfrm>
              <a:off x="3352800" y="21336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78" name="Line 24"/>
            <p:cNvSpPr>
              <a:spLocks noChangeShapeType="1"/>
            </p:cNvSpPr>
            <p:nvPr/>
          </p:nvSpPr>
          <p:spPr bwMode="auto">
            <a:xfrm flipH="1">
              <a:off x="4038600" y="4038600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79" name="Line 25"/>
            <p:cNvSpPr>
              <a:spLocks noChangeShapeType="1"/>
            </p:cNvSpPr>
            <p:nvPr/>
          </p:nvSpPr>
          <p:spPr bwMode="auto">
            <a:xfrm flipV="1">
              <a:off x="4038600" y="32004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0" name="Line 26"/>
            <p:cNvSpPr>
              <a:spLocks noChangeShapeType="1"/>
            </p:cNvSpPr>
            <p:nvPr/>
          </p:nvSpPr>
          <p:spPr bwMode="auto">
            <a:xfrm>
              <a:off x="4038600" y="3200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1" name="Line 27"/>
            <p:cNvSpPr>
              <a:spLocks noChangeShapeType="1"/>
            </p:cNvSpPr>
            <p:nvPr/>
          </p:nvSpPr>
          <p:spPr bwMode="auto">
            <a:xfrm>
              <a:off x="6477000" y="4343400"/>
              <a:ext cx="762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2" name="Line 28"/>
            <p:cNvSpPr>
              <a:spLocks noChangeShapeType="1"/>
            </p:cNvSpPr>
            <p:nvPr/>
          </p:nvSpPr>
          <p:spPr bwMode="auto">
            <a:xfrm>
              <a:off x="8001000" y="51816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3" name="Line 29"/>
            <p:cNvSpPr>
              <a:spLocks noChangeShapeType="1"/>
            </p:cNvSpPr>
            <p:nvPr/>
          </p:nvSpPr>
          <p:spPr bwMode="auto">
            <a:xfrm flipV="1">
              <a:off x="8382000" y="685800"/>
              <a:ext cx="0" cy="449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4" name="Line 30"/>
            <p:cNvSpPr>
              <a:spLocks noChangeShapeType="1"/>
            </p:cNvSpPr>
            <p:nvPr/>
          </p:nvSpPr>
          <p:spPr bwMode="auto">
            <a:xfrm flipH="1">
              <a:off x="5486400" y="685800"/>
              <a:ext cx="2895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5" name="Line 31"/>
            <p:cNvSpPr>
              <a:spLocks noChangeShapeType="1"/>
            </p:cNvSpPr>
            <p:nvPr/>
          </p:nvSpPr>
          <p:spPr bwMode="auto">
            <a:xfrm flipH="1">
              <a:off x="7239000" y="4038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6" name="Line 32"/>
            <p:cNvSpPr>
              <a:spLocks noChangeShapeType="1"/>
            </p:cNvSpPr>
            <p:nvPr/>
          </p:nvSpPr>
          <p:spPr bwMode="auto">
            <a:xfrm flipH="1">
              <a:off x="6629400" y="2971800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" name="Line 33"/>
            <p:cNvSpPr>
              <a:spLocks noChangeShapeType="1"/>
            </p:cNvSpPr>
            <p:nvPr/>
          </p:nvSpPr>
          <p:spPr bwMode="auto">
            <a:xfrm flipH="1">
              <a:off x="5943600" y="1981200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8" name="Text Box 16"/>
            <p:cNvSpPr txBox="1">
              <a:spLocks noChangeArrowheads="1"/>
            </p:cNvSpPr>
            <p:nvPr/>
          </p:nvSpPr>
          <p:spPr bwMode="auto">
            <a:xfrm>
              <a:off x="1736725" y="2424113"/>
              <a:ext cx="1267145" cy="386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dirty="0">
                  <a:latin typeface="Times New Roman" pitchFamily="18" charset="0"/>
                </a:rPr>
                <a:t>Verification</a:t>
              </a:r>
            </a:p>
          </p:txBody>
        </p:sp>
      </p:grpSp>
      <p:sp>
        <p:nvSpPr>
          <p:cNvPr id="19489" name="Text Box 15"/>
          <p:cNvSpPr txBox="1">
            <a:spLocks noChangeArrowheads="1"/>
          </p:cNvSpPr>
          <p:nvPr/>
        </p:nvSpPr>
        <p:spPr bwMode="auto">
          <a:xfrm>
            <a:off x="3211376" y="1757680"/>
            <a:ext cx="1133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ja-JP" dirty="0">
                <a:latin typeface="Times New Roman" pitchFamily="18" charset="0"/>
              </a:rPr>
              <a:t>Validation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7C8DE-B5FE-4184-9A16-13C7087E5B3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761"/>
    </mc:Choice>
    <mc:Fallback xmlns="">
      <p:transition spd="slow" advTm="65761"/>
    </mc:Fallback>
  </mc:AlternateContent>
  <p:extLst>
    <p:ext uri="{3A86A75C-4F4B-4683-9AE1-C65F6400EC91}">
      <p14:laserTraceLst xmlns:p14="http://schemas.microsoft.com/office/powerpoint/2010/main">
        <p14:tracePtLst>
          <p14:tracePt t="24789" x="749300" y="4883150"/>
          <p14:tracePt t="25129" x="1212850" y="4648200"/>
          <p14:tracePt t="25169" x="3435350" y="3987800"/>
          <p14:tracePt t="25197" x="4921250" y="3733800"/>
          <p14:tracePt t="25211" x="5302250" y="3663950"/>
          <p14:tracePt t="25228" x="5975350" y="3556000"/>
          <p14:tracePt t="25245" x="6324600" y="3492500"/>
          <p14:tracePt t="25260" x="6483350" y="3467100"/>
          <p14:tracePt t="25277" x="6553200" y="3460750"/>
          <p14:tracePt t="25294" x="6584950" y="3460750"/>
          <p14:tracePt t="25313" x="6597650" y="3460750"/>
          <p14:tracePt t="25599" x="6610350" y="3422650"/>
          <p14:tracePt t="25633" x="6623050" y="3340100"/>
          <p14:tracePt t="25662" x="6623050" y="3232150"/>
          <p14:tracePt t="25679" x="6623050" y="3194050"/>
          <p14:tracePt t="25693" x="6616700" y="3162300"/>
          <p14:tracePt t="25715" x="6597650" y="3111500"/>
          <p14:tracePt t="25745" x="6565900" y="3073400"/>
          <p14:tracePt t="25761" x="6546850" y="3060700"/>
          <p14:tracePt t="25776" x="6534150" y="3041650"/>
          <p14:tracePt t="25794" x="6521450" y="3028950"/>
          <p14:tracePt t="25812" x="6502400" y="3009900"/>
          <p14:tracePt t="25828" x="6483350" y="2997200"/>
          <p14:tracePt t="25846" x="6464300" y="2990850"/>
          <p14:tracePt t="25861" x="6445250" y="2984500"/>
          <p14:tracePt t="25888" x="6413500" y="2971800"/>
          <p14:tracePt t="25932" x="6350000" y="2946400"/>
          <p14:tracePt t="25946" x="6324600" y="2946400"/>
          <p14:tracePt t="25969" x="6286500" y="2946400"/>
          <p14:tracePt t="25997" x="6261100" y="2946400"/>
          <p14:tracePt t="26013" x="6242050" y="2946400"/>
          <p14:tracePt t="26026" x="6235700" y="2946400"/>
          <p14:tracePt t="26044" x="6210300" y="2946400"/>
          <p14:tracePt t="26061" x="6178550" y="2946400"/>
          <p14:tracePt t="26075" x="6159500" y="2946400"/>
          <p14:tracePt t="26093" x="6140450" y="2946400"/>
          <p14:tracePt t="26116" x="6121400" y="2946400"/>
          <p14:tracePt t="26153" x="6083300" y="2933700"/>
          <p14:tracePt t="26177" x="6076950" y="2933700"/>
          <p14:tracePt t="26200" x="6064250" y="2933700"/>
          <p14:tracePt t="26224" x="6051550" y="2927350"/>
          <p14:tracePt t="26244" x="6045200" y="2927350"/>
          <p14:tracePt t="26260" x="6038850" y="2927350"/>
          <p14:tracePt t="26275" x="6026150" y="2927350"/>
          <p14:tracePt t="26293" x="6019800" y="2921000"/>
          <p14:tracePt t="26309" x="6013450" y="2921000"/>
          <p14:tracePt t="26327" x="6007100" y="2921000"/>
          <p14:tracePt t="26344" x="5994400" y="2921000"/>
          <p14:tracePt t="26360" x="5988050" y="2921000"/>
          <p14:tracePt t="26376" x="5981700" y="2921000"/>
          <p14:tracePt t="26393" x="5975350" y="2921000"/>
          <p14:tracePt t="26412" x="5969000" y="2921000"/>
          <p14:tracePt t="26443" x="5969000" y="2914650"/>
          <p14:tracePt t="26459" x="5962650" y="2914650"/>
          <p14:tracePt t="26493" x="5956300" y="2901950"/>
          <p14:tracePt t="26528" x="5949950" y="2901950"/>
          <p14:tracePt t="26564" x="5937250" y="2895600"/>
          <p14:tracePt t="26575" x="5930900" y="2889250"/>
          <p14:tracePt t="26593" x="5930900" y="2882900"/>
          <p14:tracePt t="26619" x="5918200" y="2882900"/>
          <p14:tracePt t="26653" x="5905500" y="2882900"/>
          <p14:tracePt t="30480" x="5880100" y="2882900"/>
          <p14:tracePt t="30506" x="5803900" y="2851150"/>
          <p14:tracePt t="30534" x="5645150" y="2794000"/>
          <p14:tracePt t="30563" x="5492750" y="2724150"/>
          <p14:tracePt t="30568" x="5467350" y="2717800"/>
          <p14:tracePt t="30580" x="5435600" y="2705100"/>
          <p14:tracePt t="30591" x="5384800" y="2692400"/>
          <p14:tracePt t="30606" x="5334000" y="2667000"/>
          <p14:tracePt t="30624" x="5295900" y="2654300"/>
          <p14:tracePt t="30639" x="5264150" y="2635250"/>
          <p14:tracePt t="30656" x="5238750" y="2622550"/>
          <p14:tracePt t="30673" x="5213350" y="2609850"/>
          <p14:tracePt t="30690" x="5187950" y="2597150"/>
          <p14:tracePt t="30707" x="5168900" y="2578100"/>
          <p14:tracePt t="30723" x="5156200" y="2559050"/>
          <p14:tracePt t="30740" x="5137150" y="2552700"/>
          <p14:tracePt t="30756" x="5111750" y="2520950"/>
          <p14:tracePt t="30772" x="5080000" y="2495550"/>
          <p14:tracePt t="30790" x="5048250" y="2438400"/>
          <p14:tracePt t="30806" x="5029200" y="2413000"/>
          <p14:tracePt t="30834" x="4997450" y="2374900"/>
          <p14:tracePt t="30872" x="4953000" y="2305050"/>
          <p14:tracePt t="30899" x="4933950" y="2254250"/>
          <p14:tracePt t="30910" x="4927600" y="2254250"/>
          <p14:tracePt t="30923" x="4921250" y="2235200"/>
          <p14:tracePt t="30948" x="4914900" y="2209800"/>
          <p14:tracePt t="30980" x="4908550" y="2184400"/>
          <p14:tracePt t="30995" x="4908550" y="2165350"/>
          <p14:tracePt t="31006" x="4908550" y="2152650"/>
          <p14:tracePt t="31023" x="4908550" y="2133600"/>
          <p14:tracePt t="31038" x="4908550" y="2114550"/>
          <p14:tracePt t="31065" x="4908550" y="2095500"/>
          <p14:tracePt t="31084" x="4908550" y="2070100"/>
          <p14:tracePt t="31110" x="4908550" y="2051050"/>
          <p14:tracePt t="31127" x="4908550" y="2032000"/>
          <p14:tracePt t="31142" x="4908550" y="2012950"/>
          <p14:tracePt t="31154" x="4908550" y="2006600"/>
          <p14:tracePt t="31179" x="4908550" y="1981200"/>
          <p14:tracePt t="31209" x="4908550" y="1949450"/>
          <p14:tracePt t="31221" x="4908550" y="1936750"/>
          <p14:tracePt t="31238" x="4908550" y="1924050"/>
          <p14:tracePt t="31262" x="4914900" y="1898650"/>
          <p14:tracePt t="31294" x="4927600" y="1879600"/>
          <p14:tracePt t="31308" x="4933950" y="1873250"/>
          <p14:tracePt t="31323" x="4946650" y="1860550"/>
          <p14:tracePt t="31347" x="4953000" y="1847850"/>
          <p14:tracePt t="31369" x="4965700" y="1841500"/>
          <p14:tracePt t="31399" x="4978400" y="1828800"/>
          <p14:tracePt t="31428" x="4984750" y="1809750"/>
          <p14:tracePt t="31446" x="4997450" y="1803400"/>
          <p14:tracePt t="31460" x="5003800" y="1797050"/>
          <p14:tracePt t="31472" x="5010150" y="1790700"/>
          <p14:tracePt t="31489" x="5016500" y="1784350"/>
          <p14:tracePt t="31513" x="5029200" y="1771650"/>
          <p14:tracePt t="31544" x="5067300" y="1752600"/>
          <p14:tracePt t="31564" x="5080000" y="1746250"/>
          <p14:tracePt t="31570" x="5086350" y="1739900"/>
          <p14:tracePt t="31584" x="5105400" y="1733550"/>
          <p14:tracePt t="31616" x="5130800" y="1720850"/>
          <p14:tracePt t="31652" x="5162550" y="1714500"/>
          <p14:tracePt t="31679" x="5181600" y="1714500"/>
          <p14:tracePt t="31703" x="5200650" y="1714500"/>
          <p14:tracePt t="31729" x="5213350" y="1708150"/>
          <p14:tracePt t="31768" x="5251450" y="1701800"/>
          <p14:tracePt t="31781" x="5264150" y="1695450"/>
          <p14:tracePt t="31790" x="5276850" y="1695450"/>
          <p14:tracePt t="31805" x="5295900" y="1689100"/>
          <p14:tracePt t="31822" x="5308600" y="1689100"/>
          <p14:tracePt t="31847" x="5334000" y="1682750"/>
          <p14:tracePt t="31886" x="5365750" y="1670050"/>
          <p14:tracePt t="31910" x="5391150" y="1657350"/>
          <p14:tracePt t="31923" x="5403850" y="1651000"/>
          <p14:tracePt t="31940" x="5416550" y="1651000"/>
          <p14:tracePt t="31962" x="5435600" y="1644650"/>
          <p14:tracePt t="31992" x="5441950" y="1644650"/>
          <p14:tracePt t="32006" x="5454650" y="1644650"/>
          <p14:tracePt t="32024" x="5461000" y="1644650"/>
          <p14:tracePt t="32047" x="5473700" y="1644650"/>
          <p14:tracePt t="32062" x="5480050" y="1644650"/>
          <p14:tracePt t="35123" x="5441950" y="1714500"/>
          <p14:tracePt t="35150" x="5378450" y="1803400"/>
          <p14:tracePt t="35188" x="5251450" y="2025650"/>
          <p14:tracePt t="35203" x="5207000" y="2108200"/>
          <p14:tracePt t="35225" x="5162550" y="2184400"/>
          <p14:tracePt t="35253" x="5118100" y="2266950"/>
          <p14:tracePt t="35270" x="5086350" y="2324100"/>
          <p14:tracePt t="35285" x="5054600" y="2374900"/>
          <p14:tracePt t="35308" x="5010150" y="2470150"/>
          <p14:tracePt t="35340" x="4972050" y="2578100"/>
          <p14:tracePt t="35353" x="4953000" y="2628900"/>
          <p14:tracePt t="35369" x="4940300" y="2660650"/>
          <p14:tracePt t="35386" x="4921250" y="2698750"/>
          <p14:tracePt t="35409" x="4895850" y="2762250"/>
          <p14:tracePt t="35449" x="4851400" y="2863850"/>
          <p14:tracePt t="35470" x="4826000" y="2933700"/>
          <p14:tracePt t="35486" x="4813300" y="2978150"/>
          <p14:tracePt t="35504" x="4794250" y="3022600"/>
          <p14:tracePt t="35519" x="4781550" y="3054350"/>
          <p14:tracePt t="35543" x="4768850" y="3092450"/>
          <p14:tracePt t="35575" x="4749800" y="3149600"/>
          <p14:tracePt t="35590" x="4743450" y="3155950"/>
          <p14:tracePt t="35600" x="4737100" y="3168650"/>
          <p14:tracePt t="35632" x="4737100" y="3194050"/>
          <p14:tracePt t="35662" x="4724400" y="3213100"/>
          <p14:tracePt t="35674" x="4724400" y="3219450"/>
          <p14:tracePt t="35684" x="4724400" y="3225800"/>
          <p14:tracePt t="35700" x="4724400" y="3238500"/>
          <p14:tracePt t="35810" x="4724400" y="3244850"/>
          <p14:tracePt t="38006" x="4775200" y="3276600"/>
          <p14:tracePt t="38042" x="4933950" y="3384550"/>
          <p14:tracePt t="38071" x="5118100" y="3454400"/>
          <p14:tracePt t="38076" x="5162550" y="3473450"/>
          <p14:tracePt t="38086" x="5207000" y="3486150"/>
          <p14:tracePt t="38100" x="5302250" y="3517900"/>
          <p14:tracePt t="38116" x="5397500" y="3543300"/>
          <p14:tracePt t="38132" x="5543550" y="3562350"/>
          <p14:tracePt t="38149" x="5759450" y="3594100"/>
          <p14:tracePt t="38173" x="6115050" y="3613150"/>
          <p14:tracePt t="38216" x="6864350" y="3632200"/>
          <p14:tracePt t="38238" x="7207250" y="3651250"/>
          <p14:tracePt t="38250" x="7308850" y="3663950"/>
          <p14:tracePt t="38267" x="7461250" y="3663950"/>
          <p14:tracePt t="38283" x="7600950" y="3663950"/>
          <p14:tracePt t="38299" x="7651750" y="3663950"/>
          <p14:tracePt t="38316" x="7683500" y="3663950"/>
          <p14:tracePt t="38332" x="7696200" y="3663950"/>
          <p14:tracePt t="38348" x="7702550" y="3663950"/>
          <p14:tracePt t="38369" x="7708900" y="3670300"/>
          <p14:tracePt t="38909" x="7670800" y="3676650"/>
          <p14:tracePt t="38953" x="7543800" y="3695700"/>
          <p14:tracePt t="38980" x="7480300" y="3702050"/>
          <p14:tracePt t="39000" x="7442200" y="3714750"/>
          <p14:tracePt t="39016" x="7416800" y="3714750"/>
          <p14:tracePt t="39032" x="7391400" y="3714750"/>
          <p14:tracePt t="39054" x="7366000" y="3714750"/>
          <p14:tracePt t="39073" x="7334250" y="3714750"/>
          <p14:tracePt t="39104" x="7308850" y="3714750"/>
          <p14:tracePt t="39125" x="7270750" y="3714750"/>
          <p14:tracePt t="39136" x="7251700" y="3714750"/>
          <p14:tracePt t="39147" x="7219950" y="3714750"/>
          <p14:tracePt t="39164" x="7188200" y="3714750"/>
          <p14:tracePt t="39187" x="7156450" y="3714750"/>
          <p14:tracePt t="39226" x="7137400" y="3714750"/>
          <p14:tracePt t="39247" x="7131050" y="3714750"/>
          <p14:tracePt t="40479" x="7067550" y="3714750"/>
          <p14:tracePt t="40514" x="6883400" y="3702050"/>
          <p14:tracePt t="40542" x="6680200" y="3644900"/>
          <p14:tracePt t="40555" x="6591300" y="3613150"/>
          <p14:tracePt t="40571" x="6534150" y="3587750"/>
          <p14:tracePt t="40579" x="6502400" y="3581400"/>
          <p14:tracePt t="40596" x="6438900" y="3562350"/>
          <p14:tracePt t="40614" x="6369050" y="3530600"/>
          <p14:tracePt t="40630" x="6318250" y="3511550"/>
          <p14:tracePt t="40647" x="6261100" y="3492500"/>
          <p14:tracePt t="40663" x="6184900" y="3460750"/>
          <p14:tracePt t="40681" x="6121400" y="3435350"/>
          <p14:tracePt t="40696" x="6076950" y="3390900"/>
          <p14:tracePt t="40724" x="5969000" y="3314700"/>
          <p14:tracePt t="40771" x="5842000" y="3213100"/>
          <p14:tracePt t="40798" x="5746750" y="3143250"/>
          <p14:tracePt t="40815" x="5708650" y="3111500"/>
          <p14:tracePt t="40831" x="5689600" y="3092450"/>
          <p14:tracePt t="40848" x="5670550" y="3073400"/>
          <p14:tracePt t="40863" x="5657850" y="3067050"/>
          <p14:tracePt t="40880" x="5638800" y="3048000"/>
          <p14:tracePt t="40896" x="5626100" y="3028950"/>
          <p14:tracePt t="40914" x="5613400" y="3003550"/>
          <p14:tracePt t="40930" x="5607050" y="2990850"/>
          <p14:tracePt t="40956" x="5594350" y="2965450"/>
          <p14:tracePt t="40993" x="5594350" y="2927350"/>
          <p14:tracePt t="41015" x="5594350" y="2908300"/>
          <p14:tracePt t="41030" x="5594350" y="2901950"/>
          <p14:tracePt t="41047" x="5594350" y="2895600"/>
          <p14:tracePt t="41063" x="5594350" y="2882900"/>
          <p14:tracePt t="41079" x="5594350" y="2876550"/>
          <p14:tracePt t="41097" x="5594350" y="2870200"/>
          <p14:tracePt t="41115" x="5594350" y="2863850"/>
          <p14:tracePt t="41138" x="5594350" y="2857500"/>
          <p14:tracePt t="41147" x="5594350" y="2851150"/>
          <p14:tracePt t="41164" x="5594350" y="2844800"/>
          <p14:tracePt t="41181" x="5594350" y="2838450"/>
          <p14:tracePt t="41216" x="5594350" y="2832100"/>
          <p14:tracePt t="41248" x="5613400" y="2819400"/>
          <p14:tracePt t="41263" x="5619750" y="2819400"/>
          <p14:tracePt t="41280" x="5626100" y="2819400"/>
          <p14:tracePt t="41294" x="5632450" y="2813050"/>
          <p14:tracePt t="41314" x="5638800" y="2806700"/>
          <p14:tracePt t="41331" x="5664200" y="2794000"/>
          <p14:tracePt t="41348" x="5676900" y="2794000"/>
          <p14:tracePt t="41363" x="5689600" y="2794000"/>
          <p14:tracePt t="41378" x="5708650" y="2787650"/>
          <p14:tracePt t="41396" x="5715000" y="2787650"/>
          <p14:tracePt t="41412" x="5734050" y="2787650"/>
          <p14:tracePt t="41429" x="5753100" y="2781300"/>
          <p14:tracePt t="41446" x="5778500" y="2781300"/>
          <p14:tracePt t="41463" x="5797550" y="2774950"/>
          <p14:tracePt t="41479" x="5810250" y="2774950"/>
          <p14:tracePt t="41496" x="5829300" y="2774950"/>
          <p14:tracePt t="41519" x="5848350" y="2774950"/>
          <p14:tracePt t="41556" x="5873750" y="2774950"/>
          <p14:tracePt t="41572" x="5886450" y="2774950"/>
          <p14:tracePt t="41584" x="5899150" y="2774950"/>
          <p14:tracePt t="41595" x="5911850" y="2774950"/>
          <p14:tracePt t="41612" x="5924550" y="2774950"/>
          <p14:tracePt t="41635" x="5930900" y="2774950"/>
          <p14:tracePt t="41666" x="5949950" y="2774950"/>
          <p14:tracePt t="41689" x="5962650" y="2774950"/>
          <p14:tracePt t="41711" x="5969000" y="2774950"/>
          <p14:tracePt t="41730" x="5981700" y="2774950"/>
          <p14:tracePt t="41745" x="5988050" y="2774950"/>
          <p14:tracePt t="41762" x="5994400" y="2774950"/>
          <p14:tracePt t="41778" x="6000750" y="2774950"/>
          <p14:tracePt t="41823" x="6007100" y="2774950"/>
          <p14:tracePt t="41847" x="6013450" y="2774950"/>
          <p14:tracePt t="41856" x="6019800" y="2774950"/>
          <p14:tracePt t="41869" x="6026150" y="2774950"/>
          <p14:tracePt t="41884" x="6032500" y="2774950"/>
          <p14:tracePt t="43951" x="6026150" y="2781300"/>
          <p14:tracePt t="43994" x="5962650" y="2889250"/>
          <p14:tracePt t="44000" x="5956300" y="2901950"/>
          <p14:tracePt t="44026" x="5930900" y="2946400"/>
          <p14:tracePt t="44045" x="5905500" y="2984500"/>
          <p14:tracePt t="44060" x="5886450" y="3003550"/>
          <p14:tracePt t="44078" x="5867400" y="3022600"/>
          <p14:tracePt t="44094" x="5842000" y="3048000"/>
          <p14:tracePt t="44110" x="5829300" y="3073400"/>
          <p14:tracePt t="44127" x="5810250" y="3092450"/>
          <p14:tracePt t="44144" x="5791200" y="3111500"/>
          <p14:tracePt t="44168" x="5765800" y="3136900"/>
          <p14:tracePt t="44208" x="5727700" y="3194050"/>
          <p14:tracePt t="44227" x="5708650" y="3232150"/>
          <p14:tracePt t="44244" x="5689600" y="3263900"/>
          <p14:tracePt t="44260" x="5664200" y="3302000"/>
          <p14:tracePt t="44277" x="5651500" y="3327400"/>
          <p14:tracePt t="44294" x="5626100" y="3352800"/>
          <p14:tracePt t="44319" x="5600700" y="3390900"/>
          <p14:tracePt t="44359" x="5562600" y="3460750"/>
          <p14:tracePt t="44378" x="5537200" y="3498850"/>
          <p14:tracePt t="44403" x="5511800" y="3524250"/>
          <p14:tracePt t="44425" x="5492750" y="3556000"/>
          <p14:tracePt t="44443" x="5473700" y="3581400"/>
          <p14:tracePt t="44460" x="5448300" y="3613150"/>
          <p14:tracePt t="44477" x="5429250" y="3638550"/>
          <p14:tracePt t="44496" x="5416550" y="3663950"/>
          <p14:tracePt t="44509" x="5397500" y="3695700"/>
          <p14:tracePt t="44533" x="5359400" y="3752850"/>
          <p14:tracePt t="44575" x="5295900" y="3835400"/>
          <p14:tracePt t="44586" x="5270500" y="3860800"/>
          <p14:tracePt t="44601" x="5251450" y="3892550"/>
          <p14:tracePt t="44614" x="5238750" y="3905250"/>
          <p14:tracePt t="44627" x="5213350" y="3943350"/>
          <p14:tracePt t="44650" x="5168900" y="4013200"/>
          <p14:tracePt t="44679" x="5124450" y="4070350"/>
          <p14:tracePt t="44700" x="5118100" y="4095750"/>
          <p14:tracePt t="44718" x="5111750" y="4114800"/>
          <p14:tracePt t="44731" x="5105400" y="4127500"/>
          <p14:tracePt t="44742" x="5099050" y="4133850"/>
          <p14:tracePt t="44760" x="5086350" y="4159250"/>
          <p14:tracePt t="44786" x="5080000" y="4171950"/>
          <p14:tracePt t="44829" x="5060950" y="4210050"/>
          <p14:tracePt t="44845" x="5041900" y="4222750"/>
          <p14:tracePt t="44860" x="5041900" y="4229100"/>
          <p14:tracePt t="44884" x="5029200" y="4235450"/>
          <p14:tracePt t="44908" x="4997450" y="4254500"/>
          <p14:tracePt t="44926" x="4997450" y="4267200"/>
          <p14:tracePt t="44952" x="4984750" y="4273550"/>
          <p14:tracePt t="44979" x="4965700" y="4286250"/>
          <p14:tracePt t="45001" x="4959350" y="4298950"/>
          <p14:tracePt t="45016" x="4953000" y="4305300"/>
          <p14:tracePt t="45029" x="4946650" y="4305300"/>
          <p14:tracePt t="45042" x="4940300" y="4305300"/>
          <p14:tracePt t="45065" x="4927600" y="4305300"/>
          <p14:tracePt t="45101" x="4908550" y="4318000"/>
          <p14:tracePt t="45118" x="4902200" y="4324350"/>
          <p14:tracePt t="45131" x="4895850" y="4330700"/>
          <p14:tracePt t="45151" x="4883150" y="4330700"/>
          <p14:tracePt t="45223" x="4876800" y="4330700"/>
          <p14:tracePt t="47741" x="5010150" y="4362450"/>
          <p14:tracePt t="47766" x="5283200" y="4438650"/>
          <p14:tracePt t="47800" x="5721350" y="4514850"/>
          <p14:tracePt t="47831" x="6057900" y="4546600"/>
          <p14:tracePt t="47845" x="6210300" y="4540250"/>
          <p14:tracePt t="47856" x="6280150" y="4533900"/>
          <p14:tracePt t="47882" x="6483350" y="4514850"/>
          <p14:tracePt t="47914" x="6737350" y="4495800"/>
          <p14:tracePt t="47925" x="6775450" y="4495800"/>
          <p14:tracePt t="47940" x="6845300" y="4495800"/>
          <p14:tracePt t="47961" x="6921500" y="4483100"/>
          <p14:tracePt t="48004" x="7137400" y="4483100"/>
          <p14:tracePt t="48020" x="7207250" y="4489450"/>
          <p14:tracePt t="48039" x="7321550" y="4489450"/>
          <p14:tracePt t="48065" x="7410450" y="4508500"/>
          <p14:tracePt t="48081" x="7467600" y="4514850"/>
          <p14:tracePt t="48111" x="7600950" y="4533900"/>
          <p14:tracePt t="48126" x="7632700" y="4533900"/>
          <p14:tracePt t="48140" x="7651750" y="4533900"/>
          <p14:tracePt t="48156" x="7664450" y="4533900"/>
          <p14:tracePt t="48173" x="7670800" y="4533900"/>
          <p14:tracePt t="48194" x="7677150" y="4533900"/>
          <p14:tracePt t="48230" x="7689850" y="4546600"/>
          <p14:tracePt t="50913" x="7670800" y="4546600"/>
          <p14:tracePt t="50939" x="7550150" y="4546600"/>
          <p14:tracePt t="50969" x="7346950" y="4502150"/>
          <p14:tracePt t="50995" x="7086600" y="4381500"/>
          <p14:tracePt t="51006" x="6978650" y="4330700"/>
          <p14:tracePt t="51021" x="6934200" y="4311650"/>
          <p14:tracePt t="51047" x="6775450" y="4210050"/>
          <p14:tracePt t="51075" x="6699250" y="4146550"/>
          <p14:tracePt t="51080" x="6680200" y="4133850"/>
          <p14:tracePt t="51097" x="6642100" y="4089400"/>
          <p14:tracePt t="51107" x="6616700" y="4051300"/>
          <p14:tracePt t="51119" x="6604000" y="4032250"/>
          <p14:tracePt t="51137" x="6572250" y="3981450"/>
          <p14:tracePt t="51164" x="6527800" y="3886200"/>
          <p14:tracePt t="51200" x="6515100" y="3841750"/>
          <p14:tracePt t="51231" x="6515100" y="3816350"/>
          <p14:tracePt t="51250" x="6515100" y="3810000"/>
          <p14:tracePt t="51271" x="6515100" y="3797300"/>
          <p14:tracePt t="51286" x="6515100" y="3790950"/>
          <p14:tracePt t="51423" x="6515100" y="3803650"/>
          <p14:tracePt t="56764" x="6508750" y="3930650"/>
          <p14:tracePt t="56802" x="6515100" y="4140200"/>
          <p14:tracePt t="56829" x="6540500" y="4216400"/>
          <p14:tracePt t="56849" x="6578600" y="4273550"/>
          <p14:tracePt t="56865" x="6604000" y="4298950"/>
          <p14:tracePt t="56881" x="6623050" y="4318000"/>
          <p14:tracePt t="56898" x="6642100" y="4337050"/>
          <p14:tracePt t="56915" x="6667500" y="4362450"/>
          <p14:tracePt t="56932" x="6692900" y="4381500"/>
          <p14:tracePt t="56948" x="6718300" y="4394200"/>
          <p14:tracePt t="56975" x="6756400" y="4419600"/>
          <p14:tracePt t="57018" x="6851650" y="4457700"/>
          <p14:tracePt t="57040" x="6921500" y="4470400"/>
          <p14:tracePt t="57051" x="6940550" y="4470400"/>
          <p14:tracePt t="57053" x="6953250" y="4476750"/>
          <p14:tracePt t="57066" x="6978650" y="4476750"/>
          <p14:tracePt t="57090" x="7010400" y="4476750"/>
          <p14:tracePt t="57117" x="7067550" y="4476750"/>
          <p14:tracePt t="57132" x="7112000" y="4476750"/>
          <p14:tracePt t="57148" x="7150100" y="4476750"/>
          <p14:tracePt t="57163" x="7194550" y="4470400"/>
          <p14:tracePt t="57182" x="7239000" y="4464050"/>
          <p14:tracePt t="57198" x="7289800" y="4451350"/>
          <p14:tracePt t="57215" x="7366000" y="4419600"/>
          <p14:tracePt t="57232" x="7404100" y="4406900"/>
          <p14:tracePt t="57250" x="7448550" y="4387850"/>
          <p14:tracePt t="57265" x="7486650" y="4362450"/>
          <p14:tracePt t="57282" x="7505700" y="4356100"/>
          <p14:tracePt t="57300" x="7524750" y="4343400"/>
          <p14:tracePt t="57314" x="7524750" y="4337050"/>
          <p14:tracePt t="57340" x="7543800" y="4318000"/>
          <p14:tracePt t="57379" x="7543800" y="4298950"/>
          <p14:tracePt t="57408" x="7518400" y="4248150"/>
          <p14:tracePt t="57419" x="7499350" y="4229100"/>
          <p14:tracePt t="57431" x="7435850" y="4171950"/>
          <p14:tracePt t="57459" x="7283450" y="4057650"/>
          <p14:tracePt t="57488" x="7080250" y="3905250"/>
          <p14:tracePt t="57502" x="6991350" y="3854450"/>
          <p14:tracePt t="57516" x="6915150" y="3810000"/>
          <p14:tracePt t="57532" x="6870700" y="3790950"/>
          <p14:tracePt t="57557" x="6826250" y="3771900"/>
          <p14:tracePt t="57575" x="6794500" y="3759200"/>
          <p14:tracePt t="57598" x="6762750" y="3746500"/>
          <p14:tracePt t="57600" x="6750050" y="3746500"/>
          <p14:tracePt t="57615" x="6743700" y="3733800"/>
          <p14:tracePt t="57632" x="6737350" y="3727450"/>
          <p14:tracePt t="57649" x="6731000" y="3727450"/>
          <p14:tracePt t="57763" x="6724650" y="3721100"/>
          <p14:tracePt t="57794" x="6718300" y="3714750"/>
          <p14:tracePt t="57819" x="6699250" y="3702050"/>
          <p14:tracePt t="57832" x="6692900" y="3689350"/>
          <p14:tracePt t="57864" x="6692900" y="3683000"/>
          <p14:tracePt t="58122" x="6692900" y="3676650"/>
          <p14:tracePt t="58151" x="6756400" y="3651250"/>
          <p14:tracePt t="58190" x="6807200" y="3632200"/>
          <p14:tracePt t="58206" x="6826250" y="3625850"/>
          <p14:tracePt t="58216" x="6838950" y="3625850"/>
          <p14:tracePt t="58231" x="6851650" y="3625850"/>
          <p14:tracePt t="58247" x="6864350" y="3625850"/>
          <p14:tracePt t="58263" x="6870700" y="3625850"/>
          <p14:tracePt t="58278" x="6883400" y="3625850"/>
          <p14:tracePt t="58295" x="6889750" y="3625850"/>
          <p14:tracePt t="60978" x="6870700" y="3625850"/>
          <p14:tracePt t="61005" x="6845300" y="3625850"/>
          <p14:tracePt t="61036" x="6826250" y="3625850"/>
          <p14:tracePt t="61049" x="6819900" y="3625850"/>
          <p14:tracePt t="61060" x="6813550" y="3625850"/>
          <p14:tracePt t="61076" x="6807200" y="3625850"/>
          <p14:tracePt t="61095" x="6800850" y="3625850"/>
          <p14:tracePt t="61119" x="6788150" y="3625850"/>
          <p14:tracePt t="61153" x="6762750" y="3613150"/>
          <p14:tracePt t="61183" x="6731000" y="3600450"/>
          <p14:tracePt t="61202" x="6692900" y="3587750"/>
          <p14:tracePt t="61211" x="6680200" y="3581400"/>
          <p14:tracePt t="61227" x="6654800" y="3575050"/>
          <p14:tracePt t="61244" x="6616700" y="3562350"/>
          <p14:tracePt t="61261" x="6572250" y="3549650"/>
          <p14:tracePt t="61277" x="6489700" y="3517900"/>
          <p14:tracePt t="61295" x="6438900" y="3498850"/>
          <p14:tracePt t="61311" x="6400800" y="3473450"/>
          <p14:tracePt t="61327" x="6362700" y="3460750"/>
          <p14:tracePt t="61346" x="6330950" y="3441700"/>
          <p14:tracePt t="61361" x="6305550" y="3422650"/>
          <p14:tracePt t="61378" x="6273800" y="3409950"/>
          <p14:tracePt t="61395" x="6254750" y="3397250"/>
          <p14:tracePt t="61410" x="6242050" y="3378200"/>
          <p14:tracePt t="61436" x="6223000" y="3365500"/>
          <p14:tracePt t="61476" x="6197600" y="3352800"/>
          <p14:tracePt t="61509" x="6184900" y="3314700"/>
          <p14:tracePt t="61527" x="6165850" y="3308350"/>
          <p14:tracePt t="61544" x="6153150" y="3276600"/>
          <p14:tracePt t="61560" x="6134100" y="3251200"/>
          <p14:tracePt t="61566" x="6127750" y="3238500"/>
          <p14:tracePt t="61579" x="6121400" y="3213100"/>
          <p14:tracePt t="61595" x="6108700" y="3194050"/>
          <p14:tracePt t="61611" x="6102350" y="3181350"/>
          <p14:tracePt t="61627" x="6102350" y="3168650"/>
          <p14:tracePt t="61644" x="6102350" y="3155950"/>
          <p14:tracePt t="61660" x="6096000" y="3143250"/>
          <p14:tracePt t="61675" x="6096000" y="3136900"/>
          <p14:tracePt t="61694" x="6096000" y="3130550"/>
          <p14:tracePt t="61711" x="6096000" y="3124200"/>
          <p14:tracePt t="61726" x="6089650" y="3111500"/>
          <p14:tracePt t="61756" x="6089650" y="3098800"/>
          <p14:tracePt t="61791" x="6089650" y="3067050"/>
          <p14:tracePt t="61816" x="6089650" y="3048000"/>
          <p14:tracePt t="61855" x="6089650" y="3035300"/>
          <p14:tracePt t="61879" x="6089650" y="3022600"/>
          <p14:tracePt t="61895" x="6089650" y="3016250"/>
          <p14:tracePt t="65229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676EC-0CF9-4353-96F3-F75E80830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analysis vs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10114-93E7-408D-B48C-4F33E1B0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we call formal methods are just particular kinds of analyses that employ mathematical notations. </a:t>
            </a:r>
          </a:p>
          <a:p>
            <a:r>
              <a:rPr lang="en-US" sz="2400" dirty="0"/>
              <a:t>Analysis can be more effective than testing for many purposes.</a:t>
            </a:r>
          </a:p>
          <a:p>
            <a:r>
              <a:rPr lang="en-US" sz="2400" dirty="0"/>
              <a:t>Testing cannot take place until some implementation is available. </a:t>
            </a:r>
          </a:p>
          <a:p>
            <a:r>
              <a:rPr lang="en-US" sz="2400" dirty="0"/>
              <a:t>Therefore correcting errors uncovered by testing could involve retracing many steps and undoing work previously done.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226E9-A6A5-48D8-BC58-29D36684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9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47"/>
    </mc:Choice>
    <mc:Fallback xmlns="">
      <p:transition spd="slow" advTm="5484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BA2B-1C5E-4C16-9411-EDF6A84B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methods vs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85BE9-E390-432F-A973-C3D5AEE4D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Testing can only help to uncover errors – it cannot guarantee the absence of them.  </a:t>
            </a:r>
          </a:p>
          <a:p>
            <a:r>
              <a:rPr lang="en-US" sz="2800" dirty="0"/>
              <a:t>On the other hand formal analysis can provide correct design and it can identify errors before implementation.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40BC6-04D8-4306-9300-35466519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4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44"/>
    </mc:Choice>
    <mc:Fallback xmlns="">
      <p:transition spd="slow" advTm="4204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2.9|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7|6.4|6.2|14.4|14.9|19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29638</TotalTime>
  <Words>1025</Words>
  <Application>Microsoft Office PowerPoint</Application>
  <PresentationFormat>Widescreen</PresentationFormat>
  <Paragraphs>151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Century Gothic</vt:lpstr>
      <vt:lpstr>Frutiger-Black</vt:lpstr>
      <vt:lpstr>Lucida Sans Unicode</vt:lpstr>
      <vt:lpstr>Times New Roman</vt:lpstr>
      <vt:lpstr>Wingdings 3</vt:lpstr>
      <vt:lpstr>Wisp</vt:lpstr>
      <vt:lpstr>Department of Computer Science, CUI Lahore Campus</vt:lpstr>
      <vt:lpstr>Introduction to Formal Methods</vt:lpstr>
      <vt:lpstr>Topics to be discussed</vt:lpstr>
      <vt:lpstr>Shortcomings of diagrams (informal specification)</vt:lpstr>
      <vt:lpstr>Why to use formal methods</vt:lpstr>
      <vt:lpstr>Why to use Formal Methods: Analysis</vt:lpstr>
      <vt:lpstr>PowerPoint Presentation</vt:lpstr>
      <vt:lpstr>Formal analysis vs testing</vt:lpstr>
      <vt:lpstr>Formal methods vs testing</vt:lpstr>
      <vt:lpstr>Where we use formal methods</vt:lpstr>
      <vt:lpstr>How to use formal methods</vt:lpstr>
      <vt:lpstr>How to use formal methods: Formal modeling</vt:lpstr>
      <vt:lpstr>How to use formal methods: Formal Design</vt:lpstr>
      <vt:lpstr>How to use formal methods: Formal verification</vt:lpstr>
      <vt:lpstr>How to use Formal methods</vt:lpstr>
      <vt:lpstr>Getting abstract mathematical model </vt:lpstr>
      <vt:lpstr>Static aspect of a system</vt:lpstr>
      <vt:lpstr>Dynamic aspects of system</vt:lpstr>
      <vt:lpstr>Structural and behavioral diagrams</vt:lpstr>
      <vt:lpstr>UML Diagram Types</vt:lpstr>
      <vt:lpstr>PowerPoint Presentation</vt:lpstr>
      <vt:lpstr>Approach</vt:lpstr>
      <vt:lpstr>Summary of the lecture: conclusion</vt:lpstr>
      <vt:lpstr>Reference and 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Science, CUI Lahore Campus</dc:title>
  <dc:creator>user</dc:creator>
  <cp:lastModifiedBy>Farooq Ahmad</cp:lastModifiedBy>
  <cp:revision>368</cp:revision>
  <dcterms:created xsi:type="dcterms:W3CDTF">2020-07-13T13:27:16Z</dcterms:created>
  <dcterms:modified xsi:type="dcterms:W3CDTF">2022-02-16T18:52:47Z</dcterms:modified>
</cp:coreProperties>
</file>