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270" r:id="rId2"/>
    <p:sldId id="313" r:id="rId3"/>
    <p:sldId id="292" r:id="rId4"/>
    <p:sldId id="321" r:id="rId5"/>
    <p:sldId id="324" r:id="rId6"/>
    <p:sldId id="326" r:id="rId7"/>
    <p:sldId id="327" r:id="rId8"/>
    <p:sldId id="328" r:id="rId9"/>
    <p:sldId id="330" r:id="rId10"/>
    <p:sldId id="332" r:id="rId11"/>
    <p:sldId id="333" r:id="rId12"/>
    <p:sldId id="334" r:id="rId13"/>
    <p:sldId id="344" r:id="rId14"/>
    <p:sldId id="331" r:id="rId15"/>
    <p:sldId id="345" r:id="rId16"/>
    <p:sldId id="346" r:id="rId17"/>
    <p:sldId id="347" r:id="rId18"/>
    <p:sldId id="348" r:id="rId19"/>
    <p:sldId id="349" r:id="rId20"/>
    <p:sldId id="350" r:id="rId21"/>
    <p:sldId id="293" r:id="rId22"/>
    <p:sldId id="337" r:id="rId23"/>
    <p:sldId id="338" r:id="rId24"/>
    <p:sldId id="339" r:id="rId25"/>
    <p:sldId id="340" r:id="rId26"/>
    <p:sldId id="301" r:id="rId27"/>
    <p:sldId id="302" r:id="rId28"/>
    <p:sldId id="341" r:id="rId29"/>
    <p:sldId id="303" r:id="rId30"/>
    <p:sldId id="343" r:id="rId31"/>
    <p:sldId id="351" r:id="rId32"/>
    <p:sldId id="352" r:id="rId33"/>
    <p:sldId id="353" r:id="rId34"/>
    <p:sldId id="354" r:id="rId35"/>
    <p:sldId id="355" r:id="rId36"/>
    <p:sldId id="357" r:id="rId37"/>
    <p:sldId id="358" r:id="rId38"/>
    <p:sldId id="359" r:id="rId39"/>
    <p:sldId id="360" r:id="rId40"/>
    <p:sldId id="361" r:id="rId41"/>
    <p:sldId id="362" r:id="rId42"/>
    <p:sldId id="363" r:id="rId43"/>
    <p:sldId id="364" r:id="rId44"/>
    <p:sldId id="365" r:id="rId45"/>
    <p:sldId id="366" r:id="rId46"/>
    <p:sldId id="367" r:id="rId47"/>
    <p:sldId id="368" r:id="rId48"/>
    <p:sldId id="371" r:id="rId49"/>
    <p:sldId id="369" r:id="rId50"/>
    <p:sldId id="370" r:id="rId51"/>
    <p:sldId id="372" r:id="rId52"/>
    <p:sldId id="373" r:id="rId53"/>
    <p:sldId id="374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2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3723FD-C5CA-4C67-977E-8C3693C51968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13185-C041-4BD9-AA93-AE3E5781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87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5">
            <a:extLst>
              <a:ext uri="{FF2B5EF4-FFF2-40B4-BE49-F238E27FC236}">
                <a16:creationId xmlns:a16="http://schemas.microsoft.com/office/drawing/2014/main" id="{914B52F3-C19A-4872-3FF5-61F02D2DD7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3342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3342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3342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3342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3342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3342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3342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3342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3342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75C42E4-8AE6-4108-B124-D76C28B06C37}" type="slidenum">
              <a:rPr lang="en-GB" altLang="en-US" sz="1000"/>
              <a:pPr>
                <a:spcBef>
                  <a:spcPct val="0"/>
                </a:spcBef>
              </a:pPr>
              <a:t>3</a:t>
            </a:fld>
            <a:endParaRPr lang="en-GB" altLang="en-US" sz="1000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2583F238-6B09-7A95-28DA-9B53BAEA0A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DB92E491-E6B5-96AC-3818-5832B9B504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663" tIns="46038" rIns="93663" bIns="46038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5">
            <a:extLst>
              <a:ext uri="{FF2B5EF4-FFF2-40B4-BE49-F238E27FC236}">
                <a16:creationId xmlns:a16="http://schemas.microsoft.com/office/drawing/2014/main" id="{5B1950F7-79EB-60AD-1D58-B2DF44F16D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3342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3342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3342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3342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3342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3342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3342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3342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3342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DDF6BBB-5B4F-43A9-A87E-611ED95C1109}" type="slidenum">
              <a:rPr lang="en-GB" altLang="en-US" sz="10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10</a:t>
            </a:fld>
            <a:endParaRPr lang="en-GB" altLang="en-US" sz="1000">
              <a:ea typeface="MS PGothic" panose="020B0600070205080204" pitchFamily="34" charset="-128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B5ED9996-8195-0719-F4C1-55DDFF0988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B9B0033A-52F4-DE1B-F7BC-394DE91CF9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663" tIns="46038" rIns="93663" bIns="46038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7BCCF1A-1D9D-91EB-28E8-AE56521E31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BA2721A-29C6-13AC-F193-18CD4C5EDA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>
            <a:extLst>
              <a:ext uri="{FF2B5EF4-FFF2-40B4-BE49-F238E27FC236}">
                <a16:creationId xmlns:a16="http://schemas.microsoft.com/office/drawing/2014/main" id="{8121094D-8339-3748-48AB-DECFBA074D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3342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3342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3342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3342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3342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3342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3342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3342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3342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7E4336C-E379-4FDF-8715-B2E4D8952F8A}" type="slidenum">
              <a:rPr lang="en-GB" altLang="en-US" sz="1000"/>
              <a:pPr>
                <a:spcBef>
                  <a:spcPct val="0"/>
                </a:spcBef>
              </a:pPr>
              <a:t>15</a:t>
            </a:fld>
            <a:endParaRPr lang="en-GB" altLang="en-US" sz="10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1B3D3567-3764-CB38-19A4-3278685F9C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9668D1A3-D666-7979-CB1D-4F9529DE8D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663" tIns="46038" rIns="93663" bIns="46038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7CFA1B3E-640D-B8EE-9393-234D808285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DA40C7B7-8BD3-B566-3529-3A186901EA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3663" tIns="46038" rIns="93663" bIns="46038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374CE6D3-7DAB-5CA2-D185-B8C7BA5857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6A9DFED-CE17-0D00-6AC7-785F26FCB3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3663" tIns="46038" rIns="93663" bIns="46038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8A46F2E4-E376-077F-FA39-826D01FF58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C7389810-65E8-6F5D-74AE-8D5FFFC35F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3663" tIns="46038" rIns="93663" bIns="46038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A5AA03FF-559A-9457-28A0-D76D47A980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2B0965D2-CD45-2555-FA05-F7A458B007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3663" tIns="46038" rIns="93663" bIns="46038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0094-EF5E-435D-A1BE-9EC1FD30EFD9}" type="datetime1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6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7276-32E3-484A-A0F8-7112410ED06C}" type="datetime1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1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052AD-A121-44E6-9641-5F022C9BF615}" type="datetime1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5206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2245-88C2-452E-8B5E-93FA12048439}" type="datetime1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02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D09A1-1042-4B55-BBC4-E582F679C44D}" type="datetime1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6612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92717-7C0C-4A6C-BFC9-642A735CBBF6}" type="datetime1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86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1CCA-400F-4EC4-957A-B949AEB60CD3}" type="datetime1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29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A5C6-CEB4-4F28-9A9D-908D848628A3}" type="datetime1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14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878" y="887414"/>
            <a:ext cx="8602784" cy="4032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78877" y="1814513"/>
            <a:ext cx="4452815" cy="42624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9262" y="1814513"/>
            <a:ext cx="4454769" cy="42624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109E2C1-3E5C-322B-5F0D-03AF1DCECC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DD39CA-93B7-46C6-B7C2-8293703DC07E}" type="datetime1">
              <a:rPr lang="en-US" altLang="en-US" smtClean="0"/>
              <a:t>6/18/2023</a:t>
            </a:fld>
            <a:endParaRPr lang="en-GB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D5508F5-0F08-B0EA-D972-EE7B501B87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7091D12-3727-D4E9-40CC-D35B80C8DF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3E502-16FB-4478-A366-38267C0CAD5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6508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8E76-D05A-488B-9693-A879F4E3D7D4}" type="datetime1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26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28ED-12D8-4CFA-A006-E1744E988F9E}" type="datetime1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5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1BC2-858C-40C9-A1F2-8C420E2319FE}" type="datetime1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2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227E-FEDA-4A5D-9A01-37925106B610}" type="datetime1">
              <a:rPr lang="en-US" smtClean="0"/>
              <a:t>6/18/2023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87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0972-27B4-4C43-AA74-B33523318C02}" type="datetime1">
              <a:rPr lang="en-US" smtClean="0"/>
              <a:t>6/18/2023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5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2C44-6AFA-4354-80A9-8962938969F3}" type="datetime1">
              <a:rPr lang="en-US" smtClean="0"/>
              <a:t>6/18/2023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6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DC7C-B017-4067-8660-4F196F5CFA7B}" type="datetime1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B42A5-93E3-4D8C-BF25-882B0F668092}" type="datetime1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68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C7EFF-7140-45B0-B295-E8264FFE8FA5}" type="datetime1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61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tmp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tmp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tmp"/><Relationship Id="rId5" Type="http://schemas.openxmlformats.org/officeDocument/2006/relationships/image" Target="../media/image25.tmp"/><Relationship Id="rId4" Type="http://schemas.openxmlformats.org/officeDocument/2006/relationships/image" Target="../media/image24.tmp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tmp"/><Relationship Id="rId4" Type="http://schemas.openxmlformats.org/officeDocument/2006/relationships/image" Target="../media/image24.tmp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tmp"/><Relationship Id="rId5" Type="http://schemas.openxmlformats.org/officeDocument/2006/relationships/image" Target="../media/image27.tmp"/><Relationship Id="rId4" Type="http://schemas.openxmlformats.org/officeDocument/2006/relationships/image" Target="../media/image24.tmp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tmp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Department of Computer Science, CUI Lahore Campus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Formal Methods in Software Engineering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By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Farooq Ahmad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 descr="IMG-20180516-WA000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269" y="6559"/>
            <a:ext cx="2821577" cy="2595852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1969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476"/>
    </mc:Choice>
    <mc:Fallback xmlns="">
      <p:transition spd="slow" advTm="22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extLst>
    <p:ext uri="{E180D4A7-C9FB-4DFB-919C-405C955672EB}">
      <p14:showEvtLst xmlns:p14="http://schemas.microsoft.com/office/powerpoint/2010/main">
        <p14:playEvt time="3207" objId="6"/>
        <p14:stopEvt time="22476" objId="6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D46DE452-6229-45FB-AB55-D17D302F8C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0089" y="328136"/>
            <a:ext cx="5031421" cy="1055688"/>
          </a:xfrm>
          <a:noFill/>
        </p:spPr>
        <p:txBody>
          <a:bodyPr>
            <a:normAutofit/>
          </a:bodyPr>
          <a:lstStyle/>
          <a:p>
            <a:r>
              <a:rPr lang="en-GB" altLang="en-US" b="1" dirty="0"/>
              <a:t>Multiplicity of arcs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8542BF90-06C9-0C6F-47A4-3A76A39843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38338" y="1524000"/>
            <a:ext cx="8120062" cy="4419600"/>
          </a:xfrm>
          <a:noFill/>
        </p:spPr>
        <p:txBody>
          <a:bodyPr>
            <a:normAutofit fontScale="92500" lnSpcReduction="10000"/>
          </a:bodyPr>
          <a:lstStyle/>
          <a:p>
            <a:r>
              <a:rPr lang="en-GB" altLang="en-US" dirty="0"/>
              <a:t>Firing a transition may require multiple tokens from an input place and output multiple tokens to an output place.</a:t>
            </a:r>
          </a:p>
          <a:p>
            <a:r>
              <a:rPr lang="en-GB" altLang="en-US" dirty="0"/>
              <a:t>This is </a:t>
            </a:r>
            <a:r>
              <a:rPr lang="en-GB" altLang="en-US" dirty="0" err="1"/>
              <a:t>modeled</a:t>
            </a:r>
            <a:r>
              <a:rPr lang="en-GB" altLang="en-US" dirty="0"/>
              <a:t> by multiplex arcs. </a:t>
            </a:r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r>
              <a:rPr lang="en-GB" altLang="en-US" dirty="0"/>
              <a:t>Model 2H</a:t>
            </a:r>
            <a:r>
              <a:rPr lang="en-GB" altLang="en-US" baseline="-25000" dirty="0"/>
              <a:t>2</a:t>
            </a:r>
            <a:r>
              <a:rPr lang="en-GB" altLang="en-US" dirty="0"/>
              <a:t> + O</a:t>
            </a:r>
            <a:r>
              <a:rPr lang="en-GB" altLang="en-US" baseline="-25000" dirty="0"/>
              <a:t>2</a:t>
            </a:r>
            <a:r>
              <a:rPr lang="en-GB" altLang="en-US" dirty="0"/>
              <a:t> = 2H</a:t>
            </a:r>
            <a:r>
              <a:rPr lang="en-GB" altLang="en-US" baseline="-25000" dirty="0"/>
              <a:t>2</a:t>
            </a:r>
            <a:r>
              <a:rPr lang="en-GB" altLang="en-US" dirty="0"/>
              <a:t>O</a:t>
            </a:r>
          </a:p>
          <a:p>
            <a:r>
              <a:rPr lang="en-GB" altLang="en-US" dirty="0"/>
              <a:t>Model </a:t>
            </a:r>
            <a:r>
              <a:rPr lang="pt-BR" altLang="en-US" dirty="0"/>
              <a:t>2HCl + 2 Na → 2 NaCl + H</a:t>
            </a:r>
            <a:r>
              <a:rPr lang="en-GB" altLang="en-US" baseline="-25000" dirty="0"/>
              <a:t>2</a:t>
            </a:r>
            <a:br>
              <a:rPr lang="pt-BR" altLang="en-US" dirty="0"/>
            </a:br>
            <a:endParaRPr lang="en-GB" altLang="en-US" dirty="0"/>
          </a:p>
        </p:txBody>
      </p:sp>
      <p:sp>
        <p:nvSpPr>
          <p:cNvPr id="27653" name="Oval 5">
            <a:extLst>
              <a:ext uri="{FF2B5EF4-FFF2-40B4-BE49-F238E27FC236}">
                <a16:creationId xmlns:a16="http://schemas.microsoft.com/office/drawing/2014/main" id="{8536807D-18CD-F35E-7D27-EA768E45A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2004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>
              <a:ea typeface="MS PGothic" panose="020B0600070205080204" pitchFamily="34" charset="-128"/>
            </a:endParaRP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2F791BB8-2524-48B0-258D-066572899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124200"/>
            <a:ext cx="228600" cy="5334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>
              <a:ea typeface="MS PGothic" panose="020B0600070205080204" pitchFamily="34" charset="-128"/>
            </a:endParaRPr>
          </a:p>
        </p:txBody>
      </p:sp>
      <p:sp>
        <p:nvSpPr>
          <p:cNvPr id="27655" name="Oval 7">
            <a:extLst>
              <a:ext uri="{FF2B5EF4-FFF2-40B4-BE49-F238E27FC236}">
                <a16:creationId xmlns:a16="http://schemas.microsoft.com/office/drawing/2014/main" id="{7D3491E6-F4F2-CA27-71E8-E0FBA4606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7338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>
              <a:ea typeface="MS PGothic" panose="020B0600070205080204" pitchFamily="34" charset="-128"/>
            </a:endParaRPr>
          </a:p>
        </p:txBody>
      </p:sp>
      <p:sp>
        <p:nvSpPr>
          <p:cNvPr id="27656" name="Oval 8">
            <a:extLst>
              <a:ext uri="{FF2B5EF4-FFF2-40B4-BE49-F238E27FC236}">
                <a16:creationId xmlns:a16="http://schemas.microsoft.com/office/drawing/2014/main" id="{A566A84A-4640-1186-0E3B-1A1484C41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7432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>
              <a:ea typeface="MS PGothic" panose="020B0600070205080204" pitchFamily="34" charset="-128"/>
            </a:endParaRPr>
          </a:p>
        </p:txBody>
      </p:sp>
      <p:cxnSp>
        <p:nvCxnSpPr>
          <p:cNvPr id="27657" name="Straight Arrow Connector 10">
            <a:extLst>
              <a:ext uri="{FF2B5EF4-FFF2-40B4-BE49-F238E27FC236}">
                <a16:creationId xmlns:a16="http://schemas.microsoft.com/office/drawing/2014/main" id="{21A0FBE1-A7EA-39F3-F6FD-FDE5F56EAE43}"/>
              </a:ext>
            </a:extLst>
          </p:cNvPr>
          <p:cNvCxnSpPr>
            <a:cxnSpLocks noChangeShapeType="1"/>
            <a:stCxn id="27653" idx="6"/>
            <a:endCxn id="27654" idx="1"/>
          </p:cNvCxnSpPr>
          <p:nvPr/>
        </p:nvCxnSpPr>
        <p:spPr bwMode="auto">
          <a:xfrm>
            <a:off x="3124200" y="3390900"/>
            <a:ext cx="114300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8" name="Straight Arrow Connector 13">
            <a:extLst>
              <a:ext uri="{FF2B5EF4-FFF2-40B4-BE49-F238E27FC236}">
                <a16:creationId xmlns:a16="http://schemas.microsoft.com/office/drawing/2014/main" id="{7592975D-187E-1168-F797-DB2A5CE2B7C8}"/>
              </a:ext>
            </a:extLst>
          </p:cNvPr>
          <p:cNvCxnSpPr>
            <a:cxnSpLocks noChangeShapeType="1"/>
            <a:endCxn id="27656" idx="2"/>
          </p:cNvCxnSpPr>
          <p:nvPr/>
        </p:nvCxnSpPr>
        <p:spPr bwMode="auto">
          <a:xfrm flipV="1">
            <a:off x="4495800" y="2933700"/>
            <a:ext cx="1143000" cy="3429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9" name="Straight Arrow Connector 15">
            <a:extLst>
              <a:ext uri="{FF2B5EF4-FFF2-40B4-BE49-F238E27FC236}">
                <a16:creationId xmlns:a16="http://schemas.microsoft.com/office/drawing/2014/main" id="{38970FC5-CC0D-E3CA-285C-57C9D499FDAB}"/>
              </a:ext>
            </a:extLst>
          </p:cNvPr>
          <p:cNvCxnSpPr>
            <a:cxnSpLocks noChangeShapeType="1"/>
            <a:endCxn id="27655" idx="2"/>
          </p:cNvCxnSpPr>
          <p:nvPr/>
        </p:nvCxnSpPr>
        <p:spPr bwMode="auto">
          <a:xfrm>
            <a:off x="4495800" y="3505200"/>
            <a:ext cx="1066800" cy="4191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0" name="TextBox 16">
            <a:extLst>
              <a:ext uri="{FF2B5EF4-FFF2-40B4-BE49-F238E27FC236}">
                <a16:creationId xmlns:a16="http://schemas.microsoft.com/office/drawing/2014/main" id="{0604BBAF-D8DC-A9F0-9F11-0B09DFD66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048000"/>
            <a:ext cx="3810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2400">
                <a:ea typeface="MS PGothic" panose="020B0600070205080204" pitchFamily="34" charset="-128"/>
              </a:rPr>
              <a:t>2</a:t>
            </a:r>
          </a:p>
        </p:txBody>
      </p:sp>
      <p:sp>
        <p:nvSpPr>
          <p:cNvPr id="27661" name="TextBox 17">
            <a:extLst>
              <a:ext uri="{FF2B5EF4-FFF2-40B4-BE49-F238E27FC236}">
                <a16:creationId xmlns:a16="http://schemas.microsoft.com/office/drawing/2014/main" id="{25053EEC-BE2B-5F2F-D20F-EEC537EF8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352800"/>
            <a:ext cx="3810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2400">
                <a:ea typeface="MS PGothic" panose="020B0600070205080204" pitchFamily="34" charset="-128"/>
              </a:rPr>
              <a:t>2</a:t>
            </a:r>
          </a:p>
        </p:txBody>
      </p:sp>
      <p:sp>
        <p:nvSpPr>
          <p:cNvPr id="27662" name="Oval 18">
            <a:extLst>
              <a:ext uri="{FF2B5EF4-FFF2-40B4-BE49-F238E27FC236}">
                <a16:creationId xmlns:a16="http://schemas.microsoft.com/office/drawing/2014/main" id="{EB766486-4A56-AE09-6663-8AFC92DDE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4290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>
              <a:ea typeface="MS PGothic" panose="020B0600070205080204" pitchFamily="34" charset="-128"/>
            </a:endParaRPr>
          </a:p>
        </p:txBody>
      </p:sp>
      <p:sp>
        <p:nvSpPr>
          <p:cNvPr id="27663" name="Oval 19">
            <a:extLst>
              <a:ext uri="{FF2B5EF4-FFF2-40B4-BE49-F238E27FC236}">
                <a16:creationId xmlns:a16="http://schemas.microsoft.com/office/drawing/2014/main" id="{C01A9535-67FE-5786-F24B-12919B7F5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2766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>
              <a:ea typeface="MS PGothic" panose="020B0600070205080204" pitchFamily="34" charset="-128"/>
            </a:endParaRPr>
          </a:p>
        </p:txBody>
      </p:sp>
      <p:sp>
        <p:nvSpPr>
          <p:cNvPr id="27664" name="Oval 20">
            <a:extLst>
              <a:ext uri="{FF2B5EF4-FFF2-40B4-BE49-F238E27FC236}">
                <a16:creationId xmlns:a16="http://schemas.microsoft.com/office/drawing/2014/main" id="{821E165E-5AE0-88D1-C3FA-04A002DB0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4958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>
              <a:ea typeface="MS PGothic" panose="020B0600070205080204" pitchFamily="34" charset="-128"/>
            </a:endParaRPr>
          </a:p>
        </p:txBody>
      </p:sp>
      <p:sp>
        <p:nvSpPr>
          <p:cNvPr id="27665" name="Rectangle 21">
            <a:extLst>
              <a:ext uri="{FF2B5EF4-FFF2-40B4-BE49-F238E27FC236}">
                <a16:creationId xmlns:a16="http://schemas.microsoft.com/office/drawing/2014/main" id="{9B76E495-48A5-4F56-71E6-B9DAF94FA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419600"/>
            <a:ext cx="228600" cy="5334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>
              <a:ea typeface="MS PGothic" panose="020B0600070205080204" pitchFamily="34" charset="-128"/>
            </a:endParaRPr>
          </a:p>
        </p:txBody>
      </p:sp>
      <p:sp>
        <p:nvSpPr>
          <p:cNvPr id="27666" name="Oval 22">
            <a:extLst>
              <a:ext uri="{FF2B5EF4-FFF2-40B4-BE49-F238E27FC236}">
                <a16:creationId xmlns:a16="http://schemas.microsoft.com/office/drawing/2014/main" id="{BED1E7B7-FC9F-C36C-E236-CC076D2EE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50292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>
              <a:ea typeface="MS PGothic" panose="020B0600070205080204" pitchFamily="34" charset="-128"/>
            </a:endParaRPr>
          </a:p>
        </p:txBody>
      </p:sp>
      <p:sp>
        <p:nvSpPr>
          <p:cNvPr id="27667" name="Oval 23">
            <a:extLst>
              <a:ext uri="{FF2B5EF4-FFF2-40B4-BE49-F238E27FC236}">
                <a16:creationId xmlns:a16="http://schemas.microsoft.com/office/drawing/2014/main" id="{3689ECA8-7E5E-20F7-24FB-0BC4CDAE1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40386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>
              <a:ea typeface="MS PGothic" panose="020B0600070205080204" pitchFamily="34" charset="-128"/>
            </a:endParaRPr>
          </a:p>
        </p:txBody>
      </p:sp>
      <p:cxnSp>
        <p:nvCxnSpPr>
          <p:cNvPr id="27668" name="Straight Arrow Connector 24">
            <a:extLst>
              <a:ext uri="{FF2B5EF4-FFF2-40B4-BE49-F238E27FC236}">
                <a16:creationId xmlns:a16="http://schemas.microsoft.com/office/drawing/2014/main" id="{EAC677DC-0F3D-B486-CCDC-24E9E3594FA2}"/>
              </a:ext>
            </a:extLst>
          </p:cNvPr>
          <p:cNvCxnSpPr>
            <a:cxnSpLocks noChangeShapeType="1"/>
            <a:stCxn id="27664" idx="6"/>
            <a:endCxn id="27665" idx="1"/>
          </p:cNvCxnSpPr>
          <p:nvPr/>
        </p:nvCxnSpPr>
        <p:spPr bwMode="auto">
          <a:xfrm>
            <a:off x="6096000" y="4686300"/>
            <a:ext cx="114300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9" name="Straight Arrow Connector 25">
            <a:extLst>
              <a:ext uri="{FF2B5EF4-FFF2-40B4-BE49-F238E27FC236}">
                <a16:creationId xmlns:a16="http://schemas.microsoft.com/office/drawing/2014/main" id="{0687E1BF-A6B5-FA1A-D3BB-5A16A226BAEF}"/>
              </a:ext>
            </a:extLst>
          </p:cNvPr>
          <p:cNvCxnSpPr>
            <a:cxnSpLocks noChangeShapeType="1"/>
            <a:endCxn id="27667" idx="2"/>
          </p:cNvCxnSpPr>
          <p:nvPr/>
        </p:nvCxnSpPr>
        <p:spPr bwMode="auto">
          <a:xfrm flipV="1">
            <a:off x="7467600" y="4229100"/>
            <a:ext cx="1143000" cy="3429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0" name="Straight Arrow Connector 26">
            <a:extLst>
              <a:ext uri="{FF2B5EF4-FFF2-40B4-BE49-F238E27FC236}">
                <a16:creationId xmlns:a16="http://schemas.microsoft.com/office/drawing/2014/main" id="{EC4CD04D-A22C-C9FD-A1F1-805342E03C64}"/>
              </a:ext>
            </a:extLst>
          </p:cNvPr>
          <p:cNvCxnSpPr>
            <a:cxnSpLocks noChangeShapeType="1"/>
            <a:endCxn id="27666" idx="2"/>
          </p:cNvCxnSpPr>
          <p:nvPr/>
        </p:nvCxnSpPr>
        <p:spPr bwMode="auto">
          <a:xfrm>
            <a:off x="7467600" y="4800600"/>
            <a:ext cx="1066800" cy="4191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71" name="TextBox 27">
            <a:extLst>
              <a:ext uri="{FF2B5EF4-FFF2-40B4-BE49-F238E27FC236}">
                <a16:creationId xmlns:a16="http://schemas.microsoft.com/office/drawing/2014/main" id="{A70DF273-DB3C-F367-6CC1-D1D07F6E9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343400"/>
            <a:ext cx="3810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2400">
                <a:ea typeface="MS PGothic" panose="020B0600070205080204" pitchFamily="34" charset="-128"/>
              </a:rPr>
              <a:t>2</a:t>
            </a:r>
          </a:p>
        </p:txBody>
      </p:sp>
      <p:sp>
        <p:nvSpPr>
          <p:cNvPr id="27672" name="TextBox 28">
            <a:extLst>
              <a:ext uri="{FF2B5EF4-FFF2-40B4-BE49-F238E27FC236}">
                <a16:creationId xmlns:a16="http://schemas.microsoft.com/office/drawing/2014/main" id="{55DFDBB6-AE80-F4AC-377B-7FDD3467B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4648200"/>
            <a:ext cx="3810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2400">
                <a:ea typeface="MS PGothic" panose="020B0600070205080204" pitchFamily="34" charset="-128"/>
              </a:rPr>
              <a:t>2</a:t>
            </a:r>
          </a:p>
        </p:txBody>
      </p:sp>
      <p:sp>
        <p:nvSpPr>
          <p:cNvPr id="27673" name="Oval 29">
            <a:extLst>
              <a:ext uri="{FF2B5EF4-FFF2-40B4-BE49-F238E27FC236}">
                <a16:creationId xmlns:a16="http://schemas.microsoft.com/office/drawing/2014/main" id="{62995A55-8236-9B16-CF6B-3D4E50652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51054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>
              <a:ea typeface="MS PGothic" panose="020B0600070205080204" pitchFamily="34" charset="-128"/>
            </a:endParaRPr>
          </a:p>
        </p:txBody>
      </p:sp>
      <p:sp>
        <p:nvSpPr>
          <p:cNvPr id="27674" name="Oval 30">
            <a:extLst>
              <a:ext uri="{FF2B5EF4-FFF2-40B4-BE49-F238E27FC236}">
                <a16:creationId xmlns:a16="http://schemas.microsoft.com/office/drawing/2014/main" id="{6125C1E0-F6E3-C361-F9AF-601E93683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41910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>
              <a:ea typeface="MS PGothic" panose="020B0600070205080204" pitchFamily="34" charset="-128"/>
            </a:endParaRPr>
          </a:p>
        </p:txBody>
      </p:sp>
      <p:sp>
        <p:nvSpPr>
          <p:cNvPr id="27675" name="Oval 31">
            <a:extLst>
              <a:ext uri="{FF2B5EF4-FFF2-40B4-BE49-F238E27FC236}">
                <a16:creationId xmlns:a16="http://schemas.microsoft.com/office/drawing/2014/main" id="{8ED54BB6-762C-AE3E-B854-5C3DD27A6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51816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>
              <a:ea typeface="MS PGothic" panose="020B0600070205080204" pitchFamily="34" charset="-128"/>
            </a:endParaRPr>
          </a:p>
        </p:txBody>
      </p:sp>
      <p:sp>
        <p:nvSpPr>
          <p:cNvPr id="27676" name="Right Arrow 32">
            <a:extLst>
              <a:ext uri="{FF2B5EF4-FFF2-40B4-BE49-F238E27FC236}">
                <a16:creationId xmlns:a16="http://schemas.microsoft.com/office/drawing/2014/main" id="{9FF4256C-D389-C5B3-920D-052B0CA2B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572000"/>
            <a:ext cx="1371600" cy="30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>
              <a:ea typeface="MS PGothic" panose="020B0600070205080204" pitchFamily="34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196A84-7F6C-1889-BE5F-A6347DB8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95AF2AC4-717C-D78C-9ACC-8C3B35B4CC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8978" y="357067"/>
            <a:ext cx="2217102" cy="758507"/>
          </a:xfrm>
        </p:spPr>
        <p:txBody>
          <a:bodyPr>
            <a:normAutofit/>
          </a:bodyPr>
          <a:lstStyle/>
          <a:p>
            <a:r>
              <a:rPr lang="en-GB" altLang="en-US" b="1" dirty="0"/>
              <a:t>Exercise</a:t>
            </a:r>
            <a:endParaRPr lang="en-US" altLang="en-US" b="1" dirty="0"/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060AA822-EC9F-FA92-E6AF-0757414DF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4953000"/>
            <a:ext cx="7389813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ea typeface="MS PGothic" panose="020B0600070205080204" pitchFamily="34" charset="-128"/>
              </a:rPr>
              <a:t>Compute the marking of the net after the following transitions t1, t2, t3 have fired.</a:t>
            </a:r>
            <a:endParaRPr lang="en-GB" altLang="en-US">
              <a:ea typeface="MS PGothic" panose="020B0600070205080204" pitchFamily="34" charset="-128"/>
            </a:endParaRPr>
          </a:p>
        </p:txBody>
      </p:sp>
      <p:pic>
        <p:nvPicPr>
          <p:cNvPr id="29701" name="Picture 37">
            <a:extLst>
              <a:ext uri="{FF2B5EF4-FFF2-40B4-BE49-F238E27FC236}">
                <a16:creationId xmlns:a16="http://schemas.microsoft.com/office/drawing/2014/main" id="{09E6D153-FF70-0FF3-C11C-B8DB019EA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39" y="1524000"/>
            <a:ext cx="572452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19733A-07F6-2570-FB14-D9BC3C53A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9F05F00B-01A6-D9EF-3B31-8D809B000D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47874" y="297279"/>
            <a:ext cx="7218046" cy="971867"/>
          </a:xfrm>
        </p:spPr>
        <p:txBody>
          <a:bodyPr>
            <a:normAutofit fontScale="90000"/>
          </a:bodyPr>
          <a:lstStyle/>
          <a:p>
            <a:r>
              <a:rPr lang="en-US" altLang="en-US" b="1" dirty="0"/>
              <a:t>Resource sharing and deadlock</a:t>
            </a:r>
          </a:p>
        </p:txBody>
      </p:sp>
      <p:pic>
        <p:nvPicPr>
          <p:cNvPr id="30724" name="Picture 2">
            <a:extLst>
              <a:ext uri="{FF2B5EF4-FFF2-40B4-BE49-F238E27FC236}">
                <a16:creationId xmlns:a16="http://schemas.microsoft.com/office/drawing/2014/main" id="{BB23B247-AD52-87BC-4D24-EE44F5C18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840" y="1105823"/>
            <a:ext cx="5974080" cy="54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980629-6500-5536-0147-2A2FC8DA8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450F47B-A8B8-16F6-31C1-0375030E79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8338" y="633414"/>
            <a:ext cx="8404542" cy="1002346"/>
          </a:xfrm>
        </p:spPr>
        <p:txBody>
          <a:bodyPr>
            <a:normAutofit/>
          </a:bodyPr>
          <a:lstStyle/>
          <a:p>
            <a:r>
              <a:rPr lang="en-US" altLang="en-US" dirty="0"/>
              <a:t>Mathematical Definition of Petri Nets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C97424A-617F-8C34-D6A0-F91963165F2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38338" y="1814514"/>
            <a:ext cx="8678862" cy="4708206"/>
          </a:xfrm>
        </p:spPr>
        <p:txBody>
          <a:bodyPr>
            <a:normAutofit fontScale="92500"/>
          </a:bodyPr>
          <a:lstStyle/>
          <a:p>
            <a:pPr>
              <a:buFontTx/>
              <a:buNone/>
            </a:pPr>
            <a:r>
              <a:rPr lang="en-US" altLang="en-US" sz="2400" dirty="0"/>
              <a:t>A Petri net </a:t>
            </a:r>
            <a:r>
              <a:rPr lang="en-US" altLang="en-US" sz="2400" i="1" dirty="0"/>
              <a:t>N</a:t>
            </a:r>
            <a:r>
              <a:rPr lang="en-US" altLang="en-US" sz="2400" dirty="0"/>
              <a:t> is a tuple </a:t>
            </a:r>
            <a:r>
              <a:rPr lang="en-US" altLang="en-US" sz="2400" i="1" dirty="0"/>
              <a:t>N </a:t>
            </a:r>
            <a:r>
              <a:rPr lang="en-US" altLang="en-US" sz="2400" dirty="0"/>
              <a:t>= </a:t>
            </a:r>
            <a:r>
              <a:rPr lang="zh-CN" altLang="en-US" sz="2400" dirty="0">
                <a:ea typeface="SimSun" panose="02010600030101010101" pitchFamily="2" charset="-122"/>
              </a:rPr>
              <a:t>（</a:t>
            </a:r>
            <a:r>
              <a:rPr lang="en-US" altLang="en-US" sz="2400" i="1" dirty="0"/>
              <a:t>P</a:t>
            </a:r>
            <a:r>
              <a:rPr lang="en-US" altLang="en-US" sz="2400" dirty="0"/>
              <a:t>, </a:t>
            </a:r>
            <a:r>
              <a:rPr lang="en-US" altLang="en-US" sz="2400" i="1" dirty="0"/>
              <a:t>T</a:t>
            </a:r>
            <a:r>
              <a:rPr lang="en-US" altLang="en-US" sz="2400" dirty="0"/>
              <a:t>, </a:t>
            </a:r>
            <a:r>
              <a:rPr lang="en-US" altLang="en-US" sz="2400" i="1" dirty="0"/>
              <a:t>I</a:t>
            </a:r>
            <a:r>
              <a:rPr lang="en-US" altLang="en-US" sz="2400" dirty="0"/>
              <a:t>, </a:t>
            </a:r>
            <a:r>
              <a:rPr lang="en-US" altLang="en-US" sz="2400" i="1" dirty="0"/>
              <a:t>O</a:t>
            </a:r>
            <a:r>
              <a:rPr lang="en-US" altLang="en-US" sz="2400" dirty="0"/>
              <a:t>, </a:t>
            </a:r>
            <a:r>
              <a:rPr lang="en-US" altLang="en-US" sz="2400" i="1" dirty="0"/>
              <a:t>M</a:t>
            </a:r>
            <a:r>
              <a:rPr lang="en-US" altLang="en-US" sz="2400" baseline="-25000" dirty="0"/>
              <a:t>0</a:t>
            </a:r>
            <a:r>
              <a:rPr lang="zh-CN" altLang="en-US" sz="2400" dirty="0">
                <a:ea typeface="SimSun" panose="02010600030101010101" pitchFamily="2" charset="-122"/>
              </a:rPr>
              <a:t>）</a:t>
            </a:r>
            <a:r>
              <a:rPr lang="en-US" altLang="en-US" sz="2400" dirty="0"/>
              <a:t>, where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i="1" dirty="0"/>
              <a:t>P </a:t>
            </a:r>
            <a:r>
              <a:rPr lang="en-US" altLang="en-US" sz="2400" dirty="0"/>
              <a:t>is a finite set of places, graphically represented by circles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i="1" dirty="0"/>
              <a:t>T </a:t>
            </a:r>
            <a:r>
              <a:rPr lang="en-US" altLang="en-US" sz="2400" dirty="0"/>
              <a:t>is a finite set of transitions, graphically represented by boxes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/>
              <a:t>Places </a:t>
            </a:r>
            <a:r>
              <a:rPr lang="en-US" altLang="en-US" sz="2400" i="1" dirty="0"/>
              <a:t>P </a:t>
            </a:r>
            <a:r>
              <a:rPr lang="en-US" altLang="en-US" sz="2400" dirty="0"/>
              <a:t>and transitions </a:t>
            </a:r>
            <a:r>
              <a:rPr lang="en-US" altLang="en-US" sz="2400" i="1" dirty="0"/>
              <a:t>T </a:t>
            </a:r>
            <a:r>
              <a:rPr lang="en-US" altLang="en-US" sz="2400" dirty="0"/>
              <a:t>are disjoint (</a:t>
            </a:r>
            <a:r>
              <a:rPr lang="en-US" altLang="en-US" sz="2400" i="1" dirty="0"/>
              <a:t>P </a:t>
            </a:r>
            <a:r>
              <a:rPr lang="en-US" altLang="en-US" sz="2400" dirty="0">
                <a:cs typeface="Times New Roman" panose="02020603050405020304" pitchFamily="18" charset="0"/>
              </a:rPr>
              <a:t>∩</a:t>
            </a:r>
            <a:r>
              <a:rPr lang="en-US" altLang="en-US" sz="2400" dirty="0"/>
              <a:t> </a:t>
            </a:r>
            <a:r>
              <a:rPr lang="en-US" altLang="en-US" sz="2400" i="1" dirty="0"/>
              <a:t>T </a:t>
            </a:r>
            <a:r>
              <a:rPr lang="en-US" altLang="en-US" sz="2400" dirty="0"/>
              <a:t>= </a:t>
            </a:r>
            <a:r>
              <a:rPr lang="en-US" altLang="en-US" sz="2400" dirty="0">
                <a:latin typeface="Symbol" panose="05050102010706020507" pitchFamily="18" charset="2"/>
              </a:rPr>
              <a:t>f</a:t>
            </a:r>
            <a:r>
              <a:rPr lang="en-US" altLang="en-US" sz="2400" dirty="0"/>
              <a:t>),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i="1" dirty="0"/>
              <a:t>I</a:t>
            </a:r>
            <a:r>
              <a:rPr lang="en-US" altLang="en-US" sz="2400" dirty="0"/>
              <a:t>:</a:t>
            </a:r>
            <a:r>
              <a:rPr lang="en-US" altLang="en-US" sz="2400" i="1" dirty="0"/>
              <a:t> P </a:t>
            </a:r>
            <a:r>
              <a:rPr lang="en-US" altLang="en-US" sz="2400" dirty="0"/>
              <a:t>× </a:t>
            </a:r>
            <a:r>
              <a:rPr lang="en-US" altLang="en-US" sz="2400" i="1" dirty="0"/>
              <a:t>T </a:t>
            </a:r>
            <a:r>
              <a:rPr lang="en-US" altLang="en-US" sz="2400" dirty="0">
                <a:sym typeface="Symbol" panose="05050102010706020507" pitchFamily="18" charset="2"/>
              </a:rPr>
              <a:t> </a:t>
            </a:r>
            <a:r>
              <a:rPr lang="en-US" altLang="en-US" sz="2400" dirty="0">
                <a:latin typeface="Lucida Calligraphy" panose="03010101010101010101" pitchFamily="66" charset="0"/>
              </a:rPr>
              <a:t>N</a:t>
            </a:r>
            <a:r>
              <a:rPr lang="en-US" altLang="en-US" sz="2400" dirty="0"/>
              <a:t> (</a:t>
            </a:r>
            <a:r>
              <a:rPr lang="en-US" altLang="en-US" sz="2400" dirty="0">
                <a:latin typeface="Lucida Calligraphy" panose="03010101010101010101" pitchFamily="66" charset="0"/>
              </a:rPr>
              <a:t>N</a:t>
            </a:r>
            <a:r>
              <a:rPr lang="en-US" altLang="en-US" sz="2400" dirty="0"/>
              <a:t> = {0, 1, 2, …}) is the pre-incidence function representing input arcs,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i="1" dirty="0"/>
              <a:t>O</a:t>
            </a:r>
            <a:r>
              <a:rPr lang="en-US" altLang="en-US" sz="2400" dirty="0"/>
              <a:t>:</a:t>
            </a:r>
            <a:r>
              <a:rPr lang="en-US" altLang="en-US" sz="2400" i="1" dirty="0"/>
              <a:t> T </a:t>
            </a:r>
            <a:r>
              <a:rPr lang="en-US" altLang="en-US" sz="2400" dirty="0"/>
              <a:t>× </a:t>
            </a:r>
            <a:r>
              <a:rPr lang="en-US" altLang="en-US" sz="2400" i="1" dirty="0"/>
              <a:t>P </a:t>
            </a:r>
            <a:r>
              <a:rPr lang="en-US" altLang="en-US" sz="2400" dirty="0">
                <a:sym typeface="Symbol" panose="05050102010706020507" pitchFamily="18" charset="2"/>
              </a:rPr>
              <a:t> </a:t>
            </a:r>
            <a:r>
              <a:rPr lang="en-US" altLang="en-US" sz="2400" dirty="0">
                <a:latin typeface="Lucida Calligraphy" panose="03010101010101010101" pitchFamily="66" charset="0"/>
              </a:rPr>
              <a:t>N</a:t>
            </a:r>
            <a:r>
              <a:rPr lang="en-US" altLang="en-US" sz="2400" dirty="0"/>
              <a:t> (</a:t>
            </a:r>
            <a:r>
              <a:rPr lang="en-US" altLang="en-US" sz="2400" dirty="0">
                <a:latin typeface="Lucida Calligraphy" panose="03010101010101010101" pitchFamily="66" charset="0"/>
              </a:rPr>
              <a:t>N</a:t>
            </a:r>
            <a:r>
              <a:rPr lang="en-US" altLang="en-US" sz="2400" dirty="0"/>
              <a:t> = {0, 1, 2, …}) is the post-incidence function representing output arcs,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i="1" dirty="0"/>
              <a:t>M</a:t>
            </a:r>
            <a:r>
              <a:rPr lang="en-US" altLang="en-US" sz="2400" baseline="-25000" dirty="0"/>
              <a:t>0</a:t>
            </a:r>
            <a:r>
              <a:rPr lang="en-US" altLang="en-US" sz="2400" dirty="0"/>
              <a:t> : </a:t>
            </a:r>
            <a:r>
              <a:rPr lang="en-US" altLang="en-US" sz="2400" i="1" dirty="0"/>
              <a:t>P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/>
              <a:t> </a:t>
            </a:r>
            <a:r>
              <a:rPr lang="en-US" altLang="en-US" sz="2400" dirty="0">
                <a:latin typeface="Lucida Calligraphy" panose="03010101010101010101" pitchFamily="66" charset="0"/>
              </a:rPr>
              <a:t>N</a:t>
            </a:r>
            <a:r>
              <a:rPr lang="en-US" altLang="en-US" sz="2400" dirty="0"/>
              <a:t> is the initial marking representing the initial distribution of tokens.</a:t>
            </a:r>
          </a:p>
          <a:p>
            <a:pPr>
              <a:buFontTx/>
              <a:buNone/>
            </a:pPr>
            <a:endParaRPr lang="en-US" altLang="en-US" sz="2400" dirty="0"/>
          </a:p>
          <a:p>
            <a:endParaRPr lang="en-US" alt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82562C-F1B1-2958-82F8-39606E88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73E502-16FB-4478-A366-38267C0CAD5C}" type="slidenum">
              <a:rPr lang="en-GB" altLang="en-US" smtClean="0"/>
              <a:pPr>
                <a:defRPr/>
              </a:pPr>
              <a:t>13</a:t>
            </a:fld>
            <a:endParaRPr lang="en-GB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4D7876A8-24A8-A3EB-2FC6-43181FB35C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89944" y="549594"/>
            <a:ext cx="6376988" cy="1012506"/>
          </a:xfrm>
        </p:spPr>
        <p:txBody>
          <a:bodyPr>
            <a:normAutofit/>
          </a:bodyPr>
          <a:lstStyle/>
          <a:p>
            <a:r>
              <a:rPr lang="en-US" altLang="en-US" dirty="0"/>
              <a:t>Transition Firing in Petri Nets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2F9748B-72CE-7A9E-89CD-B66E86BAED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1" y="1676400"/>
            <a:ext cx="7389813" cy="4262438"/>
          </a:xfrm>
        </p:spPr>
        <p:txBody>
          <a:bodyPr/>
          <a:lstStyle/>
          <a:p>
            <a:r>
              <a:rPr lang="en-US" altLang="en-US" dirty="0"/>
              <a:t>A transition</a:t>
            </a:r>
            <a:r>
              <a:rPr lang="en-US" altLang="en-US" i="1" dirty="0"/>
              <a:t> t</a:t>
            </a:r>
            <a:r>
              <a:rPr lang="en-US" altLang="en-US" dirty="0"/>
              <a:t> is </a:t>
            </a:r>
            <a:r>
              <a:rPr lang="en-US" altLang="en-US" u="sng" dirty="0"/>
              <a:t>enabled</a:t>
            </a:r>
            <a:r>
              <a:rPr lang="en-US" altLang="en-US" dirty="0"/>
              <a:t> at marking </a:t>
            </a:r>
            <a:r>
              <a:rPr lang="en-US" altLang="en-US" i="1" dirty="0"/>
              <a:t>M</a:t>
            </a:r>
            <a:r>
              <a:rPr lang="en-US" altLang="en-US" i="1" baseline="-25000" dirty="0"/>
              <a:t>i</a:t>
            </a:r>
            <a:r>
              <a:rPr lang="en-US" altLang="en-US" dirty="0"/>
              <a:t> if and only if</a:t>
            </a:r>
          </a:p>
          <a:p>
            <a:pPr>
              <a:buFontTx/>
              <a:buNone/>
            </a:pPr>
            <a:r>
              <a:rPr lang="en-US" altLang="en-US" dirty="0"/>
              <a:t>		</a:t>
            </a:r>
            <a:r>
              <a:rPr lang="en-US" altLang="en-US" i="1" dirty="0"/>
              <a:t>M</a:t>
            </a:r>
            <a:r>
              <a:rPr lang="en-US" altLang="en-US" i="1" baseline="-25000" dirty="0"/>
              <a:t>i</a:t>
            </a:r>
            <a:r>
              <a:rPr lang="en-US" altLang="en-US" dirty="0"/>
              <a:t> </a:t>
            </a:r>
            <a:r>
              <a:rPr lang="en-US" altLang="en-US" dirty="0">
                <a:cs typeface="Times New Roman" panose="02020603050405020304" pitchFamily="18" charset="0"/>
              </a:rPr>
              <a:t>≥ </a:t>
            </a:r>
            <a:r>
              <a:rPr lang="en-US" altLang="en-US" i="1" dirty="0">
                <a:cs typeface="Times New Roman" panose="02020603050405020304" pitchFamily="18" charset="0"/>
              </a:rPr>
              <a:t>I</a:t>
            </a:r>
            <a:r>
              <a:rPr lang="en-US" altLang="en-US" dirty="0"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cs typeface="Times New Roman" panose="02020603050405020304" pitchFamily="18" charset="0"/>
              </a:rPr>
              <a:t>t</a:t>
            </a:r>
            <a:r>
              <a:rPr lang="en-US" altLang="en-US" dirty="0"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en-US" sz="1800" dirty="0">
                <a:cs typeface="Times New Roman" panose="02020603050405020304" pitchFamily="18" charset="0"/>
              </a:rPr>
              <a:t>Let </a:t>
            </a:r>
            <a:r>
              <a:rPr lang="en-US" altLang="en-US" sz="1800" i="1" dirty="0">
                <a:cs typeface="Times New Roman" panose="02020603050405020304" pitchFamily="18" charset="0"/>
              </a:rPr>
              <a:t>E</a:t>
            </a:r>
            <a:r>
              <a:rPr lang="en-US" altLang="en-US" sz="1800" dirty="0">
                <a:cs typeface="Times New Roman" panose="02020603050405020304" pitchFamily="18" charset="0"/>
              </a:rPr>
              <a:t>(</a:t>
            </a:r>
            <a:r>
              <a:rPr lang="en-US" altLang="en-US" sz="1800" i="1" dirty="0"/>
              <a:t>M</a:t>
            </a:r>
            <a:r>
              <a:rPr lang="en-US" altLang="en-US" sz="1800" i="1" baseline="-25000" dirty="0"/>
              <a:t>i</a:t>
            </a:r>
            <a:r>
              <a:rPr lang="en-US" altLang="en-US" sz="1800" dirty="0">
                <a:cs typeface="Times New Roman" panose="02020603050405020304" pitchFamily="18" charset="0"/>
              </a:rPr>
              <a:t>) be the set of all transitions enabled at </a:t>
            </a:r>
            <a:r>
              <a:rPr lang="en-US" altLang="en-US" sz="1800" i="1" dirty="0"/>
              <a:t>M</a:t>
            </a:r>
            <a:r>
              <a:rPr lang="en-US" altLang="en-US" sz="1800" i="1" baseline="-25000" dirty="0"/>
              <a:t>i</a:t>
            </a:r>
            <a:r>
              <a:rPr lang="en-US" altLang="en-US" sz="1800" dirty="0">
                <a:cs typeface="Times New Roman" panose="02020603050405020304" pitchFamily="18" charset="0"/>
              </a:rPr>
              <a:t>. Then </a:t>
            </a:r>
            <a:r>
              <a:rPr lang="en-US" altLang="en-US" sz="1800" i="1" dirty="0">
                <a:cs typeface="Times New Roman" panose="02020603050405020304" pitchFamily="18" charset="0"/>
              </a:rPr>
              <a:t>t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dirty="0"/>
              <a:t> </a:t>
            </a:r>
            <a:r>
              <a:rPr lang="en-US" altLang="en-US" sz="1800" i="1" dirty="0">
                <a:cs typeface="Times New Roman" panose="02020603050405020304" pitchFamily="18" charset="0"/>
              </a:rPr>
              <a:t>E</a:t>
            </a:r>
            <a:r>
              <a:rPr lang="en-US" altLang="en-US" sz="1800" dirty="0">
                <a:cs typeface="Times New Roman" panose="02020603050405020304" pitchFamily="18" charset="0"/>
              </a:rPr>
              <a:t>(</a:t>
            </a:r>
            <a:r>
              <a:rPr lang="en-US" altLang="en-US" sz="1800" i="1" dirty="0"/>
              <a:t>M</a:t>
            </a:r>
            <a:r>
              <a:rPr lang="en-US" altLang="en-US" sz="1800" i="1" baseline="-25000" dirty="0"/>
              <a:t>i</a:t>
            </a:r>
            <a:r>
              <a:rPr lang="en-US" altLang="en-US" sz="1800" dirty="0">
                <a:cs typeface="Times New Roman" panose="02020603050405020304" pitchFamily="18" charset="0"/>
              </a:rPr>
              <a:t>).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Suppose that the firing of </a:t>
            </a:r>
            <a:r>
              <a:rPr lang="en-US" altLang="en-US" i="1" dirty="0">
                <a:cs typeface="Times New Roman" panose="02020603050405020304" pitchFamily="18" charset="0"/>
              </a:rPr>
              <a:t>t</a:t>
            </a:r>
            <a:r>
              <a:rPr lang="en-US" altLang="en-US" dirty="0">
                <a:cs typeface="Times New Roman" panose="02020603050405020304" pitchFamily="18" charset="0"/>
              </a:rPr>
              <a:t> takes the Petri net from </a:t>
            </a:r>
            <a:r>
              <a:rPr lang="en-US" altLang="en-US" i="1" dirty="0"/>
              <a:t>M</a:t>
            </a:r>
            <a:r>
              <a:rPr lang="en-US" altLang="en-US" i="1" baseline="-25000" dirty="0"/>
              <a:t>i</a:t>
            </a:r>
            <a:r>
              <a:rPr lang="en-US" altLang="en-US" dirty="0">
                <a:cs typeface="Times New Roman" panose="02020603050405020304" pitchFamily="18" charset="0"/>
              </a:rPr>
              <a:t> to </a:t>
            </a:r>
            <a:r>
              <a:rPr lang="en-US" altLang="en-US" i="1" dirty="0" err="1"/>
              <a:t>M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. Then</a:t>
            </a:r>
          </a:p>
          <a:p>
            <a:pPr>
              <a:buFontTx/>
              <a:buNone/>
            </a:pPr>
            <a:r>
              <a:rPr lang="en-US" altLang="en-US" dirty="0"/>
              <a:t>		</a:t>
            </a:r>
            <a:r>
              <a:rPr lang="en-US" altLang="en-US" i="1" dirty="0" err="1"/>
              <a:t>M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i="1" dirty="0">
                <a:cs typeface="Times New Roman" panose="02020603050405020304" pitchFamily="18" charset="0"/>
              </a:rPr>
              <a:t>= </a:t>
            </a:r>
            <a:r>
              <a:rPr lang="en-US" altLang="en-US" i="1" dirty="0"/>
              <a:t>M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i="1" dirty="0">
                <a:cs typeface="Times New Roman" panose="02020603050405020304" pitchFamily="18" charset="0"/>
              </a:rPr>
              <a:t>-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cs typeface="Times New Roman" panose="02020603050405020304" pitchFamily="18" charset="0"/>
              </a:rPr>
              <a:t>I</a:t>
            </a:r>
            <a:r>
              <a:rPr lang="en-US" altLang="en-US" dirty="0"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cs typeface="Times New Roman" panose="02020603050405020304" pitchFamily="18" charset="0"/>
              </a:rPr>
              <a:t>t</a:t>
            </a:r>
            <a:r>
              <a:rPr lang="en-US" altLang="en-US" dirty="0">
                <a:cs typeface="Times New Roman" panose="02020603050405020304" pitchFamily="18" charset="0"/>
              </a:rPr>
              <a:t>) + </a:t>
            </a:r>
            <a:r>
              <a:rPr lang="en-US" altLang="en-US" i="1" dirty="0">
                <a:cs typeface="Times New Roman" panose="02020603050405020304" pitchFamily="18" charset="0"/>
              </a:rPr>
              <a:t>O</a:t>
            </a:r>
            <a:r>
              <a:rPr lang="en-US" altLang="en-US" dirty="0"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cs typeface="Times New Roman" panose="02020603050405020304" pitchFamily="18" charset="0"/>
              </a:rPr>
              <a:t>t</a:t>
            </a:r>
            <a:r>
              <a:rPr lang="en-US" altLang="en-US" dirty="0">
                <a:cs typeface="Times New Roman" panose="02020603050405020304" pitchFamily="18" charset="0"/>
              </a:rPr>
              <a:t>)</a:t>
            </a:r>
          </a:p>
          <a:p>
            <a:pPr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     </a:t>
            </a:r>
            <a:r>
              <a:rPr lang="en-US" altLang="en-US" dirty="0"/>
              <a:t>Denoted by </a:t>
            </a:r>
            <a:r>
              <a:rPr lang="en-US" altLang="en-US" i="1" dirty="0"/>
              <a:t>M</a:t>
            </a:r>
            <a:r>
              <a:rPr lang="en-US" altLang="en-US" i="1" baseline="-25000" dirty="0"/>
              <a:t>i</a:t>
            </a:r>
            <a:r>
              <a:rPr lang="en-US" altLang="en-US" dirty="0"/>
              <a:t>[</a:t>
            </a:r>
            <a:r>
              <a:rPr lang="en-US" altLang="en-US" i="1" dirty="0"/>
              <a:t>t</a:t>
            </a:r>
            <a:r>
              <a:rPr lang="en-US" altLang="en-US" dirty="0"/>
              <a:t>&gt;</a:t>
            </a:r>
            <a:r>
              <a:rPr lang="en-US" altLang="en-US" i="1" dirty="0" err="1"/>
              <a:t>M</a:t>
            </a:r>
            <a:r>
              <a:rPr lang="en-US" altLang="en-US" i="1" baseline="-25000" dirty="0" err="1"/>
              <a:t>j</a:t>
            </a:r>
            <a:endParaRPr lang="en-US" altLang="en-US" dirty="0"/>
          </a:p>
          <a:p>
            <a:r>
              <a:rPr lang="en-US" altLang="en-US" dirty="0"/>
              <a:t>Example</a:t>
            </a:r>
          </a:p>
        </p:txBody>
      </p:sp>
      <p:grpSp>
        <p:nvGrpSpPr>
          <p:cNvPr id="8196" name="Group 4">
            <a:extLst>
              <a:ext uri="{FF2B5EF4-FFF2-40B4-BE49-F238E27FC236}">
                <a16:creationId xmlns:a16="http://schemas.microsoft.com/office/drawing/2014/main" id="{F222B7EF-11CC-8EE3-7DFE-6D1327B68650}"/>
              </a:ext>
            </a:extLst>
          </p:cNvPr>
          <p:cNvGrpSpPr>
            <a:grpSpLocks/>
          </p:cNvGrpSpPr>
          <p:nvPr/>
        </p:nvGrpSpPr>
        <p:grpSpPr bwMode="auto">
          <a:xfrm>
            <a:off x="8466932" y="3525838"/>
            <a:ext cx="3152775" cy="2413000"/>
            <a:chOff x="512" y="776"/>
            <a:chExt cx="1986" cy="1520"/>
          </a:xfrm>
        </p:grpSpPr>
        <p:sp>
          <p:nvSpPr>
            <p:cNvPr id="8198" name="Rectangle 5">
              <a:extLst>
                <a:ext uri="{FF2B5EF4-FFF2-40B4-BE49-F238E27FC236}">
                  <a16:creationId xmlns:a16="http://schemas.microsoft.com/office/drawing/2014/main" id="{2CE52732-8BDF-F1B7-4FC8-4EC4F8EA9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2" y="1349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GB" altLang="en-US"/>
                <a:t>p2</a:t>
              </a:r>
            </a:p>
          </p:txBody>
        </p:sp>
        <p:sp>
          <p:nvSpPr>
            <p:cNvPr id="8199" name="Line 6">
              <a:extLst>
                <a:ext uri="{FF2B5EF4-FFF2-40B4-BE49-F238E27FC236}">
                  <a16:creationId xmlns:a16="http://schemas.microsoft.com/office/drawing/2014/main" id="{6C19F2AE-FFE4-58E2-3491-53B0DE41DF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81" y="981"/>
              <a:ext cx="300" cy="2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0" name="Line 7">
              <a:extLst>
                <a:ext uri="{FF2B5EF4-FFF2-40B4-BE49-F238E27FC236}">
                  <a16:creationId xmlns:a16="http://schemas.microsoft.com/office/drawing/2014/main" id="{84D436FA-90B9-908B-9315-630A2E37A4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5" y="1621"/>
              <a:ext cx="0" cy="34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1" name="Rectangle 8">
              <a:extLst>
                <a:ext uri="{FF2B5EF4-FFF2-40B4-BE49-F238E27FC236}">
                  <a16:creationId xmlns:a16="http://schemas.microsoft.com/office/drawing/2014/main" id="{DD8C2B59-02C3-1426-A606-ECB8351EA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71"/>
              <a:ext cx="326" cy="32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202" name="Rectangle 9">
              <a:extLst>
                <a:ext uri="{FF2B5EF4-FFF2-40B4-BE49-F238E27FC236}">
                  <a16:creationId xmlns:a16="http://schemas.microsoft.com/office/drawing/2014/main" id="{C55F1C38-C042-2733-4ADC-C5B63619A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0" y="1971"/>
              <a:ext cx="327" cy="32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203" name="Rectangle 10">
              <a:extLst>
                <a:ext uri="{FF2B5EF4-FFF2-40B4-BE49-F238E27FC236}">
                  <a16:creationId xmlns:a16="http://schemas.microsoft.com/office/drawing/2014/main" id="{0207C928-BB59-FEF9-E436-E21F5D1B8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7" y="776"/>
              <a:ext cx="326" cy="32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204" name="Line 11">
              <a:extLst>
                <a:ext uri="{FF2B5EF4-FFF2-40B4-BE49-F238E27FC236}">
                  <a16:creationId xmlns:a16="http://schemas.microsoft.com/office/drawing/2014/main" id="{103B3BDE-A62F-95C0-98E7-51D8C863E7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40" y="1024"/>
              <a:ext cx="299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5" name="Oval 12">
              <a:extLst>
                <a:ext uri="{FF2B5EF4-FFF2-40B4-BE49-F238E27FC236}">
                  <a16:creationId xmlns:a16="http://schemas.microsoft.com/office/drawing/2014/main" id="{AD5FC490-A442-AC33-2036-AE6BB7058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0" y="1288"/>
              <a:ext cx="327" cy="32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206" name="Oval 13">
              <a:extLst>
                <a:ext uri="{FF2B5EF4-FFF2-40B4-BE49-F238E27FC236}">
                  <a16:creationId xmlns:a16="http://schemas.microsoft.com/office/drawing/2014/main" id="{F2CBE2D5-DC88-05B9-672F-81DE0A43D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288"/>
              <a:ext cx="326" cy="32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207" name="Line 14">
              <a:extLst>
                <a:ext uri="{FF2B5EF4-FFF2-40B4-BE49-F238E27FC236}">
                  <a16:creationId xmlns:a16="http://schemas.microsoft.com/office/drawing/2014/main" id="{C93E0ED2-E208-7336-E543-5066F454B5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26" y="1109"/>
              <a:ext cx="299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8" name="Rectangle 15">
              <a:extLst>
                <a:ext uri="{FF2B5EF4-FFF2-40B4-BE49-F238E27FC236}">
                  <a16:creationId xmlns:a16="http://schemas.microsoft.com/office/drawing/2014/main" id="{EC16FC25-86C0-0BE4-B934-070D68BA4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" y="1349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GB" altLang="en-US"/>
                <a:t>p1</a:t>
              </a:r>
            </a:p>
          </p:txBody>
        </p:sp>
        <p:sp>
          <p:nvSpPr>
            <p:cNvPr id="8209" name="Line 16">
              <a:extLst>
                <a:ext uri="{FF2B5EF4-FFF2-40B4-BE49-F238E27FC236}">
                  <a16:creationId xmlns:a16="http://schemas.microsoft.com/office/drawing/2014/main" id="{35F8D5AE-97AE-054B-3D79-3EFE5128C3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68" y="1536"/>
              <a:ext cx="727" cy="5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0" name="Rectangle 17">
              <a:extLst>
                <a:ext uri="{FF2B5EF4-FFF2-40B4-BE49-F238E27FC236}">
                  <a16:creationId xmlns:a16="http://schemas.microsoft.com/office/drawing/2014/main" id="{D14DB69C-7DCF-01B3-C82E-B23B6C2F1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0" y="2031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GB" altLang="en-US"/>
                <a:t>t3</a:t>
              </a:r>
            </a:p>
          </p:txBody>
        </p:sp>
        <p:sp>
          <p:nvSpPr>
            <p:cNvPr id="8211" name="Line 18">
              <a:extLst>
                <a:ext uri="{FF2B5EF4-FFF2-40B4-BE49-F238E27FC236}">
                  <a16:creationId xmlns:a16="http://schemas.microsoft.com/office/drawing/2014/main" id="{7FD6BA3D-9B8A-E0C0-A0E8-6D63B48222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0" y="1621"/>
              <a:ext cx="0" cy="34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2" name="Line 19">
              <a:extLst>
                <a:ext uri="{FF2B5EF4-FFF2-40B4-BE49-F238E27FC236}">
                  <a16:creationId xmlns:a16="http://schemas.microsoft.com/office/drawing/2014/main" id="{E1433A4F-7BC4-8658-6B0C-37571A31E0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4" y="1621"/>
              <a:ext cx="0" cy="34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3" name="Line 20">
              <a:extLst>
                <a:ext uri="{FF2B5EF4-FFF2-40B4-BE49-F238E27FC236}">
                  <a16:creationId xmlns:a16="http://schemas.microsoft.com/office/drawing/2014/main" id="{B95DB71C-5125-E1EF-3709-D18165A237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8" y="1579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4" name="Line 21">
              <a:extLst>
                <a:ext uri="{FF2B5EF4-FFF2-40B4-BE49-F238E27FC236}">
                  <a16:creationId xmlns:a16="http://schemas.microsoft.com/office/drawing/2014/main" id="{3CC039B4-CE6F-1F2E-0C28-BF3F3D5361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09" y="1579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5" name="Rectangle 22">
              <a:extLst>
                <a:ext uri="{FF2B5EF4-FFF2-40B4-BE49-F238E27FC236}">
                  <a16:creationId xmlns:a16="http://schemas.microsoft.com/office/drawing/2014/main" id="{DA20CF10-086F-253D-06EE-B1E8C1C36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" y="2031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GB" altLang="en-US"/>
                <a:t>t2</a:t>
              </a:r>
            </a:p>
          </p:txBody>
        </p:sp>
        <p:sp>
          <p:nvSpPr>
            <p:cNvPr id="8216" name="Rectangle 23">
              <a:extLst>
                <a:ext uri="{FF2B5EF4-FFF2-40B4-BE49-F238E27FC236}">
                  <a16:creationId xmlns:a16="http://schemas.microsoft.com/office/drawing/2014/main" id="{3503D58D-E8F4-4054-8940-7A483A378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" y="837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GB" altLang="en-US"/>
                <a:t>t1</a:t>
              </a:r>
            </a:p>
          </p:txBody>
        </p:sp>
        <p:sp>
          <p:nvSpPr>
            <p:cNvPr id="8217" name="Oval 24">
              <a:extLst>
                <a:ext uri="{FF2B5EF4-FFF2-40B4-BE49-F238E27FC236}">
                  <a16:creationId xmlns:a16="http://schemas.microsoft.com/office/drawing/2014/main" id="{C0700AF5-5338-99D1-2A2D-1CF75C5AF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9" y="1497"/>
              <a:ext cx="77" cy="7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218" name="Oval 25">
              <a:extLst>
                <a:ext uri="{FF2B5EF4-FFF2-40B4-BE49-F238E27FC236}">
                  <a16:creationId xmlns:a16="http://schemas.microsoft.com/office/drawing/2014/main" id="{EB00093E-760C-078E-88C3-89C7C6443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8" y="1455"/>
              <a:ext cx="77" cy="77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219" name="Oval 26">
              <a:extLst>
                <a:ext uri="{FF2B5EF4-FFF2-40B4-BE49-F238E27FC236}">
                  <a16:creationId xmlns:a16="http://schemas.microsoft.com/office/drawing/2014/main" id="{AEA10C20-930C-8276-F415-CDDF37E14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2" y="1369"/>
              <a:ext cx="78" cy="7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220" name="Oval 27">
              <a:extLst>
                <a:ext uri="{FF2B5EF4-FFF2-40B4-BE49-F238E27FC236}">
                  <a16:creationId xmlns:a16="http://schemas.microsoft.com/office/drawing/2014/main" id="{19012C65-252C-43D4-5371-88B0FB185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" y="1369"/>
              <a:ext cx="77" cy="7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221" name="Oval 28">
              <a:extLst>
                <a:ext uri="{FF2B5EF4-FFF2-40B4-BE49-F238E27FC236}">
                  <a16:creationId xmlns:a16="http://schemas.microsoft.com/office/drawing/2014/main" id="{C36DDAD7-4060-9649-0CCA-63C5F15CC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4" y="1369"/>
              <a:ext cx="78" cy="7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8197" name="Rectangle 29">
            <a:extLst>
              <a:ext uri="{FF2B5EF4-FFF2-40B4-BE49-F238E27FC236}">
                <a16:creationId xmlns:a16="http://schemas.microsoft.com/office/drawing/2014/main" id="{89337798-5EEA-2EB8-ED87-7AA6BB312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9156" y="4622803"/>
            <a:ext cx="5476877" cy="196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 sz="1800" i="1" dirty="0"/>
              <a:t>P</a:t>
            </a:r>
            <a:r>
              <a:rPr lang="en-GB" altLang="en-US" sz="1800" dirty="0"/>
              <a:t> = {p1, p2}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 sz="1800" i="1" dirty="0"/>
              <a:t>T</a:t>
            </a:r>
            <a:r>
              <a:rPr lang="en-GB" altLang="en-US" sz="1800" dirty="0"/>
              <a:t> = {t1, t2, t3}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 sz="1800" i="1" dirty="0"/>
              <a:t>I</a:t>
            </a:r>
            <a:r>
              <a:rPr lang="en-GB" altLang="en-US" sz="1800" dirty="0"/>
              <a:t>(t1) = (1, 1), 	</a:t>
            </a:r>
            <a:r>
              <a:rPr lang="en-GB" altLang="en-US" sz="1800" i="1" dirty="0"/>
              <a:t>I</a:t>
            </a:r>
            <a:r>
              <a:rPr lang="en-GB" altLang="en-US" sz="1800" dirty="0"/>
              <a:t>(t2) = (2, 0), 	</a:t>
            </a:r>
            <a:r>
              <a:rPr lang="en-GB" altLang="en-US" sz="1800" i="1" dirty="0"/>
              <a:t>I</a:t>
            </a:r>
            <a:r>
              <a:rPr lang="en-GB" altLang="en-US" sz="1800" dirty="0"/>
              <a:t>(t3) = (0, 2)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 sz="1800" i="1" dirty="0"/>
              <a:t>O</a:t>
            </a:r>
            <a:r>
              <a:rPr lang="en-GB" altLang="en-US" sz="1800" dirty="0"/>
              <a:t>(t1) = (1, 0), 	</a:t>
            </a:r>
            <a:r>
              <a:rPr lang="en-GB" altLang="en-US" sz="1800" i="1" dirty="0"/>
              <a:t>O</a:t>
            </a:r>
            <a:r>
              <a:rPr lang="en-GB" altLang="en-US" sz="1800" dirty="0"/>
              <a:t>(t2) = (0, 1), 	</a:t>
            </a:r>
            <a:r>
              <a:rPr lang="en-GB" altLang="en-US" sz="1800" i="1" dirty="0"/>
              <a:t>O</a:t>
            </a:r>
            <a:r>
              <a:rPr lang="en-GB" altLang="en-US" sz="1800" dirty="0"/>
              <a:t>(t3) = (0, 1)</a:t>
            </a:r>
            <a:endParaRPr lang="en-GB" altLang="en-US" sz="1800" i="1" dirty="0"/>
          </a:p>
          <a:p>
            <a:pPr>
              <a:spcBef>
                <a:spcPct val="0"/>
              </a:spcBef>
              <a:spcAft>
                <a:spcPct val="10000"/>
              </a:spcAft>
              <a:buSzTx/>
              <a:buFontTx/>
              <a:buNone/>
            </a:pPr>
            <a:r>
              <a:rPr lang="en-GB" altLang="en-US" sz="1800" i="1" dirty="0"/>
              <a:t>M</a:t>
            </a:r>
            <a:r>
              <a:rPr lang="en-GB" altLang="en-US" sz="1800" baseline="-25000" dirty="0"/>
              <a:t>0</a:t>
            </a:r>
            <a:r>
              <a:rPr lang="en-GB" altLang="en-US" sz="1800" dirty="0"/>
              <a:t> = (3, 2)</a:t>
            </a:r>
          </a:p>
          <a:p>
            <a:pPr>
              <a:spcBef>
                <a:spcPct val="0"/>
              </a:spcBef>
              <a:spcAft>
                <a:spcPct val="10000"/>
              </a:spcAft>
              <a:buSzTx/>
              <a:buFontTx/>
              <a:buNone/>
            </a:pPr>
            <a:r>
              <a:rPr lang="en-US" altLang="en-US" sz="1800" i="1" dirty="0"/>
              <a:t>E</a:t>
            </a:r>
            <a:r>
              <a:rPr lang="en-US" altLang="en-US" sz="1800" dirty="0"/>
              <a:t>(</a:t>
            </a:r>
            <a:r>
              <a:rPr lang="en-GB" altLang="en-US" sz="1800" i="1" dirty="0"/>
              <a:t>M</a:t>
            </a:r>
            <a:r>
              <a:rPr lang="en-GB" altLang="en-US" sz="1800" baseline="-25000" dirty="0"/>
              <a:t>0</a:t>
            </a:r>
            <a:r>
              <a:rPr lang="en-US" altLang="en-US" sz="1800" dirty="0"/>
              <a:t>) = {t1, t2, t3}</a:t>
            </a:r>
            <a:endParaRPr lang="en-GB" altLang="en-US" sz="1800" dirty="0"/>
          </a:p>
          <a:p>
            <a:pPr>
              <a:spcBef>
                <a:spcPct val="0"/>
              </a:spcBef>
              <a:spcAft>
                <a:spcPct val="10000"/>
              </a:spcAft>
              <a:buSzTx/>
              <a:buFontTx/>
              <a:buNone/>
            </a:pPr>
            <a:r>
              <a:rPr lang="en-GB" altLang="en-US" sz="1800" i="1" dirty="0"/>
              <a:t>M</a:t>
            </a:r>
            <a:r>
              <a:rPr lang="en-GB" altLang="en-US" sz="1800" baseline="-25000" dirty="0"/>
              <a:t>0</a:t>
            </a:r>
            <a:r>
              <a:rPr lang="en-US" altLang="en-US" sz="1800" dirty="0"/>
              <a:t>[t1&gt; </a:t>
            </a:r>
            <a:r>
              <a:rPr lang="en-GB" altLang="en-US" sz="1800" i="1" dirty="0"/>
              <a:t>M</a:t>
            </a:r>
            <a:r>
              <a:rPr lang="en-GB" altLang="en-US" sz="1800" baseline="-25000" dirty="0"/>
              <a:t>1 </a:t>
            </a:r>
            <a:r>
              <a:rPr lang="en-GB" altLang="en-US" sz="1800" dirty="0"/>
              <a:t>where </a:t>
            </a:r>
            <a:r>
              <a:rPr lang="en-GB" altLang="en-US" sz="1800" i="1" dirty="0"/>
              <a:t>M</a:t>
            </a:r>
            <a:r>
              <a:rPr lang="en-GB" altLang="en-US" sz="1800" baseline="-25000" dirty="0"/>
              <a:t>1</a:t>
            </a:r>
            <a:r>
              <a:rPr lang="en-GB" altLang="en-US" sz="2400" dirty="0"/>
              <a:t> </a:t>
            </a:r>
            <a:r>
              <a:rPr lang="en-GB" altLang="en-US" sz="1800" dirty="0"/>
              <a:t>= (3, 1)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FC31E6-9C33-5CF9-88CF-473367F0C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E63A3F7-472B-AB65-A968-5A1BA9AC0C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8338" y="714222"/>
            <a:ext cx="3862160" cy="677652"/>
          </a:xfrm>
          <a:noFill/>
        </p:spPr>
        <p:txBody>
          <a:bodyPr>
            <a:normAutofit/>
          </a:bodyPr>
          <a:lstStyle/>
          <a:p>
            <a:r>
              <a:rPr lang="en-GB" altLang="en-US"/>
              <a:t>Exercise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0C11D56-D478-4A6F-90BF-53C4678412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38338" y="1524000"/>
            <a:ext cx="8043862" cy="4267200"/>
          </a:xfrm>
          <a:noFill/>
        </p:spPr>
        <p:txBody>
          <a:bodyPr/>
          <a:lstStyle/>
          <a:p>
            <a:endParaRPr lang="en-GB" altLang="en-US" sz="2200"/>
          </a:p>
          <a:p>
            <a:endParaRPr lang="en-GB" altLang="en-US" sz="2200"/>
          </a:p>
          <a:p>
            <a:endParaRPr lang="en-GB" altLang="en-US" sz="2200"/>
          </a:p>
          <a:p>
            <a:endParaRPr lang="en-GB" altLang="en-US" sz="2200"/>
          </a:p>
          <a:p>
            <a:endParaRPr lang="en-GB" altLang="en-US" sz="2200"/>
          </a:p>
          <a:p>
            <a:endParaRPr lang="en-GB" altLang="en-US" sz="2200"/>
          </a:p>
          <a:p>
            <a:r>
              <a:rPr lang="en-GB" altLang="en-US" sz="2200"/>
              <a:t>Mathematical definition</a:t>
            </a:r>
          </a:p>
          <a:p>
            <a:r>
              <a:rPr lang="en-GB" altLang="en-US" sz="2200"/>
              <a:t>Markings after firing t1 and t2</a:t>
            </a:r>
          </a:p>
          <a:p>
            <a:pPr>
              <a:buFontTx/>
              <a:buNone/>
            </a:pPr>
            <a:endParaRPr lang="en-GB" altLang="en-US" sz="2200"/>
          </a:p>
        </p:txBody>
      </p:sp>
      <p:grpSp>
        <p:nvGrpSpPr>
          <p:cNvPr id="9220" name="Group 7">
            <a:extLst>
              <a:ext uri="{FF2B5EF4-FFF2-40B4-BE49-F238E27FC236}">
                <a16:creationId xmlns:a16="http://schemas.microsoft.com/office/drawing/2014/main" id="{7FF5761D-16B5-A122-5BC0-C96C6CE88109}"/>
              </a:ext>
            </a:extLst>
          </p:cNvPr>
          <p:cNvGrpSpPr>
            <a:grpSpLocks/>
          </p:cNvGrpSpPr>
          <p:nvPr/>
        </p:nvGrpSpPr>
        <p:grpSpPr bwMode="auto">
          <a:xfrm>
            <a:off x="3013076" y="1828800"/>
            <a:ext cx="3463925" cy="1905000"/>
            <a:chOff x="2945" y="3891"/>
            <a:chExt cx="3784" cy="2150"/>
          </a:xfrm>
        </p:grpSpPr>
        <p:sp>
          <p:nvSpPr>
            <p:cNvPr id="9221" name="Text Box 8">
              <a:extLst>
                <a:ext uri="{FF2B5EF4-FFF2-40B4-BE49-F238E27FC236}">
                  <a16:creationId xmlns:a16="http://schemas.microsoft.com/office/drawing/2014/main" id="{A7CE76FD-57FA-E4F4-0B6C-1A67B52CC8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5" y="4751"/>
              <a:ext cx="344" cy="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/>
                <a:t>p</a:t>
              </a:r>
              <a:r>
                <a:rPr lang="en-US" altLang="en-US" sz="1200" baseline="-25000"/>
                <a:t>4</a:t>
              </a:r>
              <a:endParaRPr lang="en-US" altLang="en-US" sz="2400"/>
            </a:p>
          </p:txBody>
        </p:sp>
        <p:grpSp>
          <p:nvGrpSpPr>
            <p:cNvPr id="9222" name="Group 9">
              <a:extLst>
                <a:ext uri="{FF2B5EF4-FFF2-40B4-BE49-F238E27FC236}">
                  <a16:creationId xmlns:a16="http://schemas.microsoft.com/office/drawing/2014/main" id="{F9B041B4-6A4D-F52B-5AB1-6519A17666D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253" y="4278"/>
              <a:ext cx="3024" cy="1240"/>
              <a:chOff x="1920" y="4759"/>
              <a:chExt cx="3793" cy="1555"/>
            </a:xfrm>
          </p:grpSpPr>
          <p:sp>
            <p:nvSpPr>
              <p:cNvPr id="9233" name="Oval 10">
                <a:extLst>
                  <a:ext uri="{FF2B5EF4-FFF2-40B4-BE49-F238E27FC236}">
                    <a16:creationId xmlns:a16="http://schemas.microsoft.com/office/drawing/2014/main" id="{77F85501-AC79-9F53-8B65-F2E06FD2DF7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920" y="5484"/>
                <a:ext cx="360" cy="35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9234" name="Rectangle 11">
                <a:extLst>
                  <a:ext uri="{FF2B5EF4-FFF2-40B4-BE49-F238E27FC236}">
                    <a16:creationId xmlns:a16="http://schemas.microsoft.com/office/drawing/2014/main" id="{9405DDBA-94C9-5589-12AC-E66E2764CE0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880" y="5404"/>
                <a:ext cx="120" cy="4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9235" name="Line 12">
                <a:extLst>
                  <a:ext uri="{FF2B5EF4-FFF2-40B4-BE49-F238E27FC236}">
                    <a16:creationId xmlns:a16="http://schemas.microsoft.com/office/drawing/2014/main" id="{605A795E-E817-0CB6-84FF-A68F97A9A7A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300" y="5662"/>
                <a:ext cx="60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6" name="Oval 13">
                <a:extLst>
                  <a:ext uri="{FF2B5EF4-FFF2-40B4-BE49-F238E27FC236}">
                    <a16:creationId xmlns:a16="http://schemas.microsoft.com/office/drawing/2014/main" id="{8754188C-516B-BC08-2F71-D2EE32B8B9E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633" y="4845"/>
                <a:ext cx="360" cy="35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9237" name="Oval 14">
                <a:extLst>
                  <a:ext uri="{FF2B5EF4-FFF2-40B4-BE49-F238E27FC236}">
                    <a16:creationId xmlns:a16="http://schemas.microsoft.com/office/drawing/2014/main" id="{EAF25597-3035-8732-9031-8EC27B431BD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676" y="5920"/>
                <a:ext cx="360" cy="35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9238" name="Line 15">
                <a:extLst>
                  <a:ext uri="{FF2B5EF4-FFF2-40B4-BE49-F238E27FC236}">
                    <a16:creationId xmlns:a16="http://schemas.microsoft.com/office/drawing/2014/main" id="{9BBE105D-00E6-08E0-55B2-8A8596F6E44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2988" y="5103"/>
                <a:ext cx="688" cy="4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9" name="Line 16">
                <a:extLst>
                  <a:ext uri="{FF2B5EF4-FFF2-40B4-BE49-F238E27FC236}">
                    <a16:creationId xmlns:a16="http://schemas.microsoft.com/office/drawing/2014/main" id="{98260713-7FCF-613C-AE63-DB1121A8A92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988" y="5705"/>
                <a:ext cx="688" cy="3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0" name="Rectangle 17">
                <a:extLst>
                  <a:ext uri="{FF2B5EF4-FFF2-40B4-BE49-F238E27FC236}">
                    <a16:creationId xmlns:a16="http://schemas.microsoft.com/office/drawing/2014/main" id="{0D2AE22E-2EAB-69FD-6B6F-961B4BF4321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579" y="4759"/>
                <a:ext cx="120" cy="4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9241" name="Rectangle 18">
                <a:extLst>
                  <a:ext uri="{FF2B5EF4-FFF2-40B4-BE49-F238E27FC236}">
                    <a16:creationId xmlns:a16="http://schemas.microsoft.com/office/drawing/2014/main" id="{3A93E338-16D5-2CBE-57F5-951EFF4E16F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622" y="5834"/>
                <a:ext cx="120" cy="4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9242" name="Line 19">
                <a:extLst>
                  <a:ext uri="{FF2B5EF4-FFF2-40B4-BE49-F238E27FC236}">
                    <a16:creationId xmlns:a16="http://schemas.microsoft.com/office/drawing/2014/main" id="{766DF975-49F1-7270-11A8-7250873B9DE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977" y="5017"/>
                <a:ext cx="60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3" name="Line 20">
                <a:extLst>
                  <a:ext uri="{FF2B5EF4-FFF2-40B4-BE49-F238E27FC236}">
                    <a16:creationId xmlns:a16="http://schemas.microsoft.com/office/drawing/2014/main" id="{1F9B3C79-94A9-BEC4-4417-5225E1F3F7A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020" y="6092"/>
                <a:ext cx="60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4" name="Oval 21">
                <a:extLst>
                  <a:ext uri="{FF2B5EF4-FFF2-40B4-BE49-F238E27FC236}">
                    <a16:creationId xmlns:a16="http://schemas.microsoft.com/office/drawing/2014/main" id="{E7644B32-C8F7-5CCD-2B75-2471DB40B21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353" y="5318"/>
                <a:ext cx="360" cy="35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9245" name="Line 22">
                <a:extLst>
                  <a:ext uri="{FF2B5EF4-FFF2-40B4-BE49-F238E27FC236}">
                    <a16:creationId xmlns:a16="http://schemas.microsoft.com/office/drawing/2014/main" id="{90AD5816-811C-8B50-03B4-93F94F78FFE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4751" y="5662"/>
                <a:ext cx="688" cy="4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6" name="Line 23">
                <a:extLst>
                  <a:ext uri="{FF2B5EF4-FFF2-40B4-BE49-F238E27FC236}">
                    <a16:creationId xmlns:a16="http://schemas.microsoft.com/office/drawing/2014/main" id="{3FD2F574-CAB7-2E00-C954-DD271C92898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708" y="5017"/>
                <a:ext cx="688" cy="3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23" name="Text Box 24">
              <a:extLst>
                <a:ext uri="{FF2B5EF4-FFF2-40B4-BE49-F238E27FC236}">
                  <a16:creationId xmlns:a16="http://schemas.microsoft.com/office/drawing/2014/main" id="{4E32C1F4-E0EA-8FC8-49BC-0378ACB12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5" y="4837"/>
              <a:ext cx="344" cy="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/>
                <a:t>p</a:t>
              </a:r>
              <a:r>
                <a:rPr lang="en-US" altLang="en-US" sz="1200" baseline="-25000"/>
                <a:t>1</a:t>
              </a:r>
              <a:endParaRPr lang="en-US" altLang="en-US" sz="2400"/>
            </a:p>
          </p:txBody>
        </p:sp>
        <p:sp>
          <p:nvSpPr>
            <p:cNvPr id="9224" name="Text Box 25">
              <a:extLst>
                <a:ext uri="{FF2B5EF4-FFF2-40B4-BE49-F238E27FC236}">
                  <a16:creationId xmlns:a16="http://schemas.microsoft.com/office/drawing/2014/main" id="{CA837053-2CF1-C35C-7AB9-02B0C2B1B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2" y="3934"/>
              <a:ext cx="344" cy="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/>
                <a:t>p</a:t>
              </a:r>
              <a:r>
                <a:rPr lang="en-US" altLang="en-US" sz="1200" baseline="-25000"/>
                <a:t>2</a:t>
              </a:r>
              <a:endParaRPr lang="en-US" altLang="en-US" sz="2400"/>
            </a:p>
          </p:txBody>
        </p:sp>
        <p:sp>
          <p:nvSpPr>
            <p:cNvPr id="9225" name="Text Box 26">
              <a:extLst>
                <a:ext uri="{FF2B5EF4-FFF2-40B4-BE49-F238E27FC236}">
                  <a16:creationId xmlns:a16="http://schemas.microsoft.com/office/drawing/2014/main" id="{2934302D-526D-2F7D-AAC0-B03BD9FCC4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5" y="5568"/>
              <a:ext cx="344" cy="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/>
                <a:t>p</a:t>
              </a:r>
              <a:r>
                <a:rPr lang="en-US" altLang="en-US" sz="1200" baseline="-25000"/>
                <a:t>3</a:t>
              </a:r>
              <a:endParaRPr lang="en-US" altLang="en-US" sz="2400"/>
            </a:p>
          </p:txBody>
        </p:sp>
        <p:sp>
          <p:nvSpPr>
            <p:cNvPr id="9226" name="Text Box 27">
              <a:extLst>
                <a:ext uri="{FF2B5EF4-FFF2-40B4-BE49-F238E27FC236}">
                  <a16:creationId xmlns:a16="http://schemas.microsoft.com/office/drawing/2014/main" id="{5C7A318D-3AB8-8FDF-5AF4-75335753E0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9" y="5611"/>
              <a:ext cx="344" cy="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/>
                <a:t>t</a:t>
              </a:r>
              <a:r>
                <a:rPr lang="en-US" altLang="en-US" sz="1200" baseline="-25000"/>
                <a:t>3</a:t>
              </a:r>
              <a:endParaRPr lang="en-US" altLang="en-US" sz="2400"/>
            </a:p>
          </p:txBody>
        </p:sp>
        <p:sp>
          <p:nvSpPr>
            <p:cNvPr id="9227" name="Text Box 28">
              <a:extLst>
                <a:ext uri="{FF2B5EF4-FFF2-40B4-BE49-F238E27FC236}">
                  <a16:creationId xmlns:a16="http://schemas.microsoft.com/office/drawing/2014/main" id="{D84D269E-B15E-3F22-B558-7A911A8D72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3" y="3891"/>
              <a:ext cx="344" cy="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/>
                <a:t>t</a:t>
              </a:r>
              <a:r>
                <a:rPr lang="en-US" altLang="en-US" sz="1200" baseline="-25000"/>
                <a:t>2</a:t>
              </a:r>
              <a:endParaRPr lang="en-US" altLang="en-US" sz="2400"/>
            </a:p>
          </p:txBody>
        </p:sp>
        <p:sp>
          <p:nvSpPr>
            <p:cNvPr id="9228" name="Text Box 29">
              <a:extLst>
                <a:ext uri="{FF2B5EF4-FFF2-40B4-BE49-F238E27FC236}">
                  <a16:creationId xmlns:a16="http://schemas.microsoft.com/office/drawing/2014/main" id="{4E9ABCB6-621D-EFCF-37C2-DF8C481C1D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8" y="5181"/>
              <a:ext cx="344" cy="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/>
                <a:t>t</a:t>
              </a:r>
              <a:r>
                <a:rPr lang="en-US" altLang="en-US" sz="1200" baseline="-25000"/>
                <a:t>1</a:t>
              </a:r>
              <a:endParaRPr lang="en-US" altLang="en-US" sz="2400"/>
            </a:p>
          </p:txBody>
        </p:sp>
        <p:sp>
          <p:nvSpPr>
            <p:cNvPr id="9229" name="Text Box 30">
              <a:extLst>
                <a:ext uri="{FF2B5EF4-FFF2-40B4-BE49-F238E27FC236}">
                  <a16:creationId xmlns:a16="http://schemas.microsoft.com/office/drawing/2014/main" id="{6B1A7953-B279-6585-469C-13596070B3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6" y="4708"/>
              <a:ext cx="344" cy="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000"/>
                <a:t>2</a:t>
              </a:r>
              <a:endParaRPr lang="en-US" altLang="en-US" sz="2400"/>
            </a:p>
          </p:txBody>
        </p:sp>
        <p:sp>
          <p:nvSpPr>
            <p:cNvPr id="9230" name="Text Box 31">
              <a:extLst>
                <a:ext uri="{FF2B5EF4-FFF2-40B4-BE49-F238E27FC236}">
                  <a16:creationId xmlns:a16="http://schemas.microsoft.com/office/drawing/2014/main" id="{7CF5F2B0-89DE-1984-D899-419AED6808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9" y="4493"/>
              <a:ext cx="344" cy="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000"/>
                <a:t>2</a:t>
              </a:r>
              <a:endParaRPr lang="en-US" altLang="en-US" sz="2400"/>
            </a:p>
          </p:txBody>
        </p:sp>
        <p:sp>
          <p:nvSpPr>
            <p:cNvPr id="9231" name="Oval 32">
              <a:extLst>
                <a:ext uri="{FF2B5EF4-FFF2-40B4-BE49-F238E27FC236}">
                  <a16:creationId xmlns:a16="http://schemas.microsoft.com/office/drawing/2014/main" id="{14197D5F-4946-0898-573A-A2B9098D1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5" y="4880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9232" name="Oval 33">
              <a:extLst>
                <a:ext uri="{FF2B5EF4-FFF2-40B4-BE49-F238E27FC236}">
                  <a16:creationId xmlns:a16="http://schemas.microsoft.com/office/drawing/2014/main" id="{D7A60924-2DAB-543B-8835-04F6F99EC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5" y="5009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101B35-7A5E-BF6E-AE0E-AA4DFD013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E751583-24D1-DC67-0C30-FA3DDD49B9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0560" y="260986"/>
            <a:ext cx="8595360" cy="1056639"/>
          </a:xfrm>
        </p:spPr>
        <p:txBody>
          <a:bodyPr>
            <a:normAutofit fontScale="90000"/>
          </a:bodyPr>
          <a:lstStyle/>
          <a:p>
            <a:r>
              <a:rPr lang="en-GB" altLang="en-US" dirty="0"/>
              <a:t>Reachability Tree and Reachability Graph</a:t>
            </a:r>
            <a:endParaRPr lang="en-US" altLang="en-US" dirty="0"/>
          </a:p>
        </p:txBody>
      </p:sp>
      <p:sp>
        <p:nvSpPr>
          <p:cNvPr id="11267" name="Rectangle 38">
            <a:extLst>
              <a:ext uri="{FF2B5EF4-FFF2-40B4-BE49-F238E27FC236}">
                <a16:creationId xmlns:a16="http://schemas.microsoft.com/office/drawing/2014/main" id="{4B085BEB-C0CF-B091-817E-0B9528353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317624"/>
            <a:ext cx="9215120" cy="458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lnSpc>
                <a:spcPct val="90000"/>
              </a:lnSpc>
              <a:spcBef>
                <a:spcPct val="30000"/>
              </a:spcBef>
              <a:buSzPct val="100000"/>
              <a:buChar char="•"/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76313" indent="-457200">
              <a:lnSpc>
                <a:spcPct val="90000"/>
              </a:lnSpc>
              <a:spcBef>
                <a:spcPct val="30000"/>
              </a:spcBef>
              <a:buSzPct val="100000"/>
              <a:buChar char="–"/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dirty="0"/>
              <a:t>The reachability tree for a Petri net </a:t>
            </a:r>
            <a:r>
              <a:rPr lang="en-US" altLang="en-US" i="1" dirty="0"/>
              <a:t>N </a:t>
            </a:r>
            <a:r>
              <a:rPr lang="en-US" altLang="en-US" dirty="0"/>
              <a:t>is constructed by the following algorithm. 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i="1" dirty="0"/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AutoNum type="arabicPeriod"/>
            </a:pPr>
            <a:r>
              <a:rPr lang="en-US" altLang="en-US" i="1" dirty="0"/>
              <a:t>Label the initial marking M</a:t>
            </a:r>
            <a:r>
              <a:rPr lang="en-US" altLang="en-US" baseline="-25000" dirty="0"/>
              <a:t>0</a:t>
            </a:r>
            <a:r>
              <a:rPr lang="en-US" altLang="en-US" dirty="0"/>
              <a:t> </a:t>
            </a:r>
            <a:r>
              <a:rPr lang="en-US" altLang="en-US" i="1" dirty="0"/>
              <a:t>as the root and tag it “new”. 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AutoNum type="arabicPeriod"/>
            </a:pPr>
            <a:r>
              <a:rPr lang="en-US" altLang="en-US" i="1" dirty="0"/>
              <a:t>For every new marking M: 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i="1" dirty="0"/>
              <a:t>2.1 If M is identical to a marking already appeared in the tree, then tag </a:t>
            </a:r>
            <a:r>
              <a:rPr lang="en-US" altLang="en-US" i="1" dirty="0" err="1"/>
              <a:t>M“old</a:t>
            </a:r>
            <a:r>
              <a:rPr lang="en-US" altLang="en-US" i="1" dirty="0"/>
              <a:t>” and go to another new marking. </a:t>
            </a:r>
            <a:endParaRPr lang="en-US" altLang="en-US" dirty="0"/>
          </a:p>
          <a:p>
            <a:pPr lvl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i="1" dirty="0"/>
              <a:t>2.2 If no transitions are enabled at M, tag M “dead-end” and go to another new marking. </a:t>
            </a:r>
            <a:endParaRPr lang="en-US" altLang="en-US" dirty="0"/>
          </a:p>
          <a:p>
            <a:pPr lvl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i="1" dirty="0"/>
              <a:t>2.3 While there exist enabled transitions at M, do the following for each enabled transition t at M</a:t>
            </a:r>
            <a:r>
              <a:rPr lang="en-US" altLang="en-US" dirty="0"/>
              <a:t>: 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i="1" dirty="0"/>
              <a:t>			   2.3.1 Obtain the marking M</a:t>
            </a:r>
            <a:r>
              <a:rPr lang="en-US" altLang="en-US" dirty="0"/>
              <a:t>′ </a:t>
            </a:r>
            <a:r>
              <a:rPr lang="en-US" altLang="en-US" i="1" dirty="0"/>
              <a:t>that results from firing t at M. </a:t>
            </a:r>
            <a:endParaRPr lang="en-US" altLang="en-US" dirty="0"/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i="1" dirty="0"/>
              <a:t>			   2.3.2 Introduce M</a:t>
            </a:r>
            <a:r>
              <a:rPr lang="en-US" altLang="en-US" dirty="0"/>
              <a:t>′ </a:t>
            </a:r>
            <a:r>
              <a:rPr lang="en-US" altLang="en-US" i="1" dirty="0"/>
              <a:t>as a node, draw an arc with label t from M to M</a:t>
            </a:r>
            <a:r>
              <a:rPr lang="en-US" altLang="en-US" dirty="0"/>
              <a:t>′</a:t>
            </a:r>
            <a:r>
              <a:rPr lang="en-US" altLang="en-US" i="1" dirty="0"/>
              <a:t>, and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i="1" dirty="0"/>
              <a:t>			            tag M</a:t>
            </a:r>
            <a:r>
              <a:rPr lang="en-US" altLang="en-US" dirty="0"/>
              <a:t>′ </a:t>
            </a:r>
            <a:r>
              <a:rPr lang="en-US" altLang="en-US" i="1" dirty="0"/>
              <a:t>“new”. </a:t>
            </a:r>
            <a:endParaRPr lang="en-US" altLang="en-US" dirty="0"/>
          </a:p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dirty="0"/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dirty="0"/>
              <a:t>Merging the same nodes in a reachability results in a </a:t>
            </a:r>
            <a:r>
              <a:rPr lang="en-US" altLang="en-US" i="1" dirty="0"/>
              <a:t>reachability graph</a:t>
            </a:r>
            <a:r>
              <a:rPr lang="en-US" altLang="en-US" dirty="0"/>
              <a:t>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E12FFC-B672-CA2F-83F1-0EC2B196E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1B26B1E5-16BC-471E-187E-9704C2B657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685801"/>
            <a:ext cx="2457100" cy="778954"/>
          </a:xfrm>
        </p:spPr>
        <p:txBody>
          <a:bodyPr>
            <a:normAutofit/>
          </a:bodyPr>
          <a:lstStyle/>
          <a:p>
            <a:r>
              <a:rPr lang="en-US" altLang="en-US" dirty="0"/>
              <a:t>Example </a:t>
            </a:r>
          </a:p>
        </p:txBody>
      </p:sp>
      <p:sp>
        <p:nvSpPr>
          <p:cNvPr id="12292" name="Rectangle 39">
            <a:extLst>
              <a:ext uri="{FF2B5EF4-FFF2-40B4-BE49-F238E27FC236}">
                <a16:creationId xmlns:a16="http://schemas.microsoft.com/office/drawing/2014/main" id="{91767E33-D3CC-0105-F890-71C5EC6E6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744664"/>
            <a:ext cx="251460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i="1">
                <a:ea typeface="SimSun" panose="02010600030101010101" pitchFamily="2" charset="-122"/>
              </a:rPr>
              <a:t>M</a:t>
            </a:r>
            <a:r>
              <a:rPr lang="en-US" altLang="zh-CN" baseline="-25000">
                <a:ea typeface="SimSun" panose="02010600030101010101" pitchFamily="2" charset="-122"/>
              </a:rPr>
              <a:t>0</a:t>
            </a:r>
            <a:r>
              <a:rPr lang="en-US" altLang="zh-CN">
                <a:ea typeface="SimSun" panose="02010600030101010101" pitchFamily="2" charset="-122"/>
              </a:rPr>
              <a:t> = (2, 0, 0, 0),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i="1">
                <a:ea typeface="SimSun" panose="02010600030101010101" pitchFamily="2" charset="-122"/>
              </a:rPr>
              <a:t>M</a:t>
            </a:r>
            <a:r>
              <a:rPr lang="en-US" altLang="zh-CN" baseline="-25000">
                <a:ea typeface="SimSun" panose="02010600030101010101" pitchFamily="2" charset="-122"/>
              </a:rPr>
              <a:t>1</a:t>
            </a:r>
            <a:r>
              <a:rPr lang="en-US" altLang="zh-CN">
                <a:ea typeface="SimSun" panose="02010600030101010101" pitchFamily="2" charset="-122"/>
              </a:rPr>
              <a:t> = (0, 2, 1, 0),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i="1">
                <a:ea typeface="SimSun" panose="02010600030101010101" pitchFamily="2" charset="-122"/>
              </a:rPr>
              <a:t>M</a:t>
            </a:r>
            <a:r>
              <a:rPr lang="en-US" altLang="zh-CN" baseline="-25000">
                <a:ea typeface="SimSun" panose="02010600030101010101" pitchFamily="2" charset="-122"/>
              </a:rPr>
              <a:t>2</a:t>
            </a:r>
            <a:r>
              <a:rPr lang="en-US" altLang="zh-CN">
                <a:ea typeface="SimSun" panose="02010600030101010101" pitchFamily="2" charset="-122"/>
              </a:rPr>
              <a:t> = (0, 1, 1, 1),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i="1">
                <a:ea typeface="SimSun" panose="02010600030101010101" pitchFamily="2" charset="-122"/>
              </a:rPr>
              <a:t>M</a:t>
            </a:r>
            <a:r>
              <a:rPr lang="en-US" altLang="zh-CN" baseline="-25000">
                <a:ea typeface="SimSun" panose="02010600030101010101" pitchFamily="2" charset="-122"/>
              </a:rPr>
              <a:t>3</a:t>
            </a:r>
            <a:r>
              <a:rPr lang="en-US" altLang="zh-CN">
                <a:ea typeface="SimSun" panose="02010600030101010101" pitchFamily="2" charset="-122"/>
              </a:rPr>
              <a:t> = (0, 2, 0, 1),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i="1">
                <a:ea typeface="SimSun" panose="02010600030101010101" pitchFamily="2" charset="-122"/>
              </a:rPr>
              <a:t>M</a:t>
            </a:r>
            <a:r>
              <a:rPr lang="en-US" altLang="zh-CN" baseline="-25000">
                <a:ea typeface="SimSun" panose="02010600030101010101" pitchFamily="2" charset="-122"/>
              </a:rPr>
              <a:t>4</a:t>
            </a:r>
            <a:r>
              <a:rPr lang="en-US" altLang="zh-CN">
                <a:ea typeface="SimSun" panose="02010600030101010101" pitchFamily="2" charset="-122"/>
              </a:rPr>
              <a:t> = (0, 0, 1, 2),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i="1">
                <a:ea typeface="SimSun" panose="02010600030101010101" pitchFamily="2" charset="-122"/>
              </a:rPr>
              <a:t>M</a:t>
            </a:r>
            <a:r>
              <a:rPr lang="en-US" altLang="zh-CN" baseline="-25000">
                <a:ea typeface="SimSun" panose="02010600030101010101" pitchFamily="2" charset="-122"/>
              </a:rPr>
              <a:t>5</a:t>
            </a:r>
            <a:r>
              <a:rPr lang="en-US" altLang="zh-CN">
                <a:ea typeface="SimSun" panose="02010600030101010101" pitchFamily="2" charset="-122"/>
              </a:rPr>
              <a:t> = (0, 1, 0, 2),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i="1">
                <a:ea typeface="SimSun" panose="02010600030101010101" pitchFamily="2" charset="-122"/>
              </a:rPr>
              <a:t>M</a:t>
            </a:r>
            <a:r>
              <a:rPr lang="en-US" altLang="zh-CN" baseline="-25000">
                <a:ea typeface="SimSun" panose="02010600030101010101" pitchFamily="2" charset="-122"/>
              </a:rPr>
              <a:t>6</a:t>
            </a:r>
            <a:r>
              <a:rPr lang="en-US" altLang="zh-CN">
                <a:ea typeface="SimSun" panose="02010600030101010101" pitchFamily="2" charset="-122"/>
              </a:rPr>
              <a:t> = (0, 0, 0, 3) </a:t>
            </a:r>
          </a:p>
        </p:txBody>
      </p:sp>
      <p:grpSp>
        <p:nvGrpSpPr>
          <p:cNvPr id="12293" name="Group 40">
            <a:extLst>
              <a:ext uri="{FF2B5EF4-FFF2-40B4-BE49-F238E27FC236}">
                <a16:creationId xmlns:a16="http://schemas.microsoft.com/office/drawing/2014/main" id="{4FAF7625-BDD2-A6FC-9DAC-9886F182AE09}"/>
              </a:ext>
            </a:extLst>
          </p:cNvPr>
          <p:cNvGrpSpPr>
            <a:grpSpLocks/>
          </p:cNvGrpSpPr>
          <p:nvPr/>
        </p:nvGrpSpPr>
        <p:grpSpPr bwMode="auto">
          <a:xfrm>
            <a:off x="6195543" y="512255"/>
            <a:ext cx="3463925" cy="1905000"/>
            <a:chOff x="2945" y="3891"/>
            <a:chExt cx="3784" cy="2150"/>
          </a:xfrm>
        </p:grpSpPr>
        <p:sp>
          <p:nvSpPr>
            <p:cNvPr id="12294" name="Text Box 41">
              <a:extLst>
                <a:ext uri="{FF2B5EF4-FFF2-40B4-BE49-F238E27FC236}">
                  <a16:creationId xmlns:a16="http://schemas.microsoft.com/office/drawing/2014/main" id="{5032B1BE-C7F4-ECDB-FCFB-99AEB89DAD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5" y="4751"/>
              <a:ext cx="344" cy="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/>
                <a:t>p</a:t>
              </a:r>
              <a:r>
                <a:rPr lang="en-US" altLang="en-US" sz="1200" baseline="-25000"/>
                <a:t>4</a:t>
              </a:r>
              <a:endParaRPr lang="en-US" altLang="en-US" sz="2400"/>
            </a:p>
          </p:txBody>
        </p:sp>
        <p:grpSp>
          <p:nvGrpSpPr>
            <p:cNvPr id="12295" name="Group 42">
              <a:extLst>
                <a:ext uri="{FF2B5EF4-FFF2-40B4-BE49-F238E27FC236}">
                  <a16:creationId xmlns:a16="http://schemas.microsoft.com/office/drawing/2014/main" id="{A415F184-EABE-8DA5-1A46-30B1AE562A4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253" y="4278"/>
              <a:ext cx="3024" cy="1240"/>
              <a:chOff x="1920" y="4759"/>
              <a:chExt cx="3793" cy="1555"/>
            </a:xfrm>
          </p:grpSpPr>
          <p:sp>
            <p:nvSpPr>
              <p:cNvPr id="12306" name="Oval 43">
                <a:extLst>
                  <a:ext uri="{FF2B5EF4-FFF2-40B4-BE49-F238E27FC236}">
                    <a16:creationId xmlns:a16="http://schemas.microsoft.com/office/drawing/2014/main" id="{4FDD4A94-C14B-756B-D2CF-859C5F9B892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920" y="5484"/>
                <a:ext cx="360" cy="35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2307" name="Rectangle 44">
                <a:extLst>
                  <a:ext uri="{FF2B5EF4-FFF2-40B4-BE49-F238E27FC236}">
                    <a16:creationId xmlns:a16="http://schemas.microsoft.com/office/drawing/2014/main" id="{C0FA096B-ADD9-93CC-FB95-E60D5D0BA2C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880" y="5404"/>
                <a:ext cx="120" cy="4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2308" name="Line 45">
                <a:extLst>
                  <a:ext uri="{FF2B5EF4-FFF2-40B4-BE49-F238E27FC236}">
                    <a16:creationId xmlns:a16="http://schemas.microsoft.com/office/drawing/2014/main" id="{C72D2968-B295-4713-5960-AE17372DA8C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300" y="5662"/>
                <a:ext cx="60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09" name="Oval 46">
                <a:extLst>
                  <a:ext uri="{FF2B5EF4-FFF2-40B4-BE49-F238E27FC236}">
                    <a16:creationId xmlns:a16="http://schemas.microsoft.com/office/drawing/2014/main" id="{5F7F1149-B312-9C20-AFB1-A7253ED6C80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633" y="4845"/>
                <a:ext cx="360" cy="35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2310" name="Oval 47">
                <a:extLst>
                  <a:ext uri="{FF2B5EF4-FFF2-40B4-BE49-F238E27FC236}">
                    <a16:creationId xmlns:a16="http://schemas.microsoft.com/office/drawing/2014/main" id="{3C8CDB69-CE78-B85B-B83A-CCF01ADCF42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676" y="5920"/>
                <a:ext cx="360" cy="35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2311" name="Line 48">
                <a:extLst>
                  <a:ext uri="{FF2B5EF4-FFF2-40B4-BE49-F238E27FC236}">
                    <a16:creationId xmlns:a16="http://schemas.microsoft.com/office/drawing/2014/main" id="{0C4C21EA-0B4F-64C1-E198-8CF0F08EB0E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2988" y="5103"/>
                <a:ext cx="688" cy="4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2" name="Line 49">
                <a:extLst>
                  <a:ext uri="{FF2B5EF4-FFF2-40B4-BE49-F238E27FC236}">
                    <a16:creationId xmlns:a16="http://schemas.microsoft.com/office/drawing/2014/main" id="{E184D994-4509-55F3-593E-E06BE9C1E67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988" y="5705"/>
                <a:ext cx="688" cy="3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3" name="Rectangle 50">
                <a:extLst>
                  <a:ext uri="{FF2B5EF4-FFF2-40B4-BE49-F238E27FC236}">
                    <a16:creationId xmlns:a16="http://schemas.microsoft.com/office/drawing/2014/main" id="{E5839EFC-18B4-4F4A-75DE-69237053BD9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579" y="4759"/>
                <a:ext cx="120" cy="4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2314" name="Rectangle 51">
                <a:extLst>
                  <a:ext uri="{FF2B5EF4-FFF2-40B4-BE49-F238E27FC236}">
                    <a16:creationId xmlns:a16="http://schemas.microsoft.com/office/drawing/2014/main" id="{5B3DC1C4-0245-4B6F-D567-FB014D4ACEB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622" y="5834"/>
                <a:ext cx="120" cy="4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2315" name="Line 52">
                <a:extLst>
                  <a:ext uri="{FF2B5EF4-FFF2-40B4-BE49-F238E27FC236}">
                    <a16:creationId xmlns:a16="http://schemas.microsoft.com/office/drawing/2014/main" id="{61F650C2-F1BB-C110-CE7D-9C056D62D24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977" y="5017"/>
                <a:ext cx="60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6" name="Line 53">
                <a:extLst>
                  <a:ext uri="{FF2B5EF4-FFF2-40B4-BE49-F238E27FC236}">
                    <a16:creationId xmlns:a16="http://schemas.microsoft.com/office/drawing/2014/main" id="{2E4A3BC8-2AC1-E01D-999A-9E8367975FF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020" y="6092"/>
                <a:ext cx="60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7" name="Oval 54">
                <a:extLst>
                  <a:ext uri="{FF2B5EF4-FFF2-40B4-BE49-F238E27FC236}">
                    <a16:creationId xmlns:a16="http://schemas.microsoft.com/office/drawing/2014/main" id="{0453A810-E548-1CBA-C029-48F67261C78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353" y="5318"/>
                <a:ext cx="360" cy="35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2318" name="Line 55">
                <a:extLst>
                  <a:ext uri="{FF2B5EF4-FFF2-40B4-BE49-F238E27FC236}">
                    <a16:creationId xmlns:a16="http://schemas.microsoft.com/office/drawing/2014/main" id="{60A0594E-BCCE-EC46-DEFF-AC3F8694C1C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4751" y="5662"/>
                <a:ext cx="688" cy="4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9" name="Line 56">
                <a:extLst>
                  <a:ext uri="{FF2B5EF4-FFF2-40B4-BE49-F238E27FC236}">
                    <a16:creationId xmlns:a16="http://schemas.microsoft.com/office/drawing/2014/main" id="{E173E86F-7200-FF9F-7D44-167DA329336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708" y="5017"/>
                <a:ext cx="688" cy="3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296" name="Text Box 57">
              <a:extLst>
                <a:ext uri="{FF2B5EF4-FFF2-40B4-BE49-F238E27FC236}">
                  <a16:creationId xmlns:a16="http://schemas.microsoft.com/office/drawing/2014/main" id="{5A11A906-82D9-760E-08E6-800E1E5C0E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5" y="4837"/>
              <a:ext cx="344" cy="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/>
                <a:t>p</a:t>
              </a:r>
              <a:r>
                <a:rPr lang="en-US" altLang="en-US" sz="1200" baseline="-25000"/>
                <a:t>1</a:t>
              </a:r>
              <a:endParaRPr lang="en-US" altLang="en-US" sz="2400"/>
            </a:p>
          </p:txBody>
        </p:sp>
        <p:sp>
          <p:nvSpPr>
            <p:cNvPr id="12297" name="Text Box 58">
              <a:extLst>
                <a:ext uri="{FF2B5EF4-FFF2-40B4-BE49-F238E27FC236}">
                  <a16:creationId xmlns:a16="http://schemas.microsoft.com/office/drawing/2014/main" id="{F7269E49-0018-9BFA-72C4-AB4B5F709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2" y="3934"/>
              <a:ext cx="344" cy="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/>
                <a:t>p</a:t>
              </a:r>
              <a:r>
                <a:rPr lang="en-US" altLang="en-US" sz="1200" baseline="-25000"/>
                <a:t>2</a:t>
              </a:r>
              <a:endParaRPr lang="en-US" altLang="en-US" sz="2400"/>
            </a:p>
          </p:txBody>
        </p:sp>
        <p:sp>
          <p:nvSpPr>
            <p:cNvPr id="12298" name="Text Box 59">
              <a:extLst>
                <a:ext uri="{FF2B5EF4-FFF2-40B4-BE49-F238E27FC236}">
                  <a16:creationId xmlns:a16="http://schemas.microsoft.com/office/drawing/2014/main" id="{42D7DF76-EA49-E533-BEAA-5296842B1E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5" y="5568"/>
              <a:ext cx="344" cy="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/>
                <a:t>p</a:t>
              </a:r>
              <a:r>
                <a:rPr lang="en-US" altLang="en-US" sz="1200" baseline="-25000"/>
                <a:t>3</a:t>
              </a:r>
              <a:endParaRPr lang="en-US" altLang="en-US" sz="2400"/>
            </a:p>
          </p:txBody>
        </p:sp>
        <p:sp>
          <p:nvSpPr>
            <p:cNvPr id="12299" name="Text Box 60">
              <a:extLst>
                <a:ext uri="{FF2B5EF4-FFF2-40B4-BE49-F238E27FC236}">
                  <a16:creationId xmlns:a16="http://schemas.microsoft.com/office/drawing/2014/main" id="{CB7E837F-377C-4FD8-11E5-ED304C21B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9" y="5611"/>
              <a:ext cx="344" cy="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/>
                <a:t>t</a:t>
              </a:r>
              <a:r>
                <a:rPr lang="en-US" altLang="en-US" sz="1200" baseline="-25000"/>
                <a:t>3</a:t>
              </a:r>
              <a:endParaRPr lang="en-US" altLang="en-US" sz="2400"/>
            </a:p>
          </p:txBody>
        </p:sp>
        <p:sp>
          <p:nvSpPr>
            <p:cNvPr id="12300" name="Text Box 61">
              <a:extLst>
                <a:ext uri="{FF2B5EF4-FFF2-40B4-BE49-F238E27FC236}">
                  <a16:creationId xmlns:a16="http://schemas.microsoft.com/office/drawing/2014/main" id="{CD4C33F7-3014-8DB9-81AC-064DCAAEE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3" y="3891"/>
              <a:ext cx="344" cy="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/>
                <a:t>t</a:t>
              </a:r>
              <a:r>
                <a:rPr lang="en-US" altLang="en-US" sz="1200" baseline="-25000"/>
                <a:t>2</a:t>
              </a:r>
              <a:endParaRPr lang="en-US" altLang="en-US" sz="2400"/>
            </a:p>
          </p:txBody>
        </p:sp>
        <p:sp>
          <p:nvSpPr>
            <p:cNvPr id="12301" name="Text Box 62">
              <a:extLst>
                <a:ext uri="{FF2B5EF4-FFF2-40B4-BE49-F238E27FC236}">
                  <a16:creationId xmlns:a16="http://schemas.microsoft.com/office/drawing/2014/main" id="{0A18989F-590D-0186-F1C3-816075EEE7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8" y="5181"/>
              <a:ext cx="344" cy="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/>
                <a:t>t</a:t>
              </a:r>
              <a:r>
                <a:rPr lang="en-US" altLang="en-US" sz="1200" baseline="-25000"/>
                <a:t>1</a:t>
              </a:r>
              <a:endParaRPr lang="en-US" altLang="en-US" sz="2400"/>
            </a:p>
          </p:txBody>
        </p:sp>
        <p:sp>
          <p:nvSpPr>
            <p:cNvPr id="12302" name="Text Box 63">
              <a:extLst>
                <a:ext uri="{FF2B5EF4-FFF2-40B4-BE49-F238E27FC236}">
                  <a16:creationId xmlns:a16="http://schemas.microsoft.com/office/drawing/2014/main" id="{5C501E9D-1A2E-E16E-A9E4-F96B434885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6" y="4708"/>
              <a:ext cx="344" cy="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000"/>
                <a:t>2</a:t>
              </a:r>
              <a:endParaRPr lang="en-US" altLang="en-US" sz="2400"/>
            </a:p>
          </p:txBody>
        </p:sp>
        <p:sp>
          <p:nvSpPr>
            <p:cNvPr id="12303" name="Text Box 64">
              <a:extLst>
                <a:ext uri="{FF2B5EF4-FFF2-40B4-BE49-F238E27FC236}">
                  <a16:creationId xmlns:a16="http://schemas.microsoft.com/office/drawing/2014/main" id="{7FF7F58D-6167-6900-756E-12268311B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9" y="4493"/>
              <a:ext cx="344" cy="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000"/>
                <a:t>2</a:t>
              </a:r>
              <a:endParaRPr lang="en-US" altLang="en-US" sz="2400"/>
            </a:p>
          </p:txBody>
        </p:sp>
        <p:sp>
          <p:nvSpPr>
            <p:cNvPr id="12304" name="Oval 65">
              <a:extLst>
                <a:ext uri="{FF2B5EF4-FFF2-40B4-BE49-F238E27FC236}">
                  <a16:creationId xmlns:a16="http://schemas.microsoft.com/office/drawing/2014/main" id="{7A5CE819-05D8-D3D5-B035-BC51CB004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5" y="4880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2305" name="Oval 66">
              <a:extLst>
                <a:ext uri="{FF2B5EF4-FFF2-40B4-BE49-F238E27FC236}">
                  <a16:creationId xmlns:a16="http://schemas.microsoft.com/office/drawing/2014/main" id="{4E874F99-8878-DA23-7629-428B0931FA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5" y="5009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9C11BC-9D6B-C58A-2823-A9511FAB3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 descr="A picture containing circle, sketch, drawing, white&#10;&#10;Description automatically generated">
            <a:extLst>
              <a:ext uri="{FF2B5EF4-FFF2-40B4-BE49-F238E27FC236}">
                <a16:creationId xmlns:a16="http://schemas.microsoft.com/office/drawing/2014/main" id="{FD5A3B7D-F7AC-3B79-15CD-CD2926DF1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142" y="2434312"/>
            <a:ext cx="2753109" cy="3343742"/>
          </a:xfrm>
          <a:prstGeom prst="rect">
            <a:avLst/>
          </a:prstGeom>
        </p:spPr>
      </p:pic>
      <p:pic>
        <p:nvPicPr>
          <p:cNvPr id="8" name="Picture 7" descr="A picture containing diagram, line, circle&#10;&#10;Description automatically generated">
            <a:extLst>
              <a:ext uri="{FF2B5EF4-FFF2-40B4-BE49-F238E27FC236}">
                <a16:creationId xmlns:a16="http://schemas.microsoft.com/office/drawing/2014/main" id="{2F4F009C-45A6-28F0-ABEA-2BA4DD5375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114" y="2414954"/>
            <a:ext cx="2189258" cy="339862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D4556-177F-C668-1A22-E96C4B91D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Boundedness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7A47F-9BA0-E473-A485-C6DBB4C6D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In a Petri net, places are often used to represent information storage areas in communication and computer systems, product and tool storage areas in manufacturing systems, and so on. </a:t>
            </a:r>
          </a:p>
          <a:p>
            <a:r>
              <a:rPr lang="en-US" sz="2400" dirty="0"/>
              <a:t>It is important to be able to determine whether proposed control strategies prevent overflows from these storage areas. </a:t>
            </a:r>
          </a:p>
          <a:p>
            <a:r>
              <a:rPr lang="en-US" sz="2400" dirty="0"/>
              <a:t>The Petri net property that helps to identify the existence of overflows in the modeled system is the concept of boundedness.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F7CB4-44B3-FBF7-DFAF-2E7A24146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88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5E458-268D-BE6A-302E-3D2A0785D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2C969-2905-7C8E-CDAC-11D6CE27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115108" cy="4429760"/>
          </a:xfrm>
        </p:spPr>
        <p:txBody>
          <a:bodyPr>
            <a:noAutofit/>
          </a:bodyPr>
          <a:lstStyle/>
          <a:p>
            <a:r>
              <a:rPr lang="en-US" sz="2000" dirty="0"/>
              <a:t>In computer science, deadlock refers to a specific condition in which the processes of a group are each waiting for another process to perform some action. </a:t>
            </a:r>
          </a:p>
          <a:p>
            <a:r>
              <a:rPr lang="en-US" sz="2000" dirty="0"/>
              <a:t>The result is that none of the processes in that group are able to perform an action. Deadlock often results from resource sharing and synchronization of parallel processes. </a:t>
            </a:r>
          </a:p>
          <a:p>
            <a:r>
              <a:rPr lang="en-US" sz="2000" dirty="0"/>
              <a:t>Deadlock has been studied extensively in the context of computer operating systems. Liveness is a concept closely related to deadlock. </a:t>
            </a:r>
          </a:p>
          <a:p>
            <a:r>
              <a:rPr lang="en-US" sz="2000" dirty="0"/>
              <a:t>A Petri net modeling a deadlock-free system must be live. Liveness implies the absence of total or partial deadlock and is often required for well-designed systems. But the reverse is not true. We can have a system that avoids deadlock, but is not live.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F4FE0-1422-8D22-ACA9-CD0874ABF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78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6C6E7C2-59F9-4593-A919-98F18678C5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Coverability Graph of Petri net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DD571A2-C1CB-40B4-9EDA-7777CFA093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Petri net Model and its Mathematical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2625F-DF5D-4714-BE2E-19EC1E204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3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543"/>
    </mc:Choice>
    <mc:Fallback xmlns="">
      <p:transition spd="slow" advTm="24543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82177-FC5C-3CE3-E54B-74BE261BC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 and L1 – Live net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44F84B4-97C7-31D8-BD66-6C3E6DE18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788160"/>
            <a:ext cx="3417841" cy="460526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5C6DD-3BD3-0040-868C-B59455961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20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A369B0-5DFA-C63A-AB16-3BB737101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690" y="1488122"/>
            <a:ext cx="422910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824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BE9D725E-39D8-F6B6-443C-427D8AB367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32000" y="1711960"/>
            <a:ext cx="3181350" cy="2076450"/>
          </a:xfrm>
        </p:spPr>
      </p:pic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B97C7DA6-DFDD-8EA3-D7D9-C74343E07D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712D4F1-CFC5-41E5-BF41-B17FB1AB0F4D}" type="slidenum">
              <a:rPr lang="en-US" altLang="en-US" sz="1400"/>
              <a:pPr/>
              <a:t>21</a:t>
            </a:fld>
            <a:endParaRPr lang="en-US" altLang="en-US" sz="1400"/>
          </a:p>
        </p:txBody>
      </p:sp>
      <p:pic>
        <p:nvPicPr>
          <p:cNvPr id="6149" name="Picture 3">
            <a:extLst>
              <a:ext uri="{FF2B5EF4-FFF2-40B4-BE49-F238E27FC236}">
                <a16:creationId xmlns:a16="http://schemas.microsoft.com/office/drawing/2014/main" id="{EA313C12-1CF7-328F-E6C6-5B9AD4391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360" y="595312"/>
            <a:ext cx="4800600" cy="566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05102E22-B66E-5CC6-8CDB-E0A1AD114D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46338" y="739992"/>
            <a:ext cx="5102542" cy="67393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normAutofit fontScale="90000"/>
          </a:bodyPr>
          <a:lstStyle/>
          <a:p>
            <a:r>
              <a:rPr lang="en-GB" altLang="en-US" dirty="0">
                <a:latin typeface="Symbol" panose="05050102010706020507" pitchFamily="18" charset="2"/>
              </a:rPr>
              <a:t>w</a:t>
            </a:r>
            <a:r>
              <a:rPr lang="en-GB" altLang="en-US" dirty="0"/>
              <a:t> -Markings</a:t>
            </a:r>
            <a:br>
              <a:rPr lang="en-GB" altLang="en-US" dirty="0"/>
            </a:br>
            <a:endParaRPr lang="en-GB" altLang="en-US" dirty="0"/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435ACAA2-640A-B0DA-5A2A-C23A4CB059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38338" y="1814514"/>
            <a:ext cx="8043862" cy="397668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92500"/>
          </a:bodyPr>
          <a:lstStyle/>
          <a:p>
            <a:pPr defTabSz="914400"/>
            <a:r>
              <a:rPr lang="en-GB" altLang="en-US"/>
              <a:t>We introduce a new symbol </a:t>
            </a:r>
            <a:r>
              <a:rPr lang="en-GB" altLang="en-US">
                <a:latin typeface="Symbol" panose="05050102010706020507" pitchFamily="18" charset="2"/>
              </a:rPr>
              <a:t>w</a:t>
            </a:r>
            <a:r>
              <a:rPr lang="en-GB" altLang="en-US"/>
              <a:t> to represent “arbitrarily many” tokens.</a:t>
            </a:r>
          </a:p>
          <a:p>
            <a:pPr defTabSz="914400"/>
            <a:r>
              <a:rPr lang="en-GB" altLang="en-US"/>
              <a:t>We extend the arithmetic on natural numbers with </a:t>
            </a:r>
            <a:r>
              <a:rPr lang="en-GB" altLang="en-US">
                <a:latin typeface="Symbol" panose="05050102010706020507" pitchFamily="18" charset="2"/>
              </a:rPr>
              <a:t>w</a:t>
            </a:r>
            <a:r>
              <a:rPr lang="en-GB" altLang="en-US"/>
              <a:t> as follows. For all natural number </a:t>
            </a:r>
            <a:r>
              <a:rPr lang="en-GB" altLang="en-US" i="1"/>
              <a:t>n</a:t>
            </a:r>
            <a:r>
              <a:rPr lang="en-GB" altLang="en-US"/>
              <a:t>:</a:t>
            </a:r>
          </a:p>
          <a:p>
            <a:pPr lvl="1" defTabSz="914400"/>
            <a:r>
              <a:rPr lang="en-GB" altLang="en-US" i="1"/>
              <a:t>n </a:t>
            </a:r>
            <a:r>
              <a:rPr lang="en-GB" altLang="en-US"/>
              <a:t>+ </a:t>
            </a:r>
            <a:r>
              <a:rPr lang="en-GB" altLang="en-US">
                <a:latin typeface="Symbol" panose="05050102010706020507" pitchFamily="18" charset="2"/>
              </a:rPr>
              <a:t>w</a:t>
            </a:r>
            <a:r>
              <a:rPr lang="en-GB" altLang="en-US"/>
              <a:t> = </a:t>
            </a:r>
            <a:r>
              <a:rPr lang="en-GB" altLang="en-US">
                <a:latin typeface="Symbol" panose="05050102010706020507" pitchFamily="18" charset="2"/>
              </a:rPr>
              <a:t>w</a:t>
            </a:r>
            <a:r>
              <a:rPr lang="en-GB" altLang="en-US"/>
              <a:t> +</a:t>
            </a:r>
            <a:r>
              <a:rPr lang="en-GB" altLang="en-US" i="1"/>
              <a:t>n </a:t>
            </a:r>
            <a:r>
              <a:rPr lang="en-GB" altLang="en-US"/>
              <a:t>= </a:t>
            </a:r>
            <a:r>
              <a:rPr lang="en-GB" altLang="en-US">
                <a:latin typeface="Symbol" panose="05050102010706020507" pitchFamily="18" charset="2"/>
              </a:rPr>
              <a:t>w</a:t>
            </a:r>
            <a:r>
              <a:rPr lang="en-GB" altLang="en-US"/>
              <a:t>,</a:t>
            </a:r>
          </a:p>
          <a:p>
            <a:pPr lvl="1" defTabSz="914400">
              <a:buFontTx/>
              <a:buChar char="-"/>
            </a:pPr>
            <a:r>
              <a:rPr lang="en-GB" altLang="en-US">
                <a:latin typeface="Symbol" panose="05050102010706020507" pitchFamily="18" charset="2"/>
              </a:rPr>
              <a:t>w</a:t>
            </a:r>
            <a:r>
              <a:rPr lang="en-GB" altLang="en-US"/>
              <a:t> + </a:t>
            </a:r>
            <a:r>
              <a:rPr lang="en-GB" altLang="en-US">
                <a:latin typeface="Symbol" panose="05050102010706020507" pitchFamily="18" charset="2"/>
              </a:rPr>
              <a:t>w</a:t>
            </a:r>
            <a:r>
              <a:rPr lang="en-GB" altLang="en-US"/>
              <a:t> = </a:t>
            </a:r>
            <a:r>
              <a:rPr lang="en-GB" altLang="en-US">
                <a:latin typeface="Symbol" panose="05050102010706020507" pitchFamily="18" charset="2"/>
              </a:rPr>
              <a:t>w</a:t>
            </a:r>
            <a:r>
              <a:rPr lang="en-GB" altLang="en-US"/>
              <a:t>,</a:t>
            </a:r>
          </a:p>
          <a:p>
            <a:pPr lvl="1" defTabSz="914400">
              <a:buFontTx/>
              <a:buChar char="-"/>
            </a:pPr>
            <a:r>
              <a:rPr lang="en-GB" altLang="en-US">
                <a:latin typeface="Symbol" panose="05050102010706020507" pitchFamily="18" charset="2"/>
              </a:rPr>
              <a:t>w</a:t>
            </a:r>
            <a:r>
              <a:rPr lang="en-GB" altLang="en-US"/>
              <a:t> − </a:t>
            </a:r>
            <a:r>
              <a:rPr lang="en-GB" altLang="en-US" i="1"/>
              <a:t>n </a:t>
            </a:r>
            <a:r>
              <a:rPr lang="en-GB" altLang="en-US"/>
              <a:t>= </a:t>
            </a:r>
            <a:r>
              <a:rPr lang="en-GB" altLang="en-US">
                <a:latin typeface="Symbol" panose="05050102010706020507" pitchFamily="18" charset="2"/>
              </a:rPr>
              <a:t>w</a:t>
            </a:r>
            <a:r>
              <a:rPr lang="en-GB" altLang="en-US"/>
              <a:t>,</a:t>
            </a:r>
          </a:p>
          <a:p>
            <a:pPr lvl="1" defTabSz="914400"/>
            <a:r>
              <a:rPr lang="en-GB" altLang="en-US"/>
              <a:t>0 · </a:t>
            </a:r>
            <a:r>
              <a:rPr lang="en-GB" altLang="en-US">
                <a:latin typeface="Symbol" panose="05050102010706020507" pitchFamily="18" charset="2"/>
              </a:rPr>
              <a:t>w</a:t>
            </a:r>
            <a:r>
              <a:rPr lang="en-GB" altLang="en-US"/>
              <a:t> = 0, </a:t>
            </a:r>
            <a:r>
              <a:rPr lang="en-GB" altLang="en-US">
                <a:latin typeface="Symbol" panose="05050102010706020507" pitchFamily="18" charset="2"/>
              </a:rPr>
              <a:t>w</a:t>
            </a:r>
            <a:r>
              <a:rPr lang="en-GB" altLang="en-US"/>
              <a:t> · </a:t>
            </a:r>
            <a:r>
              <a:rPr lang="en-GB" altLang="en-US">
                <a:latin typeface="Symbol" panose="05050102010706020507" pitchFamily="18" charset="2"/>
              </a:rPr>
              <a:t>w</a:t>
            </a:r>
            <a:r>
              <a:rPr lang="en-GB" altLang="en-US"/>
              <a:t> = </a:t>
            </a:r>
            <a:r>
              <a:rPr lang="en-GB" altLang="en-US">
                <a:latin typeface="Symbol" panose="05050102010706020507" pitchFamily="18" charset="2"/>
              </a:rPr>
              <a:t>w</a:t>
            </a:r>
            <a:r>
              <a:rPr lang="en-GB" altLang="en-US"/>
              <a:t>,</a:t>
            </a:r>
          </a:p>
          <a:p>
            <a:pPr lvl="1" defTabSz="914400"/>
            <a:r>
              <a:rPr lang="en-GB" altLang="en-US" i="1"/>
              <a:t>n </a:t>
            </a:r>
            <a:r>
              <a:rPr lang="en-GB" altLang="en-US"/>
              <a:t>· </a:t>
            </a:r>
            <a:r>
              <a:rPr lang="en-GB" altLang="en-US">
                <a:latin typeface="Symbol" panose="05050102010706020507" pitchFamily="18" charset="2"/>
              </a:rPr>
              <a:t>w</a:t>
            </a:r>
            <a:r>
              <a:rPr lang="en-GB" altLang="en-US"/>
              <a:t> = </a:t>
            </a:r>
            <a:r>
              <a:rPr lang="en-GB" altLang="en-US">
                <a:latin typeface="Symbol" panose="05050102010706020507" pitchFamily="18" charset="2"/>
              </a:rPr>
              <a:t>w</a:t>
            </a:r>
            <a:r>
              <a:rPr lang="en-GB" altLang="en-US"/>
              <a:t> · </a:t>
            </a:r>
            <a:r>
              <a:rPr lang="en-GB" altLang="en-US" i="1"/>
              <a:t>n </a:t>
            </a:r>
            <a:r>
              <a:rPr lang="en-GB" altLang="en-US"/>
              <a:t>= </a:t>
            </a:r>
            <a:r>
              <a:rPr lang="en-GB" altLang="en-US">
                <a:latin typeface="Symbol" panose="05050102010706020507" pitchFamily="18" charset="2"/>
              </a:rPr>
              <a:t>w</a:t>
            </a:r>
            <a:r>
              <a:rPr lang="en-GB" altLang="en-US"/>
              <a:t>,</a:t>
            </a:r>
          </a:p>
          <a:p>
            <a:pPr defTabSz="914400"/>
            <a:r>
              <a:rPr lang="en-GB" altLang="en-US"/>
              <a:t>Note: </a:t>
            </a:r>
            <a:r>
              <a:rPr lang="en-GB" altLang="en-US">
                <a:latin typeface="Symbol" panose="05050102010706020507" pitchFamily="18" charset="2"/>
              </a:rPr>
              <a:t>w</a:t>
            </a:r>
            <a:r>
              <a:rPr lang="en-GB" altLang="en-US"/>
              <a:t> − </a:t>
            </a:r>
            <a:r>
              <a:rPr lang="en-GB" altLang="en-US">
                <a:latin typeface="Symbol" panose="05050102010706020507" pitchFamily="18" charset="2"/>
              </a:rPr>
              <a:t>w</a:t>
            </a:r>
            <a:r>
              <a:rPr lang="en-GB" altLang="en-US"/>
              <a:t> remains undefined, but we will not need it.</a:t>
            </a:r>
          </a:p>
          <a:p>
            <a:pPr defTabSz="914400"/>
            <a:r>
              <a:rPr lang="en-GB" altLang="en-US"/>
              <a:t>We will extend the notion of markings to </a:t>
            </a:r>
            <a:r>
              <a:rPr lang="en-GB" altLang="en-US">
                <a:latin typeface="Symbol" panose="05050102010706020507" pitchFamily="18" charset="2"/>
              </a:rPr>
              <a:t>w</a:t>
            </a:r>
            <a:r>
              <a:rPr lang="en-GB" altLang="en-US"/>
              <a:t>-markings. In an </a:t>
            </a:r>
            <a:r>
              <a:rPr lang="en-GB" altLang="en-US">
                <a:latin typeface="Symbol" panose="05050102010706020507" pitchFamily="18" charset="2"/>
              </a:rPr>
              <a:t>w</a:t>
            </a:r>
            <a:r>
              <a:rPr lang="en-GB" altLang="en-US"/>
              <a:t>-marking, each place </a:t>
            </a:r>
            <a:r>
              <a:rPr lang="en-GB" altLang="en-US" i="1"/>
              <a:t>p </a:t>
            </a:r>
            <a:r>
              <a:rPr lang="en-GB" altLang="en-US"/>
              <a:t>will either have </a:t>
            </a:r>
            <a:r>
              <a:rPr lang="en-GB" altLang="en-US" i="1"/>
              <a:t>n </a:t>
            </a:r>
            <a:r>
              <a:rPr lang="en-GB" altLang="en-US"/>
              <a:t>tokens, or </a:t>
            </a:r>
            <a:r>
              <a:rPr lang="en-GB" altLang="en-US">
                <a:latin typeface="Symbol" panose="05050102010706020507" pitchFamily="18" charset="2"/>
              </a:rPr>
              <a:t>w</a:t>
            </a:r>
            <a:r>
              <a:rPr lang="en-GB" altLang="en-US"/>
              <a:t> tokens (infinitel12 many).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BD3118-914B-C31A-6552-C365C9F0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BA0FFDB-2A0F-34ED-58BE-8C7BFB6D21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2178" y="560547"/>
            <a:ext cx="6697662" cy="1012506"/>
          </a:xfrm>
        </p:spPr>
        <p:txBody>
          <a:bodyPr>
            <a:normAutofit/>
          </a:bodyPr>
          <a:lstStyle/>
          <a:p>
            <a:r>
              <a:rPr lang="en-US" altLang="en-US" dirty="0"/>
              <a:t>Firing Rule and </a:t>
            </a:r>
            <a:r>
              <a:rPr lang="en-US" altLang="en-US" dirty="0">
                <a:latin typeface="Symbol" panose="05050102010706020507" pitchFamily="18" charset="2"/>
              </a:rPr>
              <a:t>w</a:t>
            </a:r>
            <a:r>
              <a:rPr lang="en-US" altLang="en-US" dirty="0"/>
              <a:t>-Markings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A55F154-654A-16CE-4FE2-C433D69C0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752600"/>
            <a:ext cx="7772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The firing condition and firing rule for normal marking cases can be neatly extended to </a:t>
            </a:r>
            <a:r>
              <a:rPr lang="en-US" altLang="en-US">
                <a:latin typeface="Symbol" panose="05050102010706020507" pitchFamily="18" charset="2"/>
              </a:rPr>
              <a:t>w</a:t>
            </a:r>
            <a:r>
              <a:rPr lang="en-US" altLang="en-US"/>
              <a:t>-markings with the extended arithmetic rules.</a:t>
            </a:r>
          </a:p>
          <a:p>
            <a:pPr lvl="1"/>
            <a:r>
              <a:rPr lang="en-US" altLang="en-US"/>
              <a:t>Basically, if a transition has a place with </a:t>
            </a:r>
            <a:r>
              <a:rPr lang="en-US" altLang="en-US">
                <a:latin typeface="Symbol" panose="05050102010706020507" pitchFamily="18" charset="2"/>
              </a:rPr>
              <a:t>w</a:t>
            </a:r>
            <a:r>
              <a:rPr lang="en-US" altLang="en-US"/>
              <a:t> tokens in its preset, that place is considered to </a:t>
            </a:r>
            <a:r>
              <a:rPr lang="en-US" altLang="en-US" u="sng"/>
              <a:t>have sufficiently many tokens</a:t>
            </a:r>
            <a:r>
              <a:rPr lang="en-US" altLang="en-US"/>
              <a:t> for the transition to fire, regardless of the arc weight.</a:t>
            </a:r>
          </a:p>
          <a:p>
            <a:pPr lvl="1"/>
            <a:r>
              <a:rPr lang="en-US" altLang="en-US"/>
              <a:t>If a place contains an </a:t>
            </a:r>
            <a:r>
              <a:rPr lang="en-US" altLang="en-US">
                <a:latin typeface="Symbol" panose="05050102010706020507" pitchFamily="18" charset="2"/>
              </a:rPr>
              <a:t>w</a:t>
            </a:r>
            <a:r>
              <a:rPr lang="en-US" altLang="en-US"/>
              <a:t>-marking, then firing any transition connected with an arc to that place will not change its marking.</a:t>
            </a:r>
          </a:p>
          <a:p>
            <a:endParaRPr lang="en-US" altLang="en-US"/>
          </a:p>
          <a:p>
            <a:r>
              <a:rPr lang="en-US" altLang="en-US"/>
              <a:t>An </a:t>
            </a:r>
            <a:r>
              <a:rPr lang="en-US" altLang="en-US">
                <a:latin typeface="Symbol" panose="05050102010706020507" pitchFamily="18" charset="2"/>
              </a:rPr>
              <a:t>w</a:t>
            </a:r>
            <a:r>
              <a:rPr lang="en-US" altLang="en-US"/>
              <a:t>-marking </a:t>
            </a:r>
            <a:r>
              <a:rPr lang="en-US" altLang="en-US" i="1"/>
              <a:t>M’</a:t>
            </a:r>
            <a:r>
              <a:rPr lang="en-US" altLang="en-US"/>
              <a:t> </a:t>
            </a:r>
            <a:r>
              <a:rPr lang="en-US" altLang="en-US" u="sng"/>
              <a:t>cover</a:t>
            </a:r>
            <a:r>
              <a:rPr lang="en-US" altLang="en-US"/>
              <a:t>s an </a:t>
            </a:r>
            <a:r>
              <a:rPr lang="en-US" altLang="en-US">
                <a:latin typeface="Symbol" panose="05050102010706020507" pitchFamily="18" charset="2"/>
              </a:rPr>
              <a:t>w</a:t>
            </a:r>
            <a:r>
              <a:rPr lang="en-US" altLang="en-US"/>
              <a:t>-marking </a:t>
            </a:r>
            <a:r>
              <a:rPr lang="en-US" altLang="en-US" i="1"/>
              <a:t>M</a:t>
            </a:r>
            <a:r>
              <a:rPr lang="en-US" altLang="en-US"/>
              <a:t>, denoted by </a:t>
            </a:r>
            <a:r>
              <a:rPr lang="en-US" altLang="en-US" i="1"/>
              <a:t>M </a:t>
            </a:r>
            <a:r>
              <a:rPr lang="en-US" altLang="en-US" i="1">
                <a:cs typeface="Times New Roman" panose="02020603050405020304" pitchFamily="18" charset="0"/>
              </a:rPr>
              <a:t>≤</a:t>
            </a:r>
            <a:r>
              <a:rPr lang="en-US" altLang="en-US"/>
              <a:t> </a:t>
            </a:r>
            <a:r>
              <a:rPr lang="en-US" altLang="en-US" i="1"/>
              <a:t>M’</a:t>
            </a:r>
            <a:r>
              <a:rPr lang="en-US" altLang="en-US"/>
              <a:t>, iff</a:t>
            </a:r>
          </a:p>
          <a:p>
            <a:pPr>
              <a:buFontTx/>
              <a:buNone/>
            </a:pPr>
            <a:r>
              <a:rPr lang="en-US" altLang="en-US"/>
              <a:t>	</a:t>
            </a:r>
            <a:r>
              <a:rPr lang="en-US" altLang="en-US" i="1"/>
              <a:t>M</a:t>
            </a:r>
            <a:r>
              <a:rPr lang="en-US" altLang="en-US"/>
              <a:t>(</a:t>
            </a:r>
            <a:r>
              <a:rPr lang="en-US" altLang="en-US" i="1"/>
              <a:t>p</a:t>
            </a:r>
            <a:r>
              <a:rPr lang="en-US" altLang="en-US"/>
              <a:t>) </a:t>
            </a:r>
            <a:r>
              <a:rPr lang="en-US" altLang="en-US">
                <a:cs typeface="Times New Roman" panose="02020603050405020304" pitchFamily="18" charset="0"/>
              </a:rPr>
              <a:t>≤</a:t>
            </a:r>
            <a:r>
              <a:rPr lang="en-US" altLang="en-US"/>
              <a:t> </a:t>
            </a:r>
            <a:r>
              <a:rPr lang="en-US" altLang="en-US" i="1"/>
              <a:t>M’</a:t>
            </a:r>
            <a:r>
              <a:rPr lang="en-US" altLang="en-US"/>
              <a:t>(</a:t>
            </a:r>
            <a:r>
              <a:rPr lang="en-US" altLang="en-US" i="1"/>
              <a:t>p</a:t>
            </a:r>
            <a:r>
              <a:rPr lang="en-US" altLang="en-US"/>
              <a:t>) for all </a:t>
            </a:r>
            <a:r>
              <a:rPr lang="en-US" altLang="en-US" i="1"/>
              <a:t>p </a:t>
            </a:r>
            <a:r>
              <a:rPr lang="en-US" altLang="en-US">
                <a:sym typeface="Symbol" panose="05050102010706020507" pitchFamily="18" charset="2"/>
              </a:rPr>
              <a:t></a:t>
            </a:r>
            <a:r>
              <a:rPr lang="en-US" altLang="en-US"/>
              <a:t> </a:t>
            </a:r>
            <a:r>
              <a:rPr lang="en-US" altLang="en-US" i="1"/>
              <a:t>P</a:t>
            </a:r>
            <a:r>
              <a:rPr lang="en-US" altLang="en-US"/>
              <a:t>.</a:t>
            </a:r>
          </a:p>
          <a:p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8EE00E-E6F2-718E-CB32-C79E6F82A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>
            <a:extLst>
              <a:ext uri="{FF2B5EF4-FFF2-40B4-BE49-F238E27FC236}">
                <a16:creationId xmlns:a16="http://schemas.microsoft.com/office/drawing/2014/main" id="{F60FF0F6-6ED4-23A8-B3CB-E02997A1FA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8339" y="450534"/>
            <a:ext cx="8270872" cy="1053146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normAutofit fontScale="90000"/>
          </a:bodyPr>
          <a:lstStyle/>
          <a:p>
            <a:r>
              <a:rPr lang="en-GB" altLang="en-US" dirty="0"/>
              <a:t>Coverability and Transition Sequences 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D6CC3DE0-2E51-E51D-DE52-6C90A851DE9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38338" y="1676400"/>
            <a:ext cx="7815262" cy="44005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altLang="en-US"/>
              <a:t>Observation: Let </a:t>
            </a:r>
            <a:r>
              <a:rPr lang="en-GB" altLang="en-US" i="1"/>
              <a:t>M </a:t>
            </a:r>
            <a:r>
              <a:rPr lang="en-GB" altLang="en-US"/>
              <a:t>and </a:t>
            </a:r>
            <a:r>
              <a:rPr lang="en-GB" altLang="en-US" i="1"/>
              <a:t>M’</a:t>
            </a:r>
            <a:r>
              <a:rPr lang="en-GB" altLang="en-US"/>
              <a:t> be two reachable markings such that </a:t>
            </a:r>
            <a:r>
              <a:rPr lang="en-GB" altLang="en-US" i="1"/>
              <a:t>M </a:t>
            </a:r>
            <a:r>
              <a:rPr lang="en-GB" altLang="en-US" i="1">
                <a:cs typeface="Times New Roman" panose="02020603050405020304" pitchFamily="18" charset="0"/>
              </a:rPr>
              <a:t>≤</a:t>
            </a:r>
            <a:r>
              <a:rPr lang="en-GB" altLang="en-US"/>
              <a:t> </a:t>
            </a:r>
            <a:r>
              <a:rPr lang="en-GB" altLang="en-US" i="1"/>
              <a:t>M’</a:t>
            </a:r>
            <a:r>
              <a:rPr lang="en-GB" altLang="en-US"/>
              <a:t>. Then for all transitions </a:t>
            </a:r>
            <a:r>
              <a:rPr lang="en-GB" altLang="en-US" i="1"/>
              <a:t>t</a:t>
            </a:r>
            <a:r>
              <a:rPr lang="en-GB" altLang="en-US"/>
              <a:t>, the following holds:</a:t>
            </a:r>
          </a:p>
          <a:p>
            <a:pPr>
              <a:buFontTx/>
              <a:buNone/>
            </a:pPr>
            <a:r>
              <a:rPr lang="en-GB" altLang="en-US"/>
              <a:t>		If </a:t>
            </a:r>
            <a:r>
              <a:rPr lang="en-GB" altLang="en-US" i="1"/>
              <a:t>t </a:t>
            </a:r>
            <a:r>
              <a:rPr lang="en-US" altLang="en-US">
                <a:sym typeface="Symbol" panose="05050102010706020507" pitchFamily="18" charset="2"/>
              </a:rPr>
              <a:t></a:t>
            </a:r>
            <a:r>
              <a:rPr lang="en-US" altLang="en-US"/>
              <a:t> </a:t>
            </a:r>
            <a:r>
              <a:rPr lang="en-US" altLang="en-US" i="1"/>
              <a:t>E</a:t>
            </a:r>
            <a:r>
              <a:rPr lang="en-US" altLang="en-US"/>
              <a:t>(</a:t>
            </a:r>
            <a:r>
              <a:rPr lang="en-US" altLang="en-US" i="1"/>
              <a:t>M</a:t>
            </a:r>
            <a:r>
              <a:rPr lang="en-US" altLang="en-US"/>
              <a:t>)</a:t>
            </a:r>
            <a:r>
              <a:rPr lang="en-GB" altLang="en-US" i="1"/>
              <a:t> </a:t>
            </a:r>
            <a:r>
              <a:rPr lang="en-GB" altLang="en-US"/>
              <a:t>then </a:t>
            </a:r>
            <a:r>
              <a:rPr lang="en-GB" altLang="en-US" i="1"/>
              <a:t>t </a:t>
            </a:r>
            <a:r>
              <a:rPr lang="en-US" altLang="en-US">
                <a:sym typeface="Symbol" panose="05050102010706020507" pitchFamily="18" charset="2"/>
              </a:rPr>
              <a:t></a:t>
            </a:r>
            <a:r>
              <a:rPr lang="en-US" altLang="en-US"/>
              <a:t> </a:t>
            </a:r>
            <a:r>
              <a:rPr lang="en-US" altLang="en-US" i="1"/>
              <a:t>E</a:t>
            </a:r>
            <a:r>
              <a:rPr lang="en-US" altLang="en-US"/>
              <a:t>(</a:t>
            </a:r>
            <a:r>
              <a:rPr lang="en-US" altLang="en-US" i="1"/>
              <a:t>M’</a:t>
            </a:r>
            <a:r>
              <a:rPr lang="en-US" altLang="en-US"/>
              <a:t>)</a:t>
            </a:r>
            <a:endParaRPr lang="en-GB" altLang="en-US"/>
          </a:p>
          <a:p>
            <a:r>
              <a:rPr lang="en-GB" altLang="en-US"/>
              <a:t>In other words, if </a:t>
            </a:r>
            <a:r>
              <a:rPr lang="en-GB" altLang="en-US" i="1"/>
              <a:t>M’</a:t>
            </a:r>
            <a:r>
              <a:rPr lang="en-GB" altLang="en-US"/>
              <a:t> has at least as many tokens as </a:t>
            </a:r>
            <a:r>
              <a:rPr lang="en-GB" altLang="en-US" i="1"/>
              <a:t>M </a:t>
            </a:r>
            <a:r>
              <a:rPr lang="en-GB" altLang="en-US"/>
              <a:t>has (on each place), then </a:t>
            </a:r>
            <a:r>
              <a:rPr lang="en-GB" altLang="en-US" i="1"/>
              <a:t>M’</a:t>
            </a:r>
            <a:r>
              <a:rPr lang="en-GB" altLang="en-US"/>
              <a:t> enables at least the same transitions as </a:t>
            </a:r>
            <a:r>
              <a:rPr lang="en-GB" altLang="en-US" i="1"/>
              <a:t>M </a:t>
            </a:r>
            <a:r>
              <a:rPr lang="en-GB" altLang="en-US"/>
              <a:t>does.</a:t>
            </a:r>
          </a:p>
          <a:p>
            <a:r>
              <a:rPr lang="en-GB" altLang="en-US"/>
              <a:t>This observation can be extended to </a:t>
            </a:r>
            <a:r>
              <a:rPr lang="en-GB" altLang="en-US" i="1"/>
              <a:t>sequences </a:t>
            </a:r>
            <a:r>
              <a:rPr lang="en-GB" altLang="en-US"/>
              <a:t>of transitions:</a:t>
            </a:r>
          </a:p>
          <a:p>
            <a:pPr lvl="1">
              <a:buFontTx/>
              <a:buNone/>
            </a:pPr>
            <a:r>
              <a:rPr lang="en-GB" altLang="en-US"/>
              <a:t>	If transition sequence </a:t>
            </a:r>
            <a:r>
              <a:rPr lang="en-GB" altLang="en-US" i="1"/>
              <a:t>t</a:t>
            </a:r>
            <a:r>
              <a:rPr lang="en-GB" altLang="en-US" baseline="-25000"/>
              <a:t>1</a:t>
            </a:r>
            <a:r>
              <a:rPr lang="en-GB" altLang="en-US" i="1"/>
              <a:t>t</a:t>
            </a:r>
            <a:r>
              <a:rPr lang="en-GB" altLang="en-US" baseline="-25000"/>
              <a:t>2</a:t>
            </a:r>
            <a:r>
              <a:rPr lang="en-GB" altLang="en-US"/>
              <a:t>...</a:t>
            </a:r>
            <a:r>
              <a:rPr lang="en-GB" altLang="en-US" i="1"/>
              <a:t>t</a:t>
            </a:r>
            <a:r>
              <a:rPr lang="en-GB" altLang="en-US" i="1" baseline="-25000"/>
              <a:t>n</a:t>
            </a:r>
            <a:r>
              <a:rPr lang="en-GB" altLang="en-US" i="1"/>
              <a:t> </a:t>
            </a:r>
            <a:r>
              <a:rPr lang="en-GB" altLang="en-US"/>
              <a:t>is firable from</a:t>
            </a:r>
            <a:r>
              <a:rPr lang="en-GB" altLang="en-US" i="1"/>
              <a:t> M, </a:t>
            </a:r>
            <a:r>
              <a:rPr lang="en-GB" altLang="en-US"/>
              <a:t>so is it from </a:t>
            </a:r>
            <a:r>
              <a:rPr lang="en-GB" altLang="en-US" i="1"/>
              <a:t>M’</a:t>
            </a:r>
          </a:p>
          <a:p>
            <a:endParaRPr lang="en-GB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A0287A-8084-D8D7-3EBA-66F60F832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73E502-16FB-4478-A366-38267C0CAD5C}" type="slidenum">
              <a:rPr lang="en-GB" altLang="en-US" smtClean="0"/>
              <a:pPr>
                <a:defRPr/>
              </a:pPr>
              <a:t>24</a:t>
            </a:fld>
            <a:endParaRPr lang="en-GB" altLang="en-US"/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>
            <a:extLst>
              <a:ext uri="{FF2B5EF4-FFF2-40B4-BE49-F238E27FC236}">
                <a16:creationId xmlns:a16="http://schemas.microsoft.com/office/drawing/2014/main" id="{82CA5694-6039-C404-7266-C4C1580C5F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5618" y="542807"/>
            <a:ext cx="9806622" cy="9271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normAutofit fontScale="90000"/>
          </a:bodyPr>
          <a:lstStyle/>
          <a:p>
            <a:r>
              <a:rPr lang="en-GB" altLang="en-US" dirty="0"/>
              <a:t>Coverability and Transition Sequences (cont.)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676D350F-36A6-D0A6-499F-6F55DF1D00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38338" y="1814514"/>
            <a:ext cx="8043862" cy="397668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normAutofit lnSpcReduction="10000"/>
          </a:bodyPr>
          <a:lstStyle/>
          <a:p>
            <a:r>
              <a:rPr lang="en-GB" altLang="en-US"/>
              <a:t>Assume that </a:t>
            </a:r>
            <a:r>
              <a:rPr lang="en-GB" altLang="en-US" i="1"/>
              <a:t>M’</a:t>
            </a:r>
            <a:r>
              <a:rPr lang="en-GB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</a:t>
            </a:r>
            <a:r>
              <a:rPr lang="en-US" altLang="en-US"/>
              <a:t> </a:t>
            </a:r>
            <a:r>
              <a:rPr lang="en-GB" altLang="en-US">
                <a:latin typeface="Lucida Calligraphy" panose="03010101010101010101" pitchFamily="66" charset="0"/>
              </a:rPr>
              <a:t>R</a:t>
            </a:r>
            <a:r>
              <a:rPr lang="en-GB" altLang="en-US"/>
              <a:t>(</a:t>
            </a:r>
            <a:r>
              <a:rPr lang="en-GB" altLang="en-US" i="1"/>
              <a:t>M</a:t>
            </a:r>
            <a:r>
              <a:rPr lang="en-GB" altLang="en-US"/>
              <a:t>) (with </a:t>
            </a:r>
            <a:r>
              <a:rPr lang="en-GB" altLang="en-US" i="1"/>
              <a:t>M </a:t>
            </a:r>
            <a:r>
              <a:rPr lang="en-GB" altLang="en-US"/>
              <a:t>&lt; </a:t>
            </a:r>
            <a:r>
              <a:rPr lang="en-GB" altLang="en-US" i="1"/>
              <a:t>M’</a:t>
            </a:r>
            <a:r>
              <a:rPr lang="en-GB" altLang="en-US"/>
              <a:t>). Then clearly there is some sequence of transitions </a:t>
            </a:r>
            <a:r>
              <a:rPr lang="en-GB" altLang="en-US" i="1"/>
              <a:t>t</a:t>
            </a:r>
            <a:r>
              <a:rPr lang="en-GB" altLang="en-US" baseline="-25000"/>
              <a:t>1</a:t>
            </a:r>
            <a:r>
              <a:rPr lang="en-GB" altLang="en-US" i="1"/>
              <a:t>t</a:t>
            </a:r>
            <a:r>
              <a:rPr lang="en-GB" altLang="en-US" baseline="-25000"/>
              <a:t>2</a:t>
            </a:r>
            <a:r>
              <a:rPr lang="en-GB" altLang="en-US"/>
              <a:t>...</a:t>
            </a:r>
            <a:r>
              <a:rPr lang="en-GB" altLang="en-US" i="1"/>
              <a:t>t</a:t>
            </a:r>
            <a:r>
              <a:rPr lang="en-GB" altLang="en-US" i="1" baseline="-25000"/>
              <a:t>n</a:t>
            </a:r>
            <a:r>
              <a:rPr lang="en-GB" altLang="en-US" i="1"/>
              <a:t> </a:t>
            </a:r>
            <a:r>
              <a:rPr lang="en-GB" altLang="en-US"/>
              <a:t>such that </a:t>
            </a:r>
            <a:r>
              <a:rPr lang="en-GB" altLang="en-US" i="1"/>
              <a:t>M</a:t>
            </a:r>
            <a:r>
              <a:rPr lang="en-GB" altLang="en-US"/>
              <a:t>[</a:t>
            </a:r>
            <a:r>
              <a:rPr lang="en-GB" altLang="en-US" i="1"/>
              <a:t>t</a:t>
            </a:r>
            <a:r>
              <a:rPr lang="en-GB" altLang="en-US" baseline="-25000"/>
              <a:t>1</a:t>
            </a:r>
            <a:r>
              <a:rPr lang="en-GB" altLang="en-US" i="1"/>
              <a:t>t</a:t>
            </a:r>
            <a:r>
              <a:rPr lang="en-GB" altLang="en-US" baseline="-25000"/>
              <a:t>2</a:t>
            </a:r>
            <a:r>
              <a:rPr lang="en-GB" altLang="en-US"/>
              <a:t>...</a:t>
            </a:r>
            <a:r>
              <a:rPr lang="en-GB" altLang="en-US" i="1"/>
              <a:t>t</a:t>
            </a:r>
            <a:r>
              <a:rPr lang="en-GB" altLang="en-US" i="1" baseline="-25000"/>
              <a:t>n</a:t>
            </a:r>
            <a:r>
              <a:rPr lang="en-GB" altLang="en-US" i="1"/>
              <a:t> </a:t>
            </a:r>
            <a:r>
              <a:rPr lang="en-GB" altLang="en-US"/>
              <a:t>&gt;</a:t>
            </a:r>
            <a:r>
              <a:rPr lang="en-GB" altLang="en-US" i="1"/>
              <a:t>M’</a:t>
            </a:r>
            <a:r>
              <a:rPr lang="en-GB" altLang="en-US"/>
              <a:t>. Thus, there is a marking </a:t>
            </a:r>
            <a:r>
              <a:rPr lang="en-GB" altLang="en-US" i="1"/>
              <a:t>M’’</a:t>
            </a:r>
            <a:r>
              <a:rPr lang="en-GB" altLang="en-US"/>
              <a:t> such that </a:t>
            </a:r>
            <a:r>
              <a:rPr lang="en-GB" altLang="en-US" i="1"/>
              <a:t>M’</a:t>
            </a:r>
            <a:r>
              <a:rPr lang="en-GB" altLang="en-US"/>
              <a:t>[</a:t>
            </a:r>
            <a:r>
              <a:rPr lang="en-GB" altLang="en-US" i="1"/>
              <a:t>t</a:t>
            </a:r>
            <a:r>
              <a:rPr lang="en-GB" altLang="en-US" baseline="-25000"/>
              <a:t>1</a:t>
            </a:r>
            <a:r>
              <a:rPr lang="en-GB" altLang="en-US" i="1"/>
              <a:t>t</a:t>
            </a:r>
            <a:r>
              <a:rPr lang="en-GB" altLang="en-US" baseline="-25000"/>
              <a:t>2</a:t>
            </a:r>
            <a:r>
              <a:rPr lang="en-GB" altLang="en-US"/>
              <a:t>...</a:t>
            </a:r>
            <a:r>
              <a:rPr lang="en-GB" altLang="en-US" i="1"/>
              <a:t>t</a:t>
            </a:r>
            <a:r>
              <a:rPr lang="en-GB" altLang="en-US" i="1" baseline="-25000"/>
              <a:t>n</a:t>
            </a:r>
            <a:r>
              <a:rPr lang="en-GB" altLang="en-US" i="1"/>
              <a:t> &gt;</a:t>
            </a:r>
            <a:r>
              <a:rPr lang="en-GB" altLang="en-US"/>
              <a:t> </a:t>
            </a:r>
            <a:r>
              <a:rPr lang="en-GB" altLang="en-US" i="1"/>
              <a:t>M’’</a:t>
            </a:r>
            <a:r>
              <a:rPr lang="en-GB" altLang="en-US"/>
              <a:t>.</a:t>
            </a:r>
          </a:p>
          <a:p>
            <a:r>
              <a:rPr lang="en-GB" altLang="en-US"/>
              <a:t>Let </a:t>
            </a:r>
            <a:r>
              <a:rPr lang="en-GB" altLang="en-US">
                <a:latin typeface="Symbol" panose="05050102010706020507" pitchFamily="18" charset="2"/>
              </a:rPr>
              <a:t>D</a:t>
            </a:r>
            <a:r>
              <a:rPr lang="en-GB" altLang="en-US" i="1"/>
              <a:t>M </a:t>
            </a:r>
            <a:r>
              <a:rPr lang="en-GB" altLang="en-US"/>
              <a:t>= </a:t>
            </a:r>
            <a:r>
              <a:rPr lang="en-GB" altLang="en-US" i="1"/>
              <a:t>M’</a:t>
            </a:r>
            <a:r>
              <a:rPr lang="en-GB" altLang="en-US"/>
              <a:t> − </a:t>
            </a:r>
            <a:r>
              <a:rPr lang="en-GB" altLang="en-US" i="1"/>
              <a:t>M </a:t>
            </a:r>
            <a:r>
              <a:rPr lang="en-GB" altLang="en-US"/>
              <a:t>(place-wise difference). Because </a:t>
            </a:r>
            <a:r>
              <a:rPr lang="en-GB" altLang="en-US" i="1"/>
              <a:t>M </a:t>
            </a:r>
            <a:r>
              <a:rPr lang="en-GB" altLang="en-US"/>
              <a:t>&lt; </a:t>
            </a:r>
            <a:r>
              <a:rPr lang="en-GB" altLang="en-US" i="1"/>
              <a:t>M’</a:t>
            </a:r>
            <a:r>
              <a:rPr lang="en-GB" altLang="en-US"/>
              <a:t>, the values of </a:t>
            </a:r>
            <a:r>
              <a:rPr lang="en-GB" altLang="en-US">
                <a:latin typeface="Symbol" panose="05050102010706020507" pitchFamily="18" charset="2"/>
              </a:rPr>
              <a:t>D</a:t>
            </a:r>
            <a:r>
              <a:rPr lang="en-GB" altLang="en-US" i="1"/>
              <a:t>M </a:t>
            </a:r>
            <a:r>
              <a:rPr lang="en-GB" altLang="en-US"/>
              <a:t>are non-negative and at least one value is non-zero. Then</a:t>
            </a:r>
          </a:p>
          <a:p>
            <a:pPr>
              <a:buFontTx/>
              <a:buNone/>
            </a:pPr>
            <a:r>
              <a:rPr lang="en-GB" altLang="en-US"/>
              <a:t>		</a:t>
            </a:r>
            <a:r>
              <a:rPr lang="en-GB" altLang="en-US" i="1"/>
              <a:t>M’’</a:t>
            </a:r>
            <a:r>
              <a:rPr lang="en-GB" altLang="en-US"/>
              <a:t> = </a:t>
            </a:r>
            <a:r>
              <a:rPr lang="en-GB" altLang="en-US" i="1"/>
              <a:t>M’</a:t>
            </a:r>
            <a:r>
              <a:rPr lang="en-GB" altLang="en-US"/>
              <a:t> + </a:t>
            </a:r>
            <a:r>
              <a:rPr lang="en-GB" altLang="en-US" i="1"/>
              <a:t>M </a:t>
            </a:r>
            <a:r>
              <a:rPr lang="en-GB" altLang="en-US"/>
              <a:t>= </a:t>
            </a:r>
            <a:r>
              <a:rPr lang="en-GB" altLang="en-US" i="1"/>
              <a:t>M </a:t>
            </a:r>
            <a:r>
              <a:rPr lang="en-GB" altLang="en-US"/>
              <a:t>+2</a:t>
            </a:r>
            <a:r>
              <a:rPr lang="en-GB" altLang="en-US">
                <a:latin typeface="Symbol" panose="05050102010706020507" pitchFamily="18" charset="2"/>
              </a:rPr>
              <a:t>D</a:t>
            </a:r>
            <a:r>
              <a:rPr lang="en-GB" altLang="en-US" i="1"/>
              <a:t>M</a:t>
            </a:r>
            <a:r>
              <a:rPr lang="en-GB" altLang="en-US"/>
              <a:t>.</a:t>
            </a:r>
          </a:p>
          <a:p>
            <a:r>
              <a:rPr lang="en-GB" altLang="en-US"/>
              <a:t>Therefore, by firing the transition sequence </a:t>
            </a:r>
            <a:r>
              <a:rPr lang="en-GB" altLang="en-US" i="1"/>
              <a:t>t</a:t>
            </a:r>
            <a:r>
              <a:rPr lang="en-GB" altLang="en-US" baseline="-25000"/>
              <a:t>1</a:t>
            </a:r>
            <a:r>
              <a:rPr lang="en-GB" altLang="en-US" i="1"/>
              <a:t>t</a:t>
            </a:r>
            <a:r>
              <a:rPr lang="en-GB" altLang="en-US" baseline="-25000"/>
              <a:t>2</a:t>
            </a:r>
            <a:r>
              <a:rPr lang="en-GB" altLang="en-US"/>
              <a:t>...</a:t>
            </a:r>
            <a:r>
              <a:rPr lang="en-GB" altLang="en-US" i="1"/>
              <a:t>t</a:t>
            </a:r>
            <a:r>
              <a:rPr lang="en-GB" altLang="en-US" i="1" baseline="-25000"/>
              <a:t>n</a:t>
            </a:r>
            <a:r>
              <a:rPr lang="en-GB" altLang="en-US" i="1"/>
              <a:t> </a:t>
            </a:r>
            <a:r>
              <a:rPr lang="en-GB" altLang="en-US"/>
              <a:t>repeatedly we can “pump” an arbitrary number of tokens to all the places having a non-zero entry in </a:t>
            </a:r>
            <a:r>
              <a:rPr lang="en-GB" altLang="en-US">
                <a:latin typeface="Symbol" panose="05050102010706020507" pitchFamily="18" charset="2"/>
              </a:rPr>
              <a:t>D</a:t>
            </a:r>
            <a:r>
              <a:rPr lang="en-GB" altLang="en-US" i="1"/>
              <a:t>M</a:t>
            </a:r>
            <a:r>
              <a:rPr lang="en-GB" altLang="en-US"/>
              <a:t>.</a:t>
            </a:r>
          </a:p>
          <a:p>
            <a:r>
              <a:rPr lang="en-GB" altLang="en-US"/>
              <a:t>The basic idea for constructing the coverability graph is now to </a:t>
            </a:r>
          </a:p>
          <a:p>
            <a:pPr lvl="1"/>
            <a:r>
              <a:rPr lang="en-GB" altLang="en-US"/>
              <a:t>replace the marking </a:t>
            </a:r>
            <a:r>
              <a:rPr lang="en-GB" altLang="en-US" i="1"/>
              <a:t>M</a:t>
            </a:r>
            <a:r>
              <a:rPr lang="en-GB" altLang="en-US"/>
              <a:t> with a marking where all the places with non-zero tokens in </a:t>
            </a:r>
            <a:r>
              <a:rPr lang="en-GB" altLang="en-US">
                <a:latin typeface="Symbol" panose="05050102010706020507" pitchFamily="18" charset="2"/>
              </a:rPr>
              <a:t>D</a:t>
            </a:r>
            <a:r>
              <a:rPr lang="en-GB" altLang="en-US" i="1"/>
              <a:t>M </a:t>
            </a:r>
            <a:r>
              <a:rPr lang="en-GB" altLang="en-US"/>
              <a:t>are replaced by </a:t>
            </a:r>
            <a:r>
              <a:rPr lang="en-GB" altLang="en-US">
                <a:latin typeface="Symbol" panose="05050102010706020507" pitchFamily="18" charset="2"/>
              </a:rPr>
              <a:t>w</a:t>
            </a:r>
            <a:r>
              <a:rPr lang="en-GB" altLang="en-US"/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BD71C-4F6E-CB35-0535-5DED6738D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C2356B62-FBA1-DEF8-2636-DA6A0686B6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Algorithm for generating the coverability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1D7B8-16B3-B50D-F900-32CBC5E96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338138" indent="-338138">
              <a:spcBef>
                <a:spcPts val="450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/>
            </a:pPr>
            <a:r>
              <a:rPr lang="en-GB" dirty="0">
                <a:solidFill>
                  <a:srgbClr val="0000FF"/>
                </a:solidFill>
              </a:rPr>
              <a:t>Step 1)</a:t>
            </a:r>
            <a:r>
              <a:rPr lang="en-GB" dirty="0">
                <a:solidFill>
                  <a:srgbClr val="000000"/>
                </a:solidFill>
              </a:rPr>
              <a:t> Label the initial marking M</a:t>
            </a:r>
            <a:r>
              <a:rPr lang="en-GB" baseline="-25000" dirty="0">
                <a:solidFill>
                  <a:srgbClr val="000000"/>
                </a:solidFill>
              </a:rPr>
              <a:t>0</a:t>
            </a:r>
            <a:r>
              <a:rPr lang="en-GB" dirty="0">
                <a:solidFill>
                  <a:srgbClr val="000000"/>
                </a:solidFill>
              </a:rPr>
              <a:t> as the root and tag it “new”.</a:t>
            </a:r>
          </a:p>
          <a:p>
            <a:pPr marL="338138" indent="-338138">
              <a:spcBef>
                <a:spcPts val="450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/>
            </a:pPr>
            <a:r>
              <a:rPr lang="en-GB" dirty="0">
                <a:solidFill>
                  <a:srgbClr val="0000FF"/>
                </a:solidFill>
              </a:rPr>
              <a:t>Step 2)</a:t>
            </a:r>
            <a:r>
              <a:rPr lang="en-GB" dirty="0">
                <a:solidFill>
                  <a:srgbClr val="000000"/>
                </a:solidFill>
              </a:rPr>
              <a:t>While “new” markings exist, do the following:</a:t>
            </a:r>
          </a:p>
          <a:p>
            <a:pPr marL="338138" indent="-338138">
              <a:spcBef>
                <a:spcPts val="450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/>
            </a:pPr>
            <a:r>
              <a:rPr lang="en-GB" dirty="0">
                <a:solidFill>
                  <a:srgbClr val="000000"/>
                </a:solidFill>
              </a:rPr>
              <a:t>	</a:t>
            </a:r>
            <a:r>
              <a:rPr lang="en-GB" dirty="0">
                <a:solidFill>
                  <a:srgbClr val="00B050"/>
                </a:solidFill>
              </a:rPr>
              <a:t>Step 2.1) </a:t>
            </a:r>
            <a:r>
              <a:rPr lang="en-GB" dirty="0">
                <a:solidFill>
                  <a:srgbClr val="000000"/>
                </a:solidFill>
              </a:rPr>
              <a:t>Select new marking M.</a:t>
            </a:r>
          </a:p>
          <a:p>
            <a:pPr marL="338138" indent="-338138">
              <a:spcBef>
                <a:spcPts val="450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/>
            </a:pPr>
            <a:r>
              <a:rPr lang="en-GB" dirty="0">
                <a:solidFill>
                  <a:srgbClr val="000000"/>
                </a:solidFill>
              </a:rPr>
              <a:t>	</a:t>
            </a:r>
            <a:r>
              <a:rPr lang="en-GB" dirty="0">
                <a:solidFill>
                  <a:srgbClr val="00B050"/>
                </a:solidFill>
              </a:rPr>
              <a:t>Step 2.2) </a:t>
            </a:r>
            <a:r>
              <a:rPr lang="en-GB" dirty="0">
                <a:solidFill>
                  <a:srgbClr val="000000"/>
                </a:solidFill>
              </a:rPr>
              <a:t>If M is identical to a marking on the path from the 	root to M, 	then tag M “old” and go to another new marking.</a:t>
            </a:r>
          </a:p>
          <a:p>
            <a:pPr marL="338138" indent="-338138">
              <a:spcBef>
                <a:spcPts val="450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/>
            </a:pPr>
            <a:r>
              <a:rPr lang="en-GB" dirty="0">
                <a:solidFill>
                  <a:srgbClr val="000000"/>
                </a:solidFill>
              </a:rPr>
              <a:t>	</a:t>
            </a:r>
            <a:r>
              <a:rPr lang="en-GB" dirty="0">
                <a:solidFill>
                  <a:srgbClr val="00B050"/>
                </a:solidFill>
              </a:rPr>
              <a:t>Step 2.3) </a:t>
            </a:r>
            <a:r>
              <a:rPr lang="en-GB" dirty="0">
                <a:solidFill>
                  <a:srgbClr val="000000"/>
                </a:solidFill>
              </a:rPr>
              <a:t>If no transitions are enabled at M, tag M “dead-end”.</a:t>
            </a:r>
          </a:p>
          <a:p>
            <a:pPr marL="338138" indent="-338138">
              <a:spcBef>
                <a:spcPts val="450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/>
            </a:pPr>
            <a:r>
              <a:rPr lang="en-GB" dirty="0">
                <a:solidFill>
                  <a:srgbClr val="000000"/>
                </a:solidFill>
              </a:rPr>
              <a:t>	</a:t>
            </a:r>
            <a:r>
              <a:rPr lang="en-GB" dirty="0">
                <a:solidFill>
                  <a:srgbClr val="00B050"/>
                </a:solidFill>
              </a:rPr>
              <a:t>Step 2.4) </a:t>
            </a:r>
            <a:r>
              <a:rPr lang="en-GB" dirty="0">
                <a:solidFill>
                  <a:srgbClr val="000000"/>
                </a:solidFill>
              </a:rPr>
              <a:t>While there exist enabled transitions at M, do the 	following 	for 	each enabled transition t at M:</a:t>
            </a:r>
          </a:p>
          <a:p>
            <a:pPr marL="338138" indent="-338138">
              <a:spcBef>
                <a:spcPts val="450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/>
            </a:pPr>
            <a:r>
              <a:rPr lang="en-GB" dirty="0">
                <a:solidFill>
                  <a:srgbClr val="000000"/>
                </a:solidFill>
              </a:rPr>
              <a:t>		</a:t>
            </a:r>
            <a:r>
              <a:rPr lang="en-GB" dirty="0">
                <a:solidFill>
                  <a:srgbClr val="FF0000"/>
                </a:solidFill>
              </a:rPr>
              <a:t>Step 2.4.1) </a:t>
            </a:r>
            <a:r>
              <a:rPr lang="en-GB" dirty="0">
                <a:solidFill>
                  <a:srgbClr val="000000"/>
                </a:solidFill>
              </a:rPr>
              <a:t>Obtain the marking M’ that results from firing t 		at M.</a:t>
            </a:r>
          </a:p>
          <a:p>
            <a:pPr marL="338138" indent="-338138">
              <a:spcBef>
                <a:spcPts val="450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/>
            </a:pPr>
            <a:r>
              <a:rPr lang="en-GB" dirty="0">
                <a:solidFill>
                  <a:srgbClr val="000000"/>
                </a:solidFill>
              </a:rPr>
              <a:t>		</a:t>
            </a:r>
            <a:r>
              <a:rPr lang="en-GB" dirty="0">
                <a:solidFill>
                  <a:srgbClr val="FF0000"/>
                </a:solidFill>
              </a:rPr>
              <a:t>Step 2.4.2) </a:t>
            </a:r>
            <a:r>
              <a:rPr lang="en-GB" dirty="0">
                <a:solidFill>
                  <a:srgbClr val="000000"/>
                </a:solidFill>
              </a:rPr>
              <a:t>On the path from the root to M if there exists a 		marking M’’ such that M’(p) ≥ M’’(p) for each place p and </a:t>
            </a:r>
          </a:p>
          <a:p>
            <a:pPr marL="338138" indent="-338138">
              <a:spcBef>
                <a:spcPts val="450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/>
            </a:pPr>
            <a:r>
              <a:rPr lang="en-GB" dirty="0">
                <a:solidFill>
                  <a:srgbClr val="000000"/>
                </a:solidFill>
              </a:rPr>
              <a:t>                                      M’ ≠ M’’, i.e., M’’ is coverable, then replace 		M’(p) by </a:t>
            </a:r>
            <a:r>
              <a:rPr lang="en-GB" b="1" dirty="0">
                <a:solidFill>
                  <a:srgbClr val="9A0000"/>
                </a:solidFill>
                <a:latin typeface="Symbol" pitchFamily="16" charset="2"/>
              </a:rPr>
              <a:t></a:t>
            </a:r>
            <a:r>
              <a:rPr lang="en-GB" dirty="0">
                <a:solidFill>
                  <a:srgbClr val="000000"/>
                </a:solidFill>
              </a:rPr>
              <a:t>    for each p such that M’(p) &gt; M’’(p).</a:t>
            </a:r>
          </a:p>
          <a:p>
            <a:pPr marL="338138" indent="-338138">
              <a:spcBef>
                <a:spcPts val="450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/>
            </a:pPr>
            <a:r>
              <a:rPr lang="en-GB" dirty="0">
                <a:solidFill>
                  <a:srgbClr val="000000"/>
                </a:solidFill>
              </a:rPr>
              <a:t>		</a:t>
            </a:r>
            <a:r>
              <a:rPr lang="en-GB" dirty="0">
                <a:solidFill>
                  <a:srgbClr val="FF0000"/>
                </a:solidFill>
              </a:rPr>
              <a:t>Step 2.4.3) </a:t>
            </a:r>
            <a:r>
              <a:rPr lang="en-GB" dirty="0">
                <a:solidFill>
                  <a:srgbClr val="000000"/>
                </a:solidFill>
              </a:rPr>
              <a:t>Introduce M’ as a node, draw an arc with label t 		from  M to M’, and tag M’ “new”.</a:t>
            </a:r>
          </a:p>
          <a:p>
            <a:pPr>
              <a:buNone/>
              <a:defRPr/>
            </a:pPr>
            <a:endParaRPr lang="en-US" dirty="0"/>
          </a:p>
        </p:txBody>
      </p:sp>
      <p:sp>
        <p:nvSpPr>
          <p:cNvPr id="14341" name="Slide Number Placeholder 3">
            <a:extLst>
              <a:ext uri="{FF2B5EF4-FFF2-40B4-BE49-F238E27FC236}">
                <a16:creationId xmlns:a16="http://schemas.microsoft.com/office/drawing/2014/main" id="{379D35F5-10C3-C54B-8409-7A239F6B46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0A2B915-86A6-40C6-BDAF-BEA3BABB7F89}" type="slidenum">
              <a:rPr lang="en-US" altLang="en-US" sz="1400"/>
              <a:pPr/>
              <a:t>26</a:t>
            </a:fld>
            <a:endParaRPr lang="en-US" altLang="en-US"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DA4A6363-E2AC-7437-6A04-A4C42A6AA6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8338" y="887412"/>
            <a:ext cx="2600325" cy="84137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Example</a:t>
            </a:r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214812E6-72EE-52FB-54F4-7C38CAFA6D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91C7634-E058-4FCA-B3D0-4143EFEAA0BE}" type="slidenum">
              <a:rPr lang="en-US" altLang="en-US" sz="1400"/>
              <a:pPr/>
              <a:t>27</a:t>
            </a:fld>
            <a:endParaRPr lang="en-US" altLang="en-US" sz="1400"/>
          </a:p>
        </p:txBody>
      </p:sp>
      <p:sp>
        <p:nvSpPr>
          <p:cNvPr id="15364" name="Oval 2">
            <a:extLst>
              <a:ext uri="{FF2B5EF4-FFF2-40B4-BE49-F238E27FC236}">
                <a16:creationId xmlns:a16="http://schemas.microsoft.com/office/drawing/2014/main" id="{6A2EA808-67EA-68C6-B6E5-81E65ED90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733800"/>
            <a:ext cx="457200" cy="457200"/>
          </a:xfrm>
          <a:prstGeom prst="ellipse">
            <a:avLst/>
          </a:prstGeom>
          <a:solidFill>
            <a:srgbClr val="FFFF99"/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F090D7DD-8F6A-6A77-EEC9-5CA844FD5C0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851150" y="2933700"/>
            <a:ext cx="76200" cy="609600"/>
          </a:xfrm>
          <a:prstGeom prst="rect">
            <a:avLst/>
          </a:prstGeom>
          <a:solidFill>
            <a:srgbClr val="FFFF99"/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5366" name="Rectangle 4">
            <a:extLst>
              <a:ext uri="{FF2B5EF4-FFF2-40B4-BE49-F238E27FC236}">
                <a16:creationId xmlns:a16="http://schemas.microsoft.com/office/drawing/2014/main" id="{01A4E40F-EED4-02F6-4E6A-B0DA1623433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851150" y="4457700"/>
            <a:ext cx="76200" cy="609600"/>
          </a:xfrm>
          <a:prstGeom prst="rect">
            <a:avLst/>
          </a:prstGeom>
          <a:solidFill>
            <a:srgbClr val="FFFF99"/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5367" name="Oval 5">
            <a:extLst>
              <a:ext uri="{FF2B5EF4-FFF2-40B4-BE49-F238E27FC236}">
                <a16:creationId xmlns:a16="http://schemas.microsoft.com/office/drawing/2014/main" id="{DEC694F9-D3D5-7A6A-692A-52FDCD1EB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048000"/>
            <a:ext cx="457200" cy="457200"/>
          </a:xfrm>
          <a:prstGeom prst="ellipse">
            <a:avLst/>
          </a:prstGeom>
          <a:solidFill>
            <a:srgbClr val="FFFF99"/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5368" name="Oval 6">
            <a:extLst>
              <a:ext uri="{FF2B5EF4-FFF2-40B4-BE49-F238E27FC236}">
                <a16:creationId xmlns:a16="http://schemas.microsoft.com/office/drawing/2014/main" id="{E73362E9-C5E7-75CA-4443-8B83DE141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200400"/>
            <a:ext cx="152400" cy="1524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5369" name="Oval 7">
            <a:extLst>
              <a:ext uri="{FF2B5EF4-FFF2-40B4-BE49-F238E27FC236}">
                <a16:creationId xmlns:a16="http://schemas.microsoft.com/office/drawing/2014/main" id="{EC1FE100-E44A-6376-32D6-C390068D6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495800"/>
            <a:ext cx="457200" cy="457200"/>
          </a:xfrm>
          <a:prstGeom prst="ellipse">
            <a:avLst/>
          </a:prstGeom>
          <a:solidFill>
            <a:srgbClr val="FFFF99"/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5370" name="Rectangle 8">
            <a:extLst>
              <a:ext uri="{FF2B5EF4-FFF2-40B4-BE49-F238E27FC236}">
                <a16:creationId xmlns:a16="http://schemas.microsoft.com/office/drawing/2014/main" id="{BDAE392A-07CF-63D4-B72E-E00FC40D4C7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765550" y="3695700"/>
            <a:ext cx="76200" cy="609600"/>
          </a:xfrm>
          <a:prstGeom prst="rect">
            <a:avLst/>
          </a:prstGeom>
          <a:solidFill>
            <a:srgbClr val="FFFF99"/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5371" name="Text Box 9">
            <a:extLst>
              <a:ext uri="{FF2B5EF4-FFF2-40B4-BE49-F238E27FC236}">
                <a16:creationId xmlns:a16="http://schemas.microsoft.com/office/drawing/2014/main" id="{9DBB05DF-899C-890B-8F52-5ECB85D4C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9951" y="3048000"/>
            <a:ext cx="4984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>
                <a:solidFill>
                  <a:srgbClr val="000000"/>
                </a:solidFill>
                <a:latin typeface="Verdana" panose="020B0604030504040204" pitchFamily="34" charset="0"/>
              </a:rPr>
              <a:t>t3</a:t>
            </a:r>
          </a:p>
        </p:txBody>
      </p:sp>
      <p:sp>
        <p:nvSpPr>
          <p:cNvPr id="15372" name="Line 10">
            <a:extLst>
              <a:ext uri="{FF2B5EF4-FFF2-40B4-BE49-F238E27FC236}">
                <a16:creationId xmlns:a16="http://schemas.microsoft.com/office/drawing/2014/main" id="{C9189894-D5D1-498C-598B-71A097ADD29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505200"/>
            <a:ext cx="1588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3" name="Line 11">
            <a:extLst>
              <a:ext uri="{FF2B5EF4-FFF2-40B4-BE49-F238E27FC236}">
                <a16:creationId xmlns:a16="http://schemas.microsoft.com/office/drawing/2014/main" id="{AD38574D-A8DF-48AF-E453-94EF99A0757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276600"/>
            <a:ext cx="1588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4" name="Line 12">
            <a:extLst>
              <a:ext uri="{FF2B5EF4-FFF2-40B4-BE49-F238E27FC236}">
                <a16:creationId xmlns:a16="http://schemas.microsoft.com/office/drawing/2014/main" id="{6CF440FE-D03B-19FC-FC42-970E8B76140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41910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5" name="Line 13">
            <a:extLst>
              <a:ext uri="{FF2B5EF4-FFF2-40B4-BE49-F238E27FC236}">
                <a16:creationId xmlns:a16="http://schemas.microsoft.com/office/drawing/2014/main" id="{9AE66210-714E-A2C5-9715-331E7BD9103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4038600"/>
            <a:ext cx="1588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6" name="Text Box 14">
            <a:extLst>
              <a:ext uri="{FF2B5EF4-FFF2-40B4-BE49-F238E27FC236}">
                <a16:creationId xmlns:a16="http://schemas.microsoft.com/office/drawing/2014/main" id="{AC112563-F7F4-2F96-493B-6A93A0D0C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9951" y="3733800"/>
            <a:ext cx="56991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>
                <a:solidFill>
                  <a:srgbClr val="000000"/>
                </a:solidFill>
                <a:latin typeface="Verdana" panose="020B0604030504040204" pitchFamily="34" charset="0"/>
              </a:rPr>
              <a:t>p2</a:t>
            </a:r>
          </a:p>
        </p:txBody>
      </p:sp>
      <p:sp>
        <p:nvSpPr>
          <p:cNvPr id="15377" name="Text Box 15">
            <a:extLst>
              <a:ext uri="{FF2B5EF4-FFF2-40B4-BE49-F238E27FC236}">
                <a16:creationId xmlns:a16="http://schemas.microsoft.com/office/drawing/2014/main" id="{98F951AB-592D-B022-69DA-470346356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9951" y="4572000"/>
            <a:ext cx="4984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>
                <a:solidFill>
                  <a:srgbClr val="000000"/>
                </a:solidFill>
                <a:latin typeface="Verdana" panose="020B0604030504040204" pitchFamily="34" charset="0"/>
              </a:rPr>
              <a:t>t2</a:t>
            </a:r>
          </a:p>
        </p:txBody>
      </p:sp>
      <p:sp>
        <p:nvSpPr>
          <p:cNvPr id="15378" name="Text Box 16">
            <a:extLst>
              <a:ext uri="{FF2B5EF4-FFF2-40B4-BE49-F238E27FC236}">
                <a16:creationId xmlns:a16="http://schemas.microsoft.com/office/drawing/2014/main" id="{55210B3D-A08E-809C-8A4A-A2EC3755C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1" y="2895600"/>
            <a:ext cx="56991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>
                <a:solidFill>
                  <a:srgbClr val="000000"/>
                </a:solidFill>
                <a:latin typeface="Verdana" panose="020B0604030504040204" pitchFamily="34" charset="0"/>
              </a:rPr>
              <a:t>p1</a:t>
            </a:r>
          </a:p>
        </p:txBody>
      </p:sp>
      <p:sp>
        <p:nvSpPr>
          <p:cNvPr id="15379" name="Text Box 17">
            <a:extLst>
              <a:ext uri="{FF2B5EF4-FFF2-40B4-BE49-F238E27FC236}">
                <a16:creationId xmlns:a16="http://schemas.microsoft.com/office/drawing/2014/main" id="{C03B11F8-F6CA-37F3-31E6-EFD441012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9564" y="3810000"/>
            <a:ext cx="4984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>
                <a:solidFill>
                  <a:srgbClr val="000000"/>
                </a:solidFill>
                <a:latin typeface="Verdana" panose="020B0604030504040204" pitchFamily="34" charset="0"/>
              </a:rPr>
              <a:t>t1</a:t>
            </a:r>
          </a:p>
        </p:txBody>
      </p:sp>
      <p:sp>
        <p:nvSpPr>
          <p:cNvPr id="15380" name="Text Box 18">
            <a:extLst>
              <a:ext uri="{FF2B5EF4-FFF2-40B4-BE49-F238E27FC236}">
                <a16:creationId xmlns:a16="http://schemas.microsoft.com/office/drawing/2014/main" id="{AAA3F3D8-2772-12AF-DD1E-83DE4BA14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1" y="4724400"/>
            <a:ext cx="56991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>
                <a:solidFill>
                  <a:srgbClr val="000000"/>
                </a:solidFill>
                <a:latin typeface="Verdana" panose="020B0604030504040204" pitchFamily="34" charset="0"/>
              </a:rPr>
              <a:t>p3</a:t>
            </a:r>
          </a:p>
        </p:txBody>
      </p:sp>
      <p:sp>
        <p:nvSpPr>
          <p:cNvPr id="15381" name="Rectangle 19">
            <a:extLst>
              <a:ext uri="{FF2B5EF4-FFF2-40B4-BE49-F238E27FC236}">
                <a16:creationId xmlns:a16="http://schemas.microsoft.com/office/drawing/2014/main" id="{84219515-BACF-4B91-5BD5-B667214E466E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800600" y="3740150"/>
            <a:ext cx="76200" cy="609600"/>
          </a:xfrm>
          <a:prstGeom prst="rect">
            <a:avLst/>
          </a:prstGeom>
          <a:solidFill>
            <a:srgbClr val="FFFF99"/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5382" name="Text Box 20">
            <a:extLst>
              <a:ext uri="{FF2B5EF4-FFF2-40B4-BE49-F238E27FC236}">
                <a16:creationId xmlns:a16="http://schemas.microsoft.com/office/drawing/2014/main" id="{AC020369-ECCD-E0DB-CE65-7EDA71294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9351" y="3810000"/>
            <a:ext cx="4984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>
                <a:solidFill>
                  <a:srgbClr val="000000"/>
                </a:solidFill>
                <a:latin typeface="Verdana" panose="020B0604030504040204" pitchFamily="34" charset="0"/>
              </a:rPr>
              <a:t>t0</a:t>
            </a:r>
          </a:p>
        </p:txBody>
      </p:sp>
      <p:sp>
        <p:nvSpPr>
          <p:cNvPr id="15383" name="AutoShape 21">
            <a:extLst>
              <a:ext uri="{FF2B5EF4-FFF2-40B4-BE49-F238E27FC236}">
                <a16:creationId xmlns:a16="http://schemas.microsoft.com/office/drawing/2014/main" id="{67DBF871-BFBE-D66E-FC37-6F225ED0C0A5}"/>
              </a:ext>
            </a:extLst>
          </p:cNvPr>
          <p:cNvSpPr>
            <a:spLocks/>
          </p:cNvSpPr>
          <p:nvPr/>
        </p:nvSpPr>
        <p:spPr bwMode="auto">
          <a:xfrm>
            <a:off x="2819400" y="2806700"/>
            <a:ext cx="914400" cy="393700"/>
          </a:xfrm>
          <a:custGeom>
            <a:avLst/>
            <a:gdLst>
              <a:gd name="T0" fmla="*/ 2147483646 w 576"/>
              <a:gd name="T1" fmla="*/ 2147483646 h 248"/>
              <a:gd name="T2" fmla="*/ 2147483646 w 576"/>
              <a:gd name="T3" fmla="*/ 2147483646 h 248"/>
              <a:gd name="T4" fmla="*/ 2147483646 w 576"/>
              <a:gd name="T5" fmla="*/ 2147483646 h 248"/>
              <a:gd name="T6" fmla="*/ 2147483646 w 576"/>
              <a:gd name="T7" fmla="*/ 2147483646 h 248"/>
              <a:gd name="T8" fmla="*/ 0 w 576"/>
              <a:gd name="T9" fmla="*/ 2147483646 h 2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6"/>
              <a:gd name="T16" fmla="*/ 0 h 248"/>
              <a:gd name="T17" fmla="*/ 576 w 576"/>
              <a:gd name="T18" fmla="*/ 248 h 2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6" h="248">
                <a:moveTo>
                  <a:pt x="576" y="152"/>
                </a:moveTo>
                <a:cubicBezTo>
                  <a:pt x="576" y="116"/>
                  <a:pt x="576" y="80"/>
                  <a:pt x="528" y="56"/>
                </a:cubicBezTo>
                <a:cubicBezTo>
                  <a:pt x="480" y="32"/>
                  <a:pt x="368" y="0"/>
                  <a:pt x="288" y="8"/>
                </a:cubicBezTo>
                <a:cubicBezTo>
                  <a:pt x="208" y="16"/>
                  <a:pt x="96" y="64"/>
                  <a:pt x="48" y="104"/>
                </a:cubicBezTo>
                <a:cubicBezTo>
                  <a:pt x="0" y="144"/>
                  <a:pt x="0" y="196"/>
                  <a:pt x="0" y="248"/>
                </a:cubicBezTo>
              </a:path>
            </a:pathLst>
          </a:cu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4" name="AutoShape 22">
            <a:extLst>
              <a:ext uri="{FF2B5EF4-FFF2-40B4-BE49-F238E27FC236}">
                <a16:creationId xmlns:a16="http://schemas.microsoft.com/office/drawing/2014/main" id="{D53A877F-318B-EDA8-EAFD-4DB1817DA054}"/>
              </a:ext>
            </a:extLst>
          </p:cNvPr>
          <p:cNvSpPr>
            <a:spLocks/>
          </p:cNvSpPr>
          <p:nvPr/>
        </p:nvSpPr>
        <p:spPr bwMode="auto">
          <a:xfrm>
            <a:off x="2971800" y="3276600"/>
            <a:ext cx="609600" cy="177800"/>
          </a:xfrm>
          <a:custGeom>
            <a:avLst/>
            <a:gdLst>
              <a:gd name="T0" fmla="*/ 0 w 384"/>
              <a:gd name="T1" fmla="*/ 0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2147483646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12"/>
              <a:gd name="T14" fmla="*/ 384 w 38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04"/>
                  <a:pt x="336" y="96"/>
                </a:cubicBezTo>
                <a:cubicBezTo>
                  <a:pt x="384" y="88"/>
                  <a:pt x="384" y="68"/>
                  <a:pt x="384" y="48"/>
                </a:cubicBezTo>
              </a:path>
            </a:pathLst>
          </a:cu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5" name="AutoShape 23">
            <a:extLst>
              <a:ext uri="{FF2B5EF4-FFF2-40B4-BE49-F238E27FC236}">
                <a16:creationId xmlns:a16="http://schemas.microsoft.com/office/drawing/2014/main" id="{C5CE26D7-7E33-3EC5-DBB1-F52E843D5ADC}"/>
              </a:ext>
            </a:extLst>
          </p:cNvPr>
          <p:cNvSpPr>
            <a:spLocks/>
          </p:cNvSpPr>
          <p:nvPr/>
        </p:nvSpPr>
        <p:spPr bwMode="auto">
          <a:xfrm>
            <a:off x="3048000" y="4368800"/>
            <a:ext cx="609600" cy="355600"/>
          </a:xfrm>
          <a:custGeom>
            <a:avLst/>
            <a:gdLst>
              <a:gd name="T0" fmla="*/ 2147483646 w 384"/>
              <a:gd name="T1" fmla="*/ 2147483646 h 224"/>
              <a:gd name="T2" fmla="*/ 2147483646 w 384"/>
              <a:gd name="T3" fmla="*/ 2147483646 h 224"/>
              <a:gd name="T4" fmla="*/ 2147483646 w 384"/>
              <a:gd name="T5" fmla="*/ 2147483646 h 224"/>
              <a:gd name="T6" fmla="*/ 0 w 384"/>
              <a:gd name="T7" fmla="*/ 2147483646 h 224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224"/>
              <a:gd name="T14" fmla="*/ 384 w 384"/>
              <a:gd name="T15" fmla="*/ 224 h 2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224">
                <a:moveTo>
                  <a:pt x="384" y="128"/>
                </a:moveTo>
                <a:cubicBezTo>
                  <a:pt x="380" y="88"/>
                  <a:pt x="376" y="48"/>
                  <a:pt x="336" y="32"/>
                </a:cubicBezTo>
                <a:cubicBezTo>
                  <a:pt x="296" y="16"/>
                  <a:pt x="200" y="0"/>
                  <a:pt x="144" y="32"/>
                </a:cubicBezTo>
                <a:cubicBezTo>
                  <a:pt x="88" y="64"/>
                  <a:pt x="44" y="144"/>
                  <a:pt x="0" y="224"/>
                </a:cubicBezTo>
              </a:path>
            </a:pathLst>
          </a:cu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6" name="AutoShape 24">
            <a:extLst>
              <a:ext uri="{FF2B5EF4-FFF2-40B4-BE49-F238E27FC236}">
                <a16:creationId xmlns:a16="http://schemas.microsoft.com/office/drawing/2014/main" id="{196ED7DD-BB7E-C4C9-A3C8-A4657DD4DABE}"/>
              </a:ext>
            </a:extLst>
          </p:cNvPr>
          <p:cNvSpPr>
            <a:spLocks/>
          </p:cNvSpPr>
          <p:nvPr/>
        </p:nvSpPr>
        <p:spPr bwMode="auto">
          <a:xfrm>
            <a:off x="2895600" y="4800600"/>
            <a:ext cx="762000" cy="228600"/>
          </a:xfrm>
          <a:custGeom>
            <a:avLst/>
            <a:gdLst>
              <a:gd name="T0" fmla="*/ 0 w 480"/>
              <a:gd name="T1" fmla="*/ 0 h 144"/>
              <a:gd name="T2" fmla="*/ 2147483646 w 480"/>
              <a:gd name="T3" fmla="*/ 2147483646 h 144"/>
              <a:gd name="T4" fmla="*/ 2147483646 w 480"/>
              <a:gd name="T5" fmla="*/ 2147483646 h 144"/>
              <a:gd name="T6" fmla="*/ 2147483646 w 480"/>
              <a:gd name="T7" fmla="*/ 2147483646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144"/>
              <a:gd name="T14" fmla="*/ 480 w 480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144">
                <a:moveTo>
                  <a:pt x="0" y="0"/>
                </a:moveTo>
                <a:cubicBezTo>
                  <a:pt x="0" y="36"/>
                  <a:pt x="0" y="72"/>
                  <a:pt x="48" y="96"/>
                </a:cubicBezTo>
                <a:cubicBezTo>
                  <a:pt x="96" y="120"/>
                  <a:pt x="216" y="144"/>
                  <a:pt x="288" y="144"/>
                </a:cubicBezTo>
                <a:cubicBezTo>
                  <a:pt x="360" y="144"/>
                  <a:pt x="420" y="120"/>
                  <a:pt x="480" y="96"/>
                </a:cubicBezTo>
              </a:path>
            </a:pathLst>
          </a:cu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7" name="Line 25">
            <a:extLst>
              <a:ext uri="{FF2B5EF4-FFF2-40B4-BE49-F238E27FC236}">
                <a16:creationId xmlns:a16="http://schemas.microsoft.com/office/drawing/2014/main" id="{DD361804-4782-ACAA-82F1-5A7217D052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3352800"/>
            <a:ext cx="762000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8" name="Line 26">
            <a:extLst>
              <a:ext uri="{FF2B5EF4-FFF2-40B4-BE49-F238E27FC236}">
                <a16:creationId xmlns:a16="http://schemas.microsoft.com/office/drawing/2014/main" id="{31EAD14E-3C72-B917-F794-486B120891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4184650"/>
            <a:ext cx="762000" cy="4699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9" name="Text Box 27">
            <a:extLst>
              <a:ext uri="{FF2B5EF4-FFF2-40B4-BE49-F238E27FC236}">
                <a16:creationId xmlns:a16="http://schemas.microsoft.com/office/drawing/2014/main" id="{BD00352F-10D0-0C29-F2B3-B06BC5733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905000"/>
            <a:ext cx="1754188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>
                <a:solidFill>
                  <a:srgbClr val="000000"/>
                </a:solidFill>
                <a:latin typeface="Verdana" panose="020B0604030504040204" pitchFamily="34" charset="0"/>
              </a:rPr>
              <a:t>M0=(100)</a:t>
            </a:r>
          </a:p>
        </p:txBody>
      </p:sp>
      <p:sp>
        <p:nvSpPr>
          <p:cNvPr id="15390" name="Text Box 28">
            <a:extLst>
              <a:ext uri="{FF2B5EF4-FFF2-40B4-BE49-F238E27FC236}">
                <a16:creationId xmlns:a16="http://schemas.microsoft.com/office/drawing/2014/main" id="{D8122E7D-3282-0892-6444-EDDCE20E2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188" y="5878514"/>
            <a:ext cx="60198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ts val="450"/>
              </a:spcBef>
              <a:buClr>
                <a:srgbClr val="808080"/>
              </a:buClr>
              <a:buSzPct val="75000"/>
            </a:pPr>
            <a:r>
              <a:rPr lang="en-GB" altLang="en-US">
                <a:solidFill>
                  <a:srgbClr val="000000"/>
                </a:solidFill>
                <a:latin typeface="Calibri" panose="020F0502020204030204" pitchFamily="34" charset="0"/>
              </a:rPr>
              <a:t>For the initial marking M0 = (100), the two transitions t1 and t3 are enabled. </a:t>
            </a:r>
          </a:p>
          <a:p>
            <a:pPr>
              <a:spcBef>
                <a:spcPts val="1125"/>
              </a:spcBef>
            </a:pPr>
            <a:endParaRPr lang="en-GB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5391" name="Text Box 26">
            <a:extLst>
              <a:ext uri="{FF2B5EF4-FFF2-40B4-BE49-F238E27FC236}">
                <a16:creationId xmlns:a16="http://schemas.microsoft.com/office/drawing/2014/main" id="{AA7C4BDE-992D-A9A0-E51A-D7CD953B7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905000"/>
            <a:ext cx="1754188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>
                <a:solidFill>
                  <a:srgbClr val="000000"/>
                </a:solidFill>
                <a:latin typeface="Verdana" panose="020B0604030504040204" pitchFamily="34" charset="0"/>
              </a:rPr>
              <a:t>M0=(100)</a:t>
            </a:r>
          </a:p>
        </p:txBody>
      </p:sp>
      <p:sp>
        <p:nvSpPr>
          <p:cNvPr id="33" name="Line 27">
            <a:extLst>
              <a:ext uri="{FF2B5EF4-FFF2-40B4-BE49-F238E27FC236}">
                <a16:creationId xmlns:a16="http://schemas.microsoft.com/office/drawing/2014/main" id="{CA9D750D-76BB-B855-C69F-89A01D04FB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56288" y="2209800"/>
            <a:ext cx="850900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Text Box 28">
            <a:extLst>
              <a:ext uri="{FF2B5EF4-FFF2-40B4-BE49-F238E27FC236}">
                <a16:creationId xmlns:a16="http://schemas.microsoft.com/office/drawing/2014/main" id="{34A48F80-66E2-D984-4E70-70C48D700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1" y="2819400"/>
            <a:ext cx="1895475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>
                <a:solidFill>
                  <a:srgbClr val="000000"/>
                </a:solidFill>
                <a:latin typeface="Verdana" panose="020B0604030504040204" pitchFamily="34" charset="0"/>
              </a:rPr>
              <a:t>M1=(001)</a:t>
            </a:r>
          </a:p>
          <a:p>
            <a:r>
              <a:rPr lang="en-GB" altLang="en-US">
                <a:solidFill>
                  <a:srgbClr val="000000"/>
                </a:solidFill>
                <a:latin typeface="Verdana" panose="020B0604030504040204" pitchFamily="34" charset="0"/>
              </a:rPr>
              <a:t>“dead end”</a:t>
            </a:r>
          </a:p>
        </p:txBody>
      </p:sp>
      <p:sp>
        <p:nvSpPr>
          <p:cNvPr id="35" name="Text Box 29">
            <a:extLst>
              <a:ext uri="{FF2B5EF4-FFF2-40B4-BE49-F238E27FC236}">
                <a16:creationId xmlns:a16="http://schemas.microsoft.com/office/drawing/2014/main" id="{031F90A3-1D52-1826-D211-D0030AF86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6289" y="2209800"/>
            <a:ext cx="4984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>
                <a:solidFill>
                  <a:srgbClr val="000000"/>
                </a:solidFill>
                <a:latin typeface="Verdana" panose="020B0604030504040204" pitchFamily="34" charset="0"/>
              </a:rPr>
              <a:t>t1</a:t>
            </a:r>
          </a:p>
        </p:txBody>
      </p:sp>
      <p:sp>
        <p:nvSpPr>
          <p:cNvPr id="36" name="Line 31">
            <a:extLst>
              <a:ext uri="{FF2B5EF4-FFF2-40B4-BE49-F238E27FC236}">
                <a16:creationId xmlns:a16="http://schemas.microsoft.com/office/drawing/2014/main" id="{60C23ECB-16E6-E1BB-C289-8D571EAC5C6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3088" y="2209800"/>
            <a:ext cx="838200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Text Box 32">
            <a:extLst>
              <a:ext uri="{FF2B5EF4-FFF2-40B4-BE49-F238E27FC236}">
                <a16:creationId xmlns:a16="http://schemas.microsoft.com/office/drawing/2014/main" id="{5CB2DF7D-17CE-BA2E-2523-3C9E20454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2839" y="2209800"/>
            <a:ext cx="4984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>
                <a:solidFill>
                  <a:srgbClr val="000000"/>
                </a:solidFill>
                <a:latin typeface="Verdana" panose="020B0604030504040204" pitchFamily="34" charset="0"/>
              </a:rPr>
              <a:t>t3</a:t>
            </a:r>
          </a:p>
        </p:txBody>
      </p:sp>
      <p:sp>
        <p:nvSpPr>
          <p:cNvPr id="38" name="Text Box 33">
            <a:extLst>
              <a:ext uri="{FF2B5EF4-FFF2-40B4-BE49-F238E27FC236}">
                <a16:creationId xmlns:a16="http://schemas.microsoft.com/office/drawing/2014/main" id="{99B5C522-C047-2E7C-90D7-54573C1E6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8526" y="2820988"/>
            <a:ext cx="17700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>
                <a:solidFill>
                  <a:srgbClr val="000000"/>
                </a:solidFill>
                <a:latin typeface="Verdana" panose="020B0604030504040204" pitchFamily="34" charset="0"/>
              </a:rPr>
              <a:t>M2=(1</a:t>
            </a:r>
            <a:r>
              <a:rPr lang="en-GB" altLang="en-US" b="1">
                <a:solidFill>
                  <a:srgbClr val="9A0000"/>
                </a:solidFill>
                <a:latin typeface="Symbol" panose="05050102010706020507" pitchFamily="18" charset="2"/>
              </a:rPr>
              <a:t></a:t>
            </a:r>
            <a:r>
              <a:rPr lang="en-GB" altLang="en-US">
                <a:solidFill>
                  <a:srgbClr val="000000"/>
                </a:solidFill>
                <a:latin typeface="Verdana" panose="020B0604030504040204" pitchFamily="34" charset="0"/>
              </a:rPr>
              <a:t>0)</a:t>
            </a:r>
          </a:p>
        </p:txBody>
      </p:sp>
      <p:sp>
        <p:nvSpPr>
          <p:cNvPr id="39" name="Line 34">
            <a:extLst>
              <a:ext uri="{FF2B5EF4-FFF2-40B4-BE49-F238E27FC236}">
                <a16:creationId xmlns:a16="http://schemas.microsoft.com/office/drawing/2014/main" id="{23690605-9E11-F899-BEA5-FA46650A23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40538" y="3276600"/>
            <a:ext cx="850900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Text Box 35">
            <a:extLst>
              <a:ext uri="{FF2B5EF4-FFF2-40B4-BE49-F238E27FC236}">
                <a16:creationId xmlns:a16="http://schemas.microsoft.com/office/drawing/2014/main" id="{FC5B82EC-5801-2598-E6FC-F31E48F0E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1651" y="3276600"/>
            <a:ext cx="4984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>
                <a:solidFill>
                  <a:srgbClr val="000000"/>
                </a:solidFill>
                <a:latin typeface="Verdana" panose="020B0604030504040204" pitchFamily="34" charset="0"/>
              </a:rPr>
              <a:t>t1</a:t>
            </a:r>
          </a:p>
        </p:txBody>
      </p:sp>
      <p:sp>
        <p:nvSpPr>
          <p:cNvPr id="41" name="Text Box 36">
            <a:extLst>
              <a:ext uri="{FF2B5EF4-FFF2-40B4-BE49-F238E27FC236}">
                <a16:creationId xmlns:a16="http://schemas.microsoft.com/office/drawing/2014/main" id="{3AD2935C-7577-B1C7-61A2-256403BF1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9326" y="3886200"/>
            <a:ext cx="17700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>
                <a:solidFill>
                  <a:srgbClr val="000000"/>
                </a:solidFill>
                <a:latin typeface="Verdana" panose="020B0604030504040204" pitchFamily="34" charset="0"/>
              </a:rPr>
              <a:t>M3=(0</a:t>
            </a:r>
            <a:r>
              <a:rPr lang="en-GB" altLang="en-US" b="1">
                <a:solidFill>
                  <a:srgbClr val="9A0000"/>
                </a:solidFill>
                <a:latin typeface="Symbol" panose="05050102010706020507" pitchFamily="18" charset="2"/>
              </a:rPr>
              <a:t></a:t>
            </a:r>
            <a:r>
              <a:rPr lang="en-GB" altLang="en-US">
                <a:solidFill>
                  <a:srgbClr val="000000"/>
                </a:solidFill>
                <a:latin typeface="Verdana" panose="020B0604030504040204" pitchFamily="34" charset="0"/>
              </a:rPr>
              <a:t>1)</a:t>
            </a:r>
          </a:p>
        </p:txBody>
      </p:sp>
      <p:sp>
        <p:nvSpPr>
          <p:cNvPr id="42" name="Line 37">
            <a:extLst>
              <a:ext uri="{FF2B5EF4-FFF2-40B4-BE49-F238E27FC236}">
                <a16:creationId xmlns:a16="http://schemas.microsoft.com/office/drawing/2014/main" id="{6C2637AB-6B74-6422-319B-44433FD2949A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9888" y="3276600"/>
            <a:ext cx="838200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Text Box 38">
            <a:extLst>
              <a:ext uri="{FF2B5EF4-FFF2-40B4-BE49-F238E27FC236}">
                <a16:creationId xmlns:a16="http://schemas.microsoft.com/office/drawing/2014/main" id="{135AE12D-E6DA-3FC6-6B41-B523A4F44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9639" y="3276600"/>
            <a:ext cx="4984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>
                <a:solidFill>
                  <a:srgbClr val="000000"/>
                </a:solidFill>
                <a:latin typeface="Verdana" panose="020B0604030504040204" pitchFamily="34" charset="0"/>
              </a:rPr>
              <a:t>t3</a:t>
            </a:r>
          </a:p>
        </p:txBody>
      </p:sp>
      <p:sp>
        <p:nvSpPr>
          <p:cNvPr id="44" name="Line 40">
            <a:extLst>
              <a:ext uri="{FF2B5EF4-FFF2-40B4-BE49-F238E27FC236}">
                <a16:creationId xmlns:a16="http://schemas.microsoft.com/office/drawing/2014/main" id="{90D39D5B-A4EC-EE04-6F79-CE2A2FE34F89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4489" y="4267200"/>
            <a:ext cx="1587" cy="68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Text Box 41">
            <a:extLst>
              <a:ext uri="{FF2B5EF4-FFF2-40B4-BE49-F238E27FC236}">
                <a16:creationId xmlns:a16="http://schemas.microsoft.com/office/drawing/2014/main" id="{879D23DD-B81A-423A-AE65-24516B9B1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5851" y="4343400"/>
            <a:ext cx="4984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>
                <a:solidFill>
                  <a:srgbClr val="000000"/>
                </a:solidFill>
                <a:latin typeface="Verdana" panose="020B0604030504040204" pitchFamily="34" charset="0"/>
              </a:rPr>
              <a:t>t2</a:t>
            </a:r>
          </a:p>
        </p:txBody>
      </p:sp>
      <p:sp>
        <p:nvSpPr>
          <p:cNvPr id="46" name="Text Box 39">
            <a:extLst>
              <a:ext uri="{FF2B5EF4-FFF2-40B4-BE49-F238E27FC236}">
                <a16:creationId xmlns:a16="http://schemas.microsoft.com/office/drawing/2014/main" id="{BEDBE515-091B-53D7-3202-C419D0A21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2926" y="3886200"/>
            <a:ext cx="1770063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>
                <a:solidFill>
                  <a:srgbClr val="000000"/>
                </a:solidFill>
                <a:latin typeface="Verdana" panose="020B0604030504040204" pitchFamily="34" charset="0"/>
              </a:rPr>
              <a:t>M5=(1</a:t>
            </a:r>
            <a:r>
              <a:rPr lang="en-GB" altLang="en-US" b="1">
                <a:solidFill>
                  <a:srgbClr val="9A0000"/>
                </a:solidFill>
                <a:latin typeface="Symbol" panose="05050102010706020507" pitchFamily="18" charset="2"/>
              </a:rPr>
              <a:t></a:t>
            </a:r>
            <a:r>
              <a:rPr lang="en-GB" altLang="en-US">
                <a:solidFill>
                  <a:srgbClr val="000000"/>
                </a:solidFill>
                <a:latin typeface="Verdana" panose="020B0604030504040204" pitchFamily="34" charset="0"/>
              </a:rPr>
              <a:t>0)</a:t>
            </a:r>
          </a:p>
          <a:p>
            <a:r>
              <a:rPr lang="en-GB" altLang="en-US">
                <a:solidFill>
                  <a:srgbClr val="000000"/>
                </a:solidFill>
                <a:latin typeface="Verdana" panose="020B0604030504040204" pitchFamily="34" charset="0"/>
              </a:rPr>
              <a:t>    “old”</a:t>
            </a:r>
          </a:p>
        </p:txBody>
      </p:sp>
      <p:sp>
        <p:nvSpPr>
          <p:cNvPr id="47" name="Text Box 42">
            <a:extLst>
              <a:ext uri="{FF2B5EF4-FFF2-40B4-BE49-F238E27FC236}">
                <a16:creationId xmlns:a16="http://schemas.microsoft.com/office/drawing/2014/main" id="{50893AC8-039D-513D-18CE-289686306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9326" y="5029200"/>
            <a:ext cx="1770063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>
                <a:solidFill>
                  <a:srgbClr val="000000"/>
                </a:solidFill>
                <a:latin typeface="Verdana" panose="020B0604030504040204" pitchFamily="34" charset="0"/>
              </a:rPr>
              <a:t>M4=(0</a:t>
            </a:r>
            <a:r>
              <a:rPr lang="en-GB" altLang="en-US" b="1">
                <a:solidFill>
                  <a:srgbClr val="9A0000"/>
                </a:solidFill>
                <a:latin typeface="Symbol" panose="05050102010706020507" pitchFamily="18" charset="2"/>
              </a:rPr>
              <a:t></a:t>
            </a:r>
            <a:r>
              <a:rPr lang="en-GB" altLang="en-US">
                <a:solidFill>
                  <a:srgbClr val="000000"/>
                </a:solidFill>
                <a:latin typeface="Verdana" panose="020B0604030504040204" pitchFamily="34" charset="0"/>
              </a:rPr>
              <a:t>1)</a:t>
            </a:r>
          </a:p>
          <a:p>
            <a:r>
              <a:rPr lang="en-GB" altLang="en-US">
                <a:solidFill>
                  <a:srgbClr val="000000"/>
                </a:solidFill>
                <a:latin typeface="Verdana" panose="020B0604030504040204" pitchFamily="34" charset="0"/>
              </a:rPr>
              <a:t>    “old”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7" grpId="0"/>
      <p:bldP spid="38" grpId="0"/>
      <p:bldP spid="40" grpId="0"/>
      <p:bldP spid="41" grpId="0"/>
      <p:bldP spid="43" grpId="0"/>
      <p:bldP spid="45" grpId="0"/>
      <p:bldP spid="46" grpId="0"/>
      <p:bldP spid="4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>
            <a:extLst>
              <a:ext uri="{FF2B5EF4-FFF2-40B4-BE49-F238E27FC236}">
                <a16:creationId xmlns:a16="http://schemas.microsoft.com/office/drawing/2014/main" id="{E09D5EBE-2CDC-AF4C-C646-CFB320ED10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49049" y="357067"/>
            <a:ext cx="7093902" cy="1215706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r>
              <a:rPr lang="en-GB" altLang="en-US" dirty="0"/>
              <a:t>Coverability Graph: Example 1</a:t>
            </a:r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B34690BC-B648-4E31-F930-71C4A44CBE5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0" y="2951283"/>
            <a:ext cx="4648200" cy="3549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9" name="Picture 5">
            <a:extLst>
              <a:ext uri="{FF2B5EF4-FFF2-40B4-BE49-F238E27FC236}">
                <a16:creationId xmlns:a16="http://schemas.microsoft.com/office/drawing/2014/main" id="{87CD43FB-46E0-D60F-78BA-C258A6C93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54636"/>
            <a:ext cx="6197600" cy="165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9019CC-4CBC-27B2-8473-F827AA67B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>
            <a:extLst>
              <a:ext uri="{FF2B5EF4-FFF2-40B4-BE49-F238E27FC236}">
                <a16:creationId xmlns:a16="http://schemas.microsoft.com/office/drawing/2014/main" id="{17A24E7A-0149-5B6A-4687-80A695CE2A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33637" y="2040256"/>
            <a:ext cx="2828925" cy="3581400"/>
          </a:xfrm>
        </p:spPr>
      </p:pic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7BD9F9D7-A9E4-7261-26DE-108C88A914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2FCCA1C-C8DA-411C-9F8B-75010BF14BF5}" type="slidenum">
              <a:rPr lang="en-US" altLang="en-US" sz="1400"/>
              <a:pPr/>
              <a:t>29</a:t>
            </a:fld>
            <a:endParaRPr lang="en-US" altLang="en-US" sz="1400"/>
          </a:p>
        </p:txBody>
      </p:sp>
      <p:sp>
        <p:nvSpPr>
          <p:cNvPr id="20484" name="TextBox 5">
            <a:extLst>
              <a:ext uri="{FF2B5EF4-FFF2-40B4-BE49-F238E27FC236}">
                <a16:creationId xmlns:a16="http://schemas.microsoft.com/office/drawing/2014/main" id="{3BAEA254-68CD-32C3-EED4-38623EE92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3559" y="406560"/>
            <a:ext cx="939736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>
                <a:latin typeface="Calibri" panose="020F0502020204030204" pitchFamily="34" charset="0"/>
              </a:rPr>
              <a:t>Finite coverability-tree constructed </a:t>
            </a:r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</a:rPr>
              <a:t>by introducing “</a:t>
            </a:r>
            <a:r>
              <a:rPr lang="el-GR" altLang="en-US" dirty="0">
                <a:solidFill>
                  <a:srgbClr val="FF0000"/>
                </a:solidFill>
                <a:latin typeface="Calibri" panose="020F0502020204030204" pitchFamily="34" charset="0"/>
              </a:rPr>
              <a:t>ω</a:t>
            </a:r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</a:rPr>
              <a:t>”  </a:t>
            </a:r>
            <a:r>
              <a:rPr lang="en-US" altLang="en-US" dirty="0">
                <a:latin typeface="Calibri" panose="020F0502020204030204" pitchFamily="34" charset="0"/>
              </a:rPr>
              <a:t>for infinite reachability tree</a:t>
            </a:r>
          </a:p>
        </p:txBody>
      </p:sp>
      <p:pic>
        <p:nvPicPr>
          <p:cNvPr id="20485" name="Picture 3">
            <a:extLst>
              <a:ext uri="{FF2B5EF4-FFF2-40B4-BE49-F238E27FC236}">
                <a16:creationId xmlns:a16="http://schemas.microsoft.com/office/drawing/2014/main" id="{089A8121-E383-EF13-7996-D2F82BCBB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325" y="1152907"/>
            <a:ext cx="4800600" cy="566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TextBox 6">
            <a:extLst>
              <a:ext uri="{FF2B5EF4-FFF2-40B4-BE49-F238E27FC236}">
                <a16:creationId xmlns:a16="http://schemas.microsoft.com/office/drawing/2014/main" id="{7C1415A5-CA07-9BC8-7CB0-7326E1ADF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5410201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old</a:t>
            </a:r>
          </a:p>
        </p:txBody>
      </p:sp>
      <p:sp>
        <p:nvSpPr>
          <p:cNvPr id="20487" name="TextBox 7">
            <a:extLst>
              <a:ext uri="{FF2B5EF4-FFF2-40B4-BE49-F238E27FC236}">
                <a16:creationId xmlns:a16="http://schemas.microsoft.com/office/drawing/2014/main" id="{BE0D3539-18B2-4DAB-F83B-7E2DD73EA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410201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old</a:t>
            </a:r>
          </a:p>
        </p:txBody>
      </p:sp>
      <p:sp>
        <p:nvSpPr>
          <p:cNvPr id="20488" name="TextBox 8">
            <a:extLst>
              <a:ext uri="{FF2B5EF4-FFF2-40B4-BE49-F238E27FC236}">
                <a16:creationId xmlns:a16="http://schemas.microsoft.com/office/drawing/2014/main" id="{E23CC9CE-2C5F-7C00-4AE9-D2405639F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114801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old</a:t>
            </a:r>
          </a:p>
        </p:txBody>
      </p:sp>
      <p:sp>
        <p:nvSpPr>
          <p:cNvPr id="20489" name="TextBox 9">
            <a:extLst>
              <a:ext uri="{FF2B5EF4-FFF2-40B4-BE49-F238E27FC236}">
                <a16:creationId xmlns:a16="http://schemas.microsoft.com/office/drawing/2014/main" id="{56B35882-8827-B529-9E4C-269EB45AD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724401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old</a:t>
            </a:r>
          </a:p>
        </p:txBody>
      </p:sp>
      <p:sp>
        <p:nvSpPr>
          <p:cNvPr id="20490" name="TextBox 10">
            <a:extLst>
              <a:ext uri="{FF2B5EF4-FFF2-40B4-BE49-F238E27FC236}">
                <a16:creationId xmlns:a16="http://schemas.microsoft.com/office/drawing/2014/main" id="{DC515D44-C32A-7D55-16E4-BF8A103C3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429001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old</a:t>
            </a:r>
          </a:p>
        </p:txBody>
      </p:sp>
      <p:sp>
        <p:nvSpPr>
          <p:cNvPr id="20491" name="TextBox 11">
            <a:extLst>
              <a:ext uri="{FF2B5EF4-FFF2-40B4-BE49-F238E27FC236}">
                <a16:creationId xmlns:a16="http://schemas.microsoft.com/office/drawing/2014/main" id="{27F5D925-7FFC-1D15-4226-F08B0F1F9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429001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old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D27CCE37-06B6-3639-AC8F-AE44A2EBFD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8339" y="436880"/>
            <a:ext cx="3812221" cy="944880"/>
          </a:xfrm>
          <a:noFill/>
        </p:spPr>
        <p:txBody>
          <a:bodyPr>
            <a:normAutofit/>
          </a:bodyPr>
          <a:lstStyle/>
          <a:p>
            <a:r>
              <a:rPr lang="en-GB" altLang="en-US" dirty="0"/>
              <a:t>Modelling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C5B117C5-F884-8AC9-E9E8-F21FA88D71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38338" y="1524000"/>
            <a:ext cx="8333422" cy="4622800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en-GB" altLang="en-US" sz="2600" dirty="0"/>
              <a:t>States of a process or a system are modelled by tokens in places and state transitions leading from one state to another are modelled by transitions.</a:t>
            </a:r>
          </a:p>
          <a:p>
            <a:r>
              <a:rPr lang="en-GB" altLang="en-US" sz="2600" dirty="0"/>
              <a:t>Tokens represent objects (humans, goods, machines), information, conditions or states of objects.</a:t>
            </a:r>
          </a:p>
          <a:p>
            <a:r>
              <a:rPr lang="en-GB" altLang="en-US" sz="2600" dirty="0"/>
              <a:t>Places represent buffers, channels, geographical locations, conditions or states.</a:t>
            </a:r>
          </a:p>
          <a:p>
            <a:r>
              <a:rPr lang="en-GB" altLang="en-US" sz="2600" dirty="0"/>
              <a:t>Transitions represent events, transformations or transportations.</a:t>
            </a:r>
          </a:p>
          <a:p>
            <a:r>
              <a:rPr lang="en-GB" altLang="en-US" sz="2400" dirty="0"/>
              <a:t>Reachable marking</a:t>
            </a:r>
            <a:br>
              <a:rPr lang="en-GB" altLang="en-US" sz="2400" dirty="0"/>
            </a:br>
            <a:r>
              <a:rPr lang="en-GB" altLang="en-US" sz="2400" dirty="0"/>
              <a:t>A marking is said to be reachable if it can be reached by firing a sequence of enabled transitions form the initial marking of a Petri net.</a:t>
            </a:r>
          </a:p>
          <a:p>
            <a:endParaRPr lang="en-GB" altLang="en-US" sz="2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03AC40-30A4-BF16-3235-D0D551665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F34D8B67-062D-EFFD-9103-EC10BC8700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8339" y="887414"/>
            <a:ext cx="7805101" cy="809306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Exercise: Construct coverability graph</a:t>
            </a:r>
          </a:p>
        </p:txBody>
      </p:sp>
      <p:pic>
        <p:nvPicPr>
          <p:cNvPr id="21507" name="Picture 4">
            <a:extLst>
              <a:ext uri="{FF2B5EF4-FFF2-40B4-BE49-F238E27FC236}">
                <a16:creationId xmlns:a16="http://schemas.microsoft.com/office/drawing/2014/main" id="{5AA1B3B7-1CDE-5014-08ED-974235CAC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2585720"/>
            <a:ext cx="49530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1B3FB3-5A6C-8ACC-FCF4-F669C6EAE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13945-CD97-5C8D-1E38-2B1BB847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</a:t>
            </a:r>
            <a:endParaRPr lang="en-PK" dirty="0"/>
          </a:p>
        </p:txBody>
      </p:sp>
      <p:pic>
        <p:nvPicPr>
          <p:cNvPr id="6" name="Content Placeholder 5" descr="A picture containing diagram, text, screenshot&#10;&#10;Description automatically generated">
            <a:extLst>
              <a:ext uri="{FF2B5EF4-FFF2-40B4-BE49-F238E27FC236}">
                <a16:creationId xmlns:a16="http://schemas.microsoft.com/office/drawing/2014/main" id="{BF05B7EC-C55A-F6EB-C056-C9FE3B8EC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124" y="1741826"/>
            <a:ext cx="6805208" cy="416604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CEE24-F0A1-FC3F-0F30-5B9F85688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210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709B34-8E68-CA02-0584-1B92E85D0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 descr="A diagram of a diagram&#10;&#10;Description automatically generated with low confidence">
            <a:extLst>
              <a:ext uri="{FF2B5EF4-FFF2-40B4-BE49-F238E27FC236}">
                <a16:creationId xmlns:a16="http://schemas.microsoft.com/office/drawing/2014/main" id="{613E278D-CA2C-4B20-CE4A-E77834B7E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049" y="1656468"/>
            <a:ext cx="6827581" cy="430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7216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diagram, circle, text, cartoon&#10;&#10;Description automatically generated">
            <a:extLst>
              <a:ext uri="{FF2B5EF4-FFF2-40B4-BE49-F238E27FC236}">
                <a16:creationId xmlns:a16="http://schemas.microsoft.com/office/drawing/2014/main" id="{FBD7E6C3-0A2B-065E-7152-5B2CD57AD0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835" y="1668641"/>
            <a:ext cx="6885316" cy="447652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14EA8-8750-235B-2614-43E79C205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434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diagram of a diagram&#10;&#10;Description automatically generated with low confidence">
            <a:extLst>
              <a:ext uri="{FF2B5EF4-FFF2-40B4-BE49-F238E27FC236}">
                <a16:creationId xmlns:a16="http://schemas.microsoft.com/office/drawing/2014/main" id="{68F3301D-3791-D7A9-44A5-57E795326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015" y="1821973"/>
            <a:ext cx="6862436" cy="439899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60199-CB4C-20A9-4CF3-57F417FE7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86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diagram, circle, text, screenshot&#10;&#10;Description automatically generated">
            <a:extLst>
              <a:ext uri="{FF2B5EF4-FFF2-40B4-BE49-F238E27FC236}">
                <a16:creationId xmlns:a16="http://schemas.microsoft.com/office/drawing/2014/main" id="{08CD18C2-0595-EBDD-730A-FC9C89F89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665" y="1858829"/>
            <a:ext cx="6422406" cy="425800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189FE-9439-5237-4F4F-D357BFCDD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887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189FE-9439-5237-4F4F-D357BFCDD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36</a:t>
            </a:fld>
            <a:endParaRPr lang="en-US"/>
          </a:p>
        </p:txBody>
      </p:sp>
      <p:pic>
        <p:nvPicPr>
          <p:cNvPr id="2" name="Content Placeholder 5" descr="A diagram of a diagram&#10;&#10;Description automatically generated with low confidence">
            <a:extLst>
              <a:ext uri="{FF2B5EF4-FFF2-40B4-BE49-F238E27FC236}">
                <a16:creationId xmlns:a16="http://schemas.microsoft.com/office/drawing/2014/main" id="{FE68169F-9549-17BB-C4F6-9EC8B2622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665" y="1858828"/>
            <a:ext cx="6424958" cy="41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977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189FE-9439-5237-4F4F-D357BFCDD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37</a:t>
            </a:fld>
            <a:endParaRPr lang="en-US"/>
          </a:p>
        </p:txBody>
      </p:sp>
      <p:pic>
        <p:nvPicPr>
          <p:cNvPr id="5" name="Picture 4" descr="A picture containing circle, text, screenshot&#10;&#10;Description automatically generated">
            <a:extLst>
              <a:ext uri="{FF2B5EF4-FFF2-40B4-BE49-F238E27FC236}">
                <a16:creationId xmlns:a16="http://schemas.microsoft.com/office/drawing/2014/main" id="{7849B1AC-3575-BA0C-3944-0EBFE6405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442" y="1858827"/>
            <a:ext cx="6389223" cy="43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3838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189FE-9439-5237-4F4F-D357BFCDD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38</a:t>
            </a:fld>
            <a:endParaRPr lang="en-US"/>
          </a:p>
        </p:txBody>
      </p:sp>
      <p:pic>
        <p:nvPicPr>
          <p:cNvPr id="7" name="Picture 6" descr="A picture containing diagram, circle, text&#10;&#10;Description automatically generated">
            <a:extLst>
              <a:ext uri="{FF2B5EF4-FFF2-40B4-BE49-F238E27FC236}">
                <a16:creationId xmlns:a16="http://schemas.microsoft.com/office/drawing/2014/main" id="{6D6684EE-7FE5-B6B3-FFD4-466A64171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441" y="1858827"/>
            <a:ext cx="6363939" cy="413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060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189FE-9439-5237-4F4F-D357BFCDD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39</a:t>
            </a:fld>
            <a:endParaRPr lang="en-US"/>
          </a:p>
        </p:txBody>
      </p:sp>
      <p:pic>
        <p:nvPicPr>
          <p:cNvPr id="7" name="Picture 6" descr="A picture containing diagram, circle, text&#10;&#10;Description automatically generated">
            <a:extLst>
              <a:ext uri="{FF2B5EF4-FFF2-40B4-BE49-F238E27FC236}">
                <a16:creationId xmlns:a16="http://schemas.microsoft.com/office/drawing/2014/main" id="{6D6684EE-7FE5-B6B3-FFD4-466A64171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441" y="1858827"/>
            <a:ext cx="6363939" cy="41316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3A9555-E467-F01B-1882-40C70864C165}"/>
              </a:ext>
            </a:extLst>
          </p:cNvPr>
          <p:cNvSpPr txBox="1"/>
          <p:nvPr/>
        </p:nvSpPr>
        <p:spPr>
          <a:xfrm>
            <a:off x="2607733" y="485422"/>
            <a:ext cx="38946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After Adding safe condition:</a:t>
            </a:r>
            <a:endParaRPr lang="en-PK" sz="3200" b="1" dirty="0"/>
          </a:p>
        </p:txBody>
      </p:sp>
      <p:pic>
        <p:nvPicPr>
          <p:cNvPr id="5" name="Picture 4" descr="A diagram of a diagram&#10;&#10;Description automatically generated with low confidence">
            <a:extLst>
              <a:ext uri="{FF2B5EF4-FFF2-40B4-BE49-F238E27FC236}">
                <a16:creationId xmlns:a16="http://schemas.microsoft.com/office/drawing/2014/main" id="{B59AAF8E-6E9F-DEDF-A7C0-F929E2CDA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792" y="1858827"/>
            <a:ext cx="6363588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211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A8404B3B-318F-6851-A7D3-7112600B1E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8337" y="508001"/>
            <a:ext cx="5799137" cy="950912"/>
          </a:xfrm>
        </p:spPr>
        <p:txBody>
          <a:bodyPr>
            <a:normAutofit fontScale="90000"/>
          </a:bodyPr>
          <a:lstStyle/>
          <a:p>
            <a:r>
              <a:rPr lang="en-GB" altLang="en-US" dirty="0"/>
              <a:t>Exercise: readers and writers</a:t>
            </a:r>
            <a:endParaRPr lang="en-US" altLang="en-US" dirty="0"/>
          </a:p>
        </p:txBody>
      </p:sp>
      <p:sp>
        <p:nvSpPr>
          <p:cNvPr id="21506" name="Rectangle 4">
            <a:extLst>
              <a:ext uri="{FF2B5EF4-FFF2-40B4-BE49-F238E27FC236}">
                <a16:creationId xmlns:a16="http://schemas.microsoft.com/office/drawing/2014/main" id="{711C1B10-B1EF-B637-F8AA-632C7BA13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726" y="3341688"/>
            <a:ext cx="5508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rest</a:t>
            </a:r>
          </a:p>
        </p:txBody>
      </p:sp>
      <p:sp>
        <p:nvSpPr>
          <p:cNvPr id="21507" name="Rectangle 5">
            <a:extLst>
              <a:ext uri="{FF2B5EF4-FFF2-40B4-BE49-F238E27FC236}">
                <a16:creationId xmlns:a16="http://schemas.microsoft.com/office/drawing/2014/main" id="{99447CA2-1AE7-4B38-DBFA-799674F41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4325" y="2590801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mail_box</a:t>
            </a:r>
          </a:p>
        </p:txBody>
      </p:sp>
      <p:sp>
        <p:nvSpPr>
          <p:cNvPr id="21508" name="Rectangle 6">
            <a:extLst>
              <a:ext uri="{FF2B5EF4-FFF2-40B4-BE49-F238E27FC236}">
                <a16:creationId xmlns:a16="http://schemas.microsoft.com/office/drawing/2014/main" id="{9846DEC6-DC23-304F-8B00-51690311B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9926" y="1752601"/>
            <a:ext cx="1495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receive_mail</a:t>
            </a:r>
          </a:p>
        </p:txBody>
      </p:sp>
      <p:sp>
        <p:nvSpPr>
          <p:cNvPr id="21509" name="Rectangle 7">
            <a:extLst>
              <a:ext uri="{FF2B5EF4-FFF2-40B4-BE49-F238E27FC236}">
                <a16:creationId xmlns:a16="http://schemas.microsoft.com/office/drawing/2014/main" id="{CE471521-D0F1-9B44-4EE5-A0C5B160A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125" y="3505201"/>
            <a:ext cx="1200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type_mail</a:t>
            </a:r>
          </a:p>
        </p:txBody>
      </p:sp>
      <p:sp>
        <p:nvSpPr>
          <p:cNvPr id="21510" name="Oval 8">
            <a:extLst>
              <a:ext uri="{FF2B5EF4-FFF2-40B4-BE49-F238E27FC236}">
                <a16:creationId xmlns:a16="http://schemas.microsoft.com/office/drawing/2014/main" id="{4FD8AC21-BCE8-5E5B-9984-2B9A5FF9E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00" y="3008313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1" name="Oval 9">
            <a:extLst>
              <a:ext uri="{FF2B5EF4-FFF2-40B4-BE49-F238E27FC236}">
                <a16:creationId xmlns:a16="http://schemas.microsoft.com/office/drawing/2014/main" id="{091B1478-DD24-7AAA-925B-A786BD928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950" y="3230563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2" name="Line 10">
            <a:extLst>
              <a:ext uri="{FF2B5EF4-FFF2-40B4-BE49-F238E27FC236}">
                <a16:creationId xmlns:a16="http://schemas.microsoft.com/office/drawing/2014/main" id="{70F8B610-B97D-B346-DDC5-E95FA5F1E1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2081213"/>
            <a:ext cx="6096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3" name="Line 11">
            <a:extLst>
              <a:ext uri="{FF2B5EF4-FFF2-40B4-BE49-F238E27FC236}">
                <a16:creationId xmlns:a16="http://schemas.microsoft.com/office/drawing/2014/main" id="{6C43D80D-056B-61EB-9E69-1F42CA7123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3605213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4" name="Rectangle 12">
            <a:extLst>
              <a:ext uri="{FF2B5EF4-FFF2-40B4-BE49-F238E27FC236}">
                <a16:creationId xmlns:a16="http://schemas.microsoft.com/office/drawing/2014/main" id="{3FBA0B0E-D6FE-589E-837B-702CEA182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00" y="1789113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5" name="Rectangle 13">
            <a:extLst>
              <a:ext uri="{FF2B5EF4-FFF2-40B4-BE49-F238E27FC236}">
                <a16:creationId xmlns:a16="http://schemas.microsoft.com/office/drawing/2014/main" id="{B6BC6003-0E66-2BB8-99A4-5DBCF01B2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00" y="4227513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6" name="Line 14">
            <a:extLst>
              <a:ext uri="{FF2B5EF4-FFF2-40B4-BE49-F238E27FC236}">
                <a16:creationId xmlns:a16="http://schemas.microsoft.com/office/drawing/2014/main" id="{3020C872-FC51-17AA-2F05-8237CBBEE20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24200" y="3605213"/>
            <a:ext cx="6096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7" name="Oval 15">
            <a:extLst>
              <a:ext uri="{FF2B5EF4-FFF2-40B4-BE49-F238E27FC236}">
                <a16:creationId xmlns:a16="http://schemas.microsoft.com/office/drawing/2014/main" id="{6E431EFE-1358-C7BB-B845-9F4311836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9700" y="3008313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8" name="Oval 16">
            <a:extLst>
              <a:ext uri="{FF2B5EF4-FFF2-40B4-BE49-F238E27FC236}">
                <a16:creationId xmlns:a16="http://schemas.microsoft.com/office/drawing/2014/main" id="{6ED3DE9D-F37B-5F17-0547-13BD1011A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3008313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9" name="Line 17">
            <a:extLst>
              <a:ext uri="{FF2B5EF4-FFF2-40B4-BE49-F238E27FC236}">
                <a16:creationId xmlns:a16="http://schemas.microsoft.com/office/drawing/2014/main" id="{A1BBAF69-513E-11E8-E175-BC8F0619C1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386013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0" name="Line 18">
            <a:extLst>
              <a:ext uri="{FF2B5EF4-FFF2-40B4-BE49-F238E27FC236}">
                <a16:creationId xmlns:a16="http://schemas.microsoft.com/office/drawing/2014/main" id="{66602BB0-0037-C885-766F-138350DA89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3529013"/>
            <a:ext cx="137160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1" name="Rectangle 19">
            <a:extLst>
              <a:ext uri="{FF2B5EF4-FFF2-40B4-BE49-F238E27FC236}">
                <a16:creationId xmlns:a16="http://schemas.microsoft.com/office/drawing/2014/main" id="{E84AE774-3835-74FE-15E4-59CC85557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9926" y="4419601"/>
            <a:ext cx="7477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ready</a:t>
            </a:r>
          </a:p>
        </p:txBody>
      </p:sp>
      <p:sp>
        <p:nvSpPr>
          <p:cNvPr id="21522" name="Oval 20">
            <a:extLst>
              <a:ext uri="{FF2B5EF4-FFF2-40B4-BE49-F238E27FC236}">
                <a16:creationId xmlns:a16="http://schemas.microsoft.com/office/drawing/2014/main" id="{A64CF1FD-9C5C-B06A-0264-7CA3F107D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0" y="3008313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21523" name="Oval 21">
            <a:extLst>
              <a:ext uri="{FF2B5EF4-FFF2-40B4-BE49-F238E27FC236}">
                <a16:creationId xmlns:a16="http://schemas.microsoft.com/office/drawing/2014/main" id="{A3EF3236-9F91-1F56-2919-BA97E76CA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5550" y="3230563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21524" name="Line 22">
            <a:extLst>
              <a:ext uri="{FF2B5EF4-FFF2-40B4-BE49-F238E27FC236}">
                <a16:creationId xmlns:a16="http://schemas.microsoft.com/office/drawing/2014/main" id="{A6237AE4-E204-6D83-DAAA-C552DBBC028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53400" y="2081213"/>
            <a:ext cx="6096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5" name="Line 23">
            <a:extLst>
              <a:ext uri="{FF2B5EF4-FFF2-40B4-BE49-F238E27FC236}">
                <a16:creationId xmlns:a16="http://schemas.microsoft.com/office/drawing/2014/main" id="{C8BA667D-BD2C-AD42-14E6-DED6B0840DB2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3605213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6" name="Rectangle 24">
            <a:extLst>
              <a:ext uri="{FF2B5EF4-FFF2-40B4-BE49-F238E27FC236}">
                <a16:creationId xmlns:a16="http://schemas.microsoft.com/office/drawing/2014/main" id="{DA0907CE-9090-3C6E-AFA0-567FF8053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0" y="1789113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21527" name="Rectangle 25">
            <a:extLst>
              <a:ext uri="{FF2B5EF4-FFF2-40B4-BE49-F238E27FC236}">
                <a16:creationId xmlns:a16="http://schemas.microsoft.com/office/drawing/2014/main" id="{99265831-0F9A-C4A0-4310-396B90C9A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0" y="4227513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21528" name="Line 26">
            <a:extLst>
              <a:ext uri="{FF2B5EF4-FFF2-40B4-BE49-F238E27FC236}">
                <a16:creationId xmlns:a16="http://schemas.microsoft.com/office/drawing/2014/main" id="{1D5E365B-09C6-04E4-B9D0-77AFD889AC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53400" y="3605213"/>
            <a:ext cx="6096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9" name="Oval 27">
            <a:extLst>
              <a:ext uri="{FF2B5EF4-FFF2-40B4-BE49-F238E27FC236}">
                <a16:creationId xmlns:a16="http://schemas.microsoft.com/office/drawing/2014/main" id="{BFDAFB01-922F-912B-5B69-B2093266F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3300" y="3008313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21530" name="Oval 28">
            <a:extLst>
              <a:ext uri="{FF2B5EF4-FFF2-40B4-BE49-F238E27FC236}">
                <a16:creationId xmlns:a16="http://schemas.microsoft.com/office/drawing/2014/main" id="{6230D38A-164D-A2AD-D846-794EDA004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3008313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21531" name="Line 29">
            <a:extLst>
              <a:ext uri="{FF2B5EF4-FFF2-40B4-BE49-F238E27FC236}">
                <a16:creationId xmlns:a16="http://schemas.microsoft.com/office/drawing/2014/main" id="{14FD4BCA-1291-1188-2221-69F53AF4977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2386013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2" name="Line 30">
            <a:extLst>
              <a:ext uri="{FF2B5EF4-FFF2-40B4-BE49-F238E27FC236}">
                <a16:creationId xmlns:a16="http://schemas.microsoft.com/office/drawing/2014/main" id="{8DB3AFD5-C58F-3AD0-C003-E73AE94ED3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2081213"/>
            <a:ext cx="129540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3" name="Rectangle 31">
            <a:extLst>
              <a:ext uri="{FF2B5EF4-FFF2-40B4-BE49-F238E27FC236}">
                <a16:creationId xmlns:a16="http://schemas.microsoft.com/office/drawing/2014/main" id="{8A5B3C88-386D-5DA3-3671-54E925A61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0526" y="3124201"/>
            <a:ext cx="550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rest</a:t>
            </a:r>
          </a:p>
        </p:txBody>
      </p:sp>
      <p:sp>
        <p:nvSpPr>
          <p:cNvPr id="21534" name="Rectangle 32">
            <a:extLst>
              <a:ext uri="{FF2B5EF4-FFF2-40B4-BE49-F238E27FC236}">
                <a16:creationId xmlns:a16="http://schemas.microsoft.com/office/drawing/2014/main" id="{D5AF1943-3B78-F24A-C7DA-980AAF1D6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3526" y="1752601"/>
            <a:ext cx="8747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  begin</a:t>
            </a:r>
          </a:p>
        </p:txBody>
      </p:sp>
      <p:sp>
        <p:nvSpPr>
          <p:cNvPr id="21535" name="Rectangle 33">
            <a:extLst>
              <a:ext uri="{FF2B5EF4-FFF2-40B4-BE49-F238E27FC236}">
                <a16:creationId xmlns:a16="http://schemas.microsoft.com/office/drawing/2014/main" id="{D2F8951D-B66B-7E45-61D5-631DFDC65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2526" y="4419601"/>
            <a:ext cx="1228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send_mail</a:t>
            </a:r>
          </a:p>
        </p:txBody>
      </p:sp>
      <p:sp>
        <p:nvSpPr>
          <p:cNvPr id="21536" name="Rectangle 34">
            <a:extLst>
              <a:ext uri="{FF2B5EF4-FFF2-40B4-BE49-F238E27FC236}">
                <a16:creationId xmlns:a16="http://schemas.microsoft.com/office/drawing/2014/main" id="{2F60E8F7-FF26-566F-7841-A1FF6A9B0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7325" y="3505201"/>
            <a:ext cx="1200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read_mail</a:t>
            </a:r>
          </a:p>
        </p:txBody>
      </p:sp>
      <p:sp>
        <p:nvSpPr>
          <p:cNvPr id="37" name="Rectangle 3">
            <a:extLst>
              <a:ext uri="{FF2B5EF4-FFF2-40B4-BE49-F238E27FC236}">
                <a16:creationId xmlns:a16="http://schemas.microsoft.com/office/drawing/2014/main" id="{CEFB271B-483B-CE84-D6D2-9DC905DCF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4953000"/>
            <a:ext cx="7389813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 defTabSz="76200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  <a:defRPr/>
            </a:pPr>
            <a:r>
              <a:rPr lang="en-GB" sz="2000" kern="0"/>
              <a:t>How many states are reachable?</a:t>
            </a:r>
          </a:p>
          <a:p>
            <a:pPr marL="285750" indent="-285750" defTabSz="76200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  <a:defRPr/>
            </a:pPr>
            <a:r>
              <a:rPr lang="en-GB" sz="2000" kern="0"/>
              <a:t>How to model the situation with 2 writers and 3 readers?</a:t>
            </a:r>
          </a:p>
          <a:p>
            <a:pPr marL="285750" indent="-285750" defTabSz="76200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  <a:defRPr/>
            </a:pPr>
            <a:r>
              <a:rPr lang="en-GB" sz="2000" kern="0"/>
              <a:t>How to model a "bounded mailbox" (buffer size =4)?</a:t>
            </a:r>
            <a:endParaRPr lang="en-GB" sz="2000" kern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BADB28-53FD-A612-35F0-BCC0A6F80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189FE-9439-5237-4F4F-D357BFCDD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40</a:t>
            </a:fld>
            <a:endParaRPr lang="en-US"/>
          </a:p>
        </p:txBody>
      </p:sp>
      <p:pic>
        <p:nvPicPr>
          <p:cNvPr id="7" name="Picture 6" descr="A picture containing diagram, circle, text&#10;&#10;Description automatically generated">
            <a:extLst>
              <a:ext uri="{FF2B5EF4-FFF2-40B4-BE49-F238E27FC236}">
                <a16:creationId xmlns:a16="http://schemas.microsoft.com/office/drawing/2014/main" id="{6D6684EE-7FE5-B6B3-FFD4-466A64171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441" y="1858827"/>
            <a:ext cx="6363939" cy="4131665"/>
          </a:xfrm>
          <a:prstGeom prst="rect">
            <a:avLst/>
          </a:prstGeom>
        </p:spPr>
      </p:pic>
      <p:pic>
        <p:nvPicPr>
          <p:cNvPr id="5" name="Picture 4" descr="A diagram of a diagram&#10;&#10;Description automatically generated with low confidence">
            <a:extLst>
              <a:ext uri="{FF2B5EF4-FFF2-40B4-BE49-F238E27FC236}">
                <a16:creationId xmlns:a16="http://schemas.microsoft.com/office/drawing/2014/main" id="{B59AAF8E-6E9F-DEDF-A7C0-F929E2CDA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792" y="1858827"/>
            <a:ext cx="6363588" cy="4420217"/>
          </a:xfrm>
          <a:prstGeom prst="rect">
            <a:avLst/>
          </a:prstGeom>
        </p:spPr>
      </p:pic>
      <p:pic>
        <p:nvPicPr>
          <p:cNvPr id="6" name="Picture 5" descr="A diagram of a diagram&#10;&#10;Description automatically generated with low confidence">
            <a:extLst>
              <a:ext uri="{FF2B5EF4-FFF2-40B4-BE49-F238E27FC236}">
                <a16:creationId xmlns:a16="http://schemas.microsoft.com/office/drawing/2014/main" id="{742B5639-752B-42F3-D972-8B37D108BA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441" y="1830247"/>
            <a:ext cx="6363588" cy="468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6442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189FE-9439-5237-4F4F-D357BFCDD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41</a:t>
            </a:fld>
            <a:endParaRPr lang="en-US"/>
          </a:p>
        </p:txBody>
      </p:sp>
      <p:pic>
        <p:nvPicPr>
          <p:cNvPr id="7" name="Picture 6" descr="A picture containing diagram, circle, text&#10;&#10;Description automatically generated">
            <a:extLst>
              <a:ext uri="{FF2B5EF4-FFF2-40B4-BE49-F238E27FC236}">
                <a16:creationId xmlns:a16="http://schemas.microsoft.com/office/drawing/2014/main" id="{6D6684EE-7FE5-B6B3-FFD4-466A64171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441" y="1858827"/>
            <a:ext cx="6363939" cy="4131665"/>
          </a:xfrm>
          <a:prstGeom prst="rect">
            <a:avLst/>
          </a:prstGeom>
        </p:spPr>
      </p:pic>
      <p:pic>
        <p:nvPicPr>
          <p:cNvPr id="5" name="Picture 4" descr="A diagram of a diagram&#10;&#10;Description automatically generated with low confidence">
            <a:extLst>
              <a:ext uri="{FF2B5EF4-FFF2-40B4-BE49-F238E27FC236}">
                <a16:creationId xmlns:a16="http://schemas.microsoft.com/office/drawing/2014/main" id="{B59AAF8E-6E9F-DEDF-A7C0-F929E2CDA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792" y="1858827"/>
            <a:ext cx="6363588" cy="4420217"/>
          </a:xfrm>
          <a:prstGeom prst="rect">
            <a:avLst/>
          </a:prstGeom>
        </p:spPr>
      </p:pic>
      <p:pic>
        <p:nvPicPr>
          <p:cNvPr id="3" name="Picture 2" descr="A picture containing diagram, circle, design&#10;&#10;Description automatically generated">
            <a:extLst>
              <a:ext uri="{FF2B5EF4-FFF2-40B4-BE49-F238E27FC236}">
                <a16:creationId xmlns:a16="http://schemas.microsoft.com/office/drawing/2014/main" id="{57F9B828-7799-BF2B-EAD3-CD52B5E1CC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441" y="1858827"/>
            <a:ext cx="6807463" cy="465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6643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189FE-9439-5237-4F4F-D357BFCDD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42</a:t>
            </a:fld>
            <a:endParaRPr lang="en-US"/>
          </a:p>
        </p:txBody>
      </p:sp>
      <p:pic>
        <p:nvPicPr>
          <p:cNvPr id="7" name="Picture 6" descr="A picture containing diagram, circle, text&#10;&#10;Description automatically generated">
            <a:extLst>
              <a:ext uri="{FF2B5EF4-FFF2-40B4-BE49-F238E27FC236}">
                <a16:creationId xmlns:a16="http://schemas.microsoft.com/office/drawing/2014/main" id="{6D6684EE-7FE5-B6B3-FFD4-466A64171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441" y="1858827"/>
            <a:ext cx="6363939" cy="4131665"/>
          </a:xfrm>
          <a:prstGeom prst="rect">
            <a:avLst/>
          </a:prstGeom>
        </p:spPr>
      </p:pic>
      <p:pic>
        <p:nvPicPr>
          <p:cNvPr id="5" name="Picture 4" descr="A diagram of a diagram&#10;&#10;Description automatically generated with low confidence">
            <a:extLst>
              <a:ext uri="{FF2B5EF4-FFF2-40B4-BE49-F238E27FC236}">
                <a16:creationId xmlns:a16="http://schemas.microsoft.com/office/drawing/2014/main" id="{B59AAF8E-6E9F-DEDF-A7C0-F929E2CDA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792" y="1858827"/>
            <a:ext cx="6363588" cy="4420217"/>
          </a:xfrm>
          <a:prstGeom prst="rect">
            <a:avLst/>
          </a:prstGeom>
        </p:spPr>
      </p:pic>
      <p:pic>
        <p:nvPicPr>
          <p:cNvPr id="6" name="Picture 5" descr="A diagram of a diagram&#10;&#10;Description automatically generated with low confidence">
            <a:extLst>
              <a:ext uri="{FF2B5EF4-FFF2-40B4-BE49-F238E27FC236}">
                <a16:creationId xmlns:a16="http://schemas.microsoft.com/office/drawing/2014/main" id="{742B5639-752B-42F3-D972-8B37D108BA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441" y="1830247"/>
            <a:ext cx="6363588" cy="4687375"/>
          </a:xfrm>
          <a:prstGeom prst="rect">
            <a:avLst/>
          </a:prstGeom>
        </p:spPr>
      </p:pic>
      <p:pic>
        <p:nvPicPr>
          <p:cNvPr id="3" name="Picture 2" descr="A picture containing diagram, circle, design&#10;&#10;Description automatically generated">
            <a:extLst>
              <a:ext uri="{FF2B5EF4-FFF2-40B4-BE49-F238E27FC236}">
                <a16:creationId xmlns:a16="http://schemas.microsoft.com/office/drawing/2014/main" id="{57F9B828-7799-BF2B-EAD3-CD52B5E1CC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441" y="1858827"/>
            <a:ext cx="6807463" cy="4658795"/>
          </a:xfrm>
          <a:prstGeom prst="rect">
            <a:avLst/>
          </a:prstGeom>
        </p:spPr>
      </p:pic>
      <p:pic>
        <p:nvPicPr>
          <p:cNvPr id="8" name="Picture 7" descr="A diagram of a diagram&#10;&#10;Description automatically generated with low confidence">
            <a:extLst>
              <a:ext uri="{FF2B5EF4-FFF2-40B4-BE49-F238E27FC236}">
                <a16:creationId xmlns:a16="http://schemas.microsoft.com/office/drawing/2014/main" id="{E59E454B-9520-BD7C-4A46-043B95ACE5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090" y="1830247"/>
            <a:ext cx="6807463" cy="477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6201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189FE-9439-5237-4F4F-D357BFCDD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43</a:t>
            </a:fld>
            <a:endParaRPr lang="en-US"/>
          </a:p>
        </p:txBody>
      </p:sp>
      <p:pic>
        <p:nvPicPr>
          <p:cNvPr id="7" name="Picture 6" descr="A picture containing diagram, circle, text&#10;&#10;Description automatically generated">
            <a:extLst>
              <a:ext uri="{FF2B5EF4-FFF2-40B4-BE49-F238E27FC236}">
                <a16:creationId xmlns:a16="http://schemas.microsoft.com/office/drawing/2014/main" id="{6D6684EE-7FE5-B6B3-FFD4-466A64171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441" y="1858827"/>
            <a:ext cx="6363939" cy="4131665"/>
          </a:xfrm>
          <a:prstGeom prst="rect">
            <a:avLst/>
          </a:prstGeom>
        </p:spPr>
      </p:pic>
      <p:pic>
        <p:nvPicPr>
          <p:cNvPr id="5" name="Picture 4" descr="A diagram of a diagram&#10;&#10;Description automatically generated with low confidence">
            <a:extLst>
              <a:ext uri="{FF2B5EF4-FFF2-40B4-BE49-F238E27FC236}">
                <a16:creationId xmlns:a16="http://schemas.microsoft.com/office/drawing/2014/main" id="{B59AAF8E-6E9F-DEDF-A7C0-F929E2CDA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792" y="1858827"/>
            <a:ext cx="6363588" cy="4420217"/>
          </a:xfrm>
          <a:prstGeom prst="rect">
            <a:avLst/>
          </a:prstGeom>
        </p:spPr>
      </p:pic>
      <p:pic>
        <p:nvPicPr>
          <p:cNvPr id="6" name="Picture 5" descr="A diagram of a diagram&#10;&#10;Description automatically generated with low confidence">
            <a:extLst>
              <a:ext uri="{FF2B5EF4-FFF2-40B4-BE49-F238E27FC236}">
                <a16:creationId xmlns:a16="http://schemas.microsoft.com/office/drawing/2014/main" id="{742B5639-752B-42F3-D972-8B37D108BA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441" y="1830247"/>
            <a:ext cx="6363588" cy="4687375"/>
          </a:xfrm>
          <a:prstGeom prst="rect">
            <a:avLst/>
          </a:prstGeom>
        </p:spPr>
      </p:pic>
      <p:pic>
        <p:nvPicPr>
          <p:cNvPr id="9" name="Picture 8" descr="A diagram of a diagram&#10;&#10;Description automatically generated with low confidence">
            <a:extLst>
              <a:ext uri="{FF2B5EF4-FFF2-40B4-BE49-F238E27FC236}">
                <a16:creationId xmlns:a16="http://schemas.microsoft.com/office/drawing/2014/main" id="{BBBFE52A-C9E2-A110-7068-1AA59A708E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39" y="1830248"/>
            <a:ext cx="6724926" cy="468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293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189FE-9439-5237-4F4F-D357BFCDD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44</a:t>
            </a:fld>
            <a:endParaRPr lang="en-US"/>
          </a:p>
        </p:txBody>
      </p:sp>
      <p:pic>
        <p:nvPicPr>
          <p:cNvPr id="7" name="Picture 6" descr="A picture containing diagram, circle, text&#10;&#10;Description automatically generated">
            <a:extLst>
              <a:ext uri="{FF2B5EF4-FFF2-40B4-BE49-F238E27FC236}">
                <a16:creationId xmlns:a16="http://schemas.microsoft.com/office/drawing/2014/main" id="{6D6684EE-7FE5-B6B3-FFD4-466A64171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441" y="1858827"/>
            <a:ext cx="6363939" cy="4131665"/>
          </a:xfrm>
          <a:prstGeom prst="rect">
            <a:avLst/>
          </a:prstGeom>
        </p:spPr>
      </p:pic>
      <p:pic>
        <p:nvPicPr>
          <p:cNvPr id="5" name="Picture 4" descr="A diagram of a diagram&#10;&#10;Description automatically generated with low confidence">
            <a:extLst>
              <a:ext uri="{FF2B5EF4-FFF2-40B4-BE49-F238E27FC236}">
                <a16:creationId xmlns:a16="http://schemas.microsoft.com/office/drawing/2014/main" id="{B59AAF8E-6E9F-DEDF-A7C0-F929E2CDA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792" y="1858827"/>
            <a:ext cx="6363588" cy="4420217"/>
          </a:xfrm>
          <a:prstGeom prst="rect">
            <a:avLst/>
          </a:prstGeom>
        </p:spPr>
      </p:pic>
      <p:pic>
        <p:nvPicPr>
          <p:cNvPr id="6" name="Picture 5" descr="A diagram of a diagram&#10;&#10;Description automatically generated with low confidence">
            <a:extLst>
              <a:ext uri="{FF2B5EF4-FFF2-40B4-BE49-F238E27FC236}">
                <a16:creationId xmlns:a16="http://schemas.microsoft.com/office/drawing/2014/main" id="{742B5639-752B-42F3-D972-8B37D108BA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441" y="1830247"/>
            <a:ext cx="6363588" cy="4687375"/>
          </a:xfrm>
          <a:prstGeom prst="rect">
            <a:avLst/>
          </a:prstGeom>
        </p:spPr>
      </p:pic>
      <p:pic>
        <p:nvPicPr>
          <p:cNvPr id="9" name="Picture 8" descr="A diagram of a diagram&#10;&#10;Description automatically generated with low confidence">
            <a:extLst>
              <a:ext uri="{FF2B5EF4-FFF2-40B4-BE49-F238E27FC236}">
                <a16:creationId xmlns:a16="http://schemas.microsoft.com/office/drawing/2014/main" id="{BBBFE52A-C9E2-A110-7068-1AA59A708E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39" y="1830248"/>
            <a:ext cx="6724926" cy="4687374"/>
          </a:xfrm>
          <a:prstGeom prst="rect">
            <a:avLst/>
          </a:prstGeom>
        </p:spPr>
      </p:pic>
      <p:pic>
        <p:nvPicPr>
          <p:cNvPr id="8" name="Picture 7" descr="A picture containing diagram, circle, cartoon, design&#10;&#10;Description automatically generated">
            <a:extLst>
              <a:ext uri="{FF2B5EF4-FFF2-40B4-BE49-F238E27FC236}">
                <a16:creationId xmlns:a16="http://schemas.microsoft.com/office/drawing/2014/main" id="{9CCBBB96-603E-946C-1B36-CFB891C241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441" y="1811195"/>
            <a:ext cx="6724224" cy="472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2494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189FE-9439-5237-4F4F-D357BFCDD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45</a:t>
            </a:fld>
            <a:endParaRPr lang="en-US"/>
          </a:p>
        </p:txBody>
      </p:sp>
      <p:pic>
        <p:nvPicPr>
          <p:cNvPr id="3" name="Picture 2" descr="A picture containing circle, screenshot, diagram, line&#10;&#10;Description automatically generated">
            <a:extLst>
              <a:ext uri="{FF2B5EF4-FFF2-40B4-BE49-F238E27FC236}">
                <a16:creationId xmlns:a16="http://schemas.microsoft.com/office/drawing/2014/main" id="{FE8BB14A-A542-B749-99F0-D798F681D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762" y="2318419"/>
            <a:ext cx="7073593" cy="33763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0B40DD-2167-DDCB-9149-1145EA8AB988}"/>
              </a:ext>
            </a:extLst>
          </p:cNvPr>
          <p:cNvSpPr txBox="1"/>
          <p:nvPr/>
        </p:nvSpPr>
        <p:spPr>
          <a:xfrm>
            <a:off x="2997843" y="567159"/>
            <a:ext cx="44215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Boundedness illustration:</a:t>
            </a:r>
            <a:endParaRPr lang="en-PK" sz="3200" b="1" dirty="0"/>
          </a:p>
        </p:txBody>
      </p:sp>
    </p:spTree>
    <p:extLst>
      <p:ext uri="{BB962C8B-B14F-4D97-AF65-F5344CB8AC3E}">
        <p14:creationId xmlns:p14="http://schemas.microsoft.com/office/powerpoint/2010/main" val="21445054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189FE-9439-5237-4F4F-D357BFCDD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46</a:t>
            </a:fld>
            <a:endParaRPr lang="en-US"/>
          </a:p>
        </p:txBody>
      </p:sp>
      <p:pic>
        <p:nvPicPr>
          <p:cNvPr id="5" name="Picture 4" descr="A picture containing screenshot, diagram, circle, line&#10;&#10;Description automatically generated">
            <a:extLst>
              <a:ext uri="{FF2B5EF4-FFF2-40B4-BE49-F238E27FC236}">
                <a16:creationId xmlns:a16="http://schemas.microsoft.com/office/drawing/2014/main" id="{E3428F22-77FF-0487-60D4-A180A49E5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761" y="2318419"/>
            <a:ext cx="7021679" cy="33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7774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189FE-9439-5237-4F4F-D357BFCDD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47</a:t>
            </a:fld>
            <a:endParaRPr lang="en-US"/>
          </a:p>
        </p:txBody>
      </p:sp>
      <p:pic>
        <p:nvPicPr>
          <p:cNvPr id="5" name="Picture 4" descr="A picture containing screenshot, diagram, circle, line&#10;&#10;Description automatically generated">
            <a:extLst>
              <a:ext uri="{FF2B5EF4-FFF2-40B4-BE49-F238E27FC236}">
                <a16:creationId xmlns:a16="http://schemas.microsoft.com/office/drawing/2014/main" id="{E3428F22-77FF-0487-60D4-A180A49E5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761" y="2318419"/>
            <a:ext cx="7021679" cy="3376325"/>
          </a:xfrm>
          <a:prstGeom prst="rect">
            <a:avLst/>
          </a:prstGeom>
        </p:spPr>
      </p:pic>
      <p:pic>
        <p:nvPicPr>
          <p:cNvPr id="3" name="Picture 2" descr="A picture containing screenshot, diagram, circle, graphics&#10;&#10;Description automatically generated">
            <a:extLst>
              <a:ext uri="{FF2B5EF4-FFF2-40B4-BE49-F238E27FC236}">
                <a16:creationId xmlns:a16="http://schemas.microsoft.com/office/drawing/2014/main" id="{A59E9F59-801E-5DB4-FA84-72CAAC5FBF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560" y="2318419"/>
            <a:ext cx="7021679" cy="359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632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189FE-9439-5237-4F4F-D357BFCDD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48</a:t>
            </a:fld>
            <a:endParaRPr lang="en-US"/>
          </a:p>
        </p:txBody>
      </p:sp>
      <p:pic>
        <p:nvPicPr>
          <p:cNvPr id="5" name="Picture 4" descr="A picture containing screenshot, diagram, circle, line&#10;&#10;Description automatically generated">
            <a:extLst>
              <a:ext uri="{FF2B5EF4-FFF2-40B4-BE49-F238E27FC236}">
                <a16:creationId xmlns:a16="http://schemas.microsoft.com/office/drawing/2014/main" id="{E3428F22-77FF-0487-60D4-A180A49E5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761" y="2318419"/>
            <a:ext cx="7021679" cy="3376325"/>
          </a:xfrm>
          <a:prstGeom prst="rect">
            <a:avLst/>
          </a:prstGeom>
        </p:spPr>
      </p:pic>
      <p:pic>
        <p:nvPicPr>
          <p:cNvPr id="3" name="Picture 2" descr="A picture containing screenshot, diagram, circle, graphics&#10;&#10;Description automatically generated">
            <a:extLst>
              <a:ext uri="{FF2B5EF4-FFF2-40B4-BE49-F238E27FC236}">
                <a16:creationId xmlns:a16="http://schemas.microsoft.com/office/drawing/2014/main" id="{A59E9F59-801E-5DB4-FA84-72CAAC5FBF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560" y="2318419"/>
            <a:ext cx="7021679" cy="3590935"/>
          </a:xfrm>
          <a:prstGeom prst="rect">
            <a:avLst/>
          </a:prstGeom>
        </p:spPr>
      </p:pic>
      <p:pic>
        <p:nvPicPr>
          <p:cNvPr id="6" name="Picture 5" descr="A picture containing screenshot, diagram, circle, graphics&#10;&#10;Description automatically generated">
            <a:extLst>
              <a:ext uri="{FF2B5EF4-FFF2-40B4-BE49-F238E27FC236}">
                <a16:creationId xmlns:a16="http://schemas.microsoft.com/office/drawing/2014/main" id="{A399AB78-2A5E-0AEE-F5B4-9036E0C219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761" y="2318419"/>
            <a:ext cx="7018478" cy="380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9621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189FE-9439-5237-4F4F-D357BFCDD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49</a:t>
            </a:fld>
            <a:endParaRPr lang="en-US"/>
          </a:p>
        </p:txBody>
      </p:sp>
      <p:pic>
        <p:nvPicPr>
          <p:cNvPr id="8" name="Picture 7" descr="A picture containing screenshot, diagram, circle, graphics&#10;&#10;Description automatically generated">
            <a:extLst>
              <a:ext uri="{FF2B5EF4-FFF2-40B4-BE49-F238E27FC236}">
                <a16:creationId xmlns:a16="http://schemas.microsoft.com/office/drawing/2014/main" id="{B6BAF550-0DA8-D8FA-25E7-1691040D1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560" y="2350716"/>
            <a:ext cx="7530630" cy="372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32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545B2DBC-B152-121F-7488-8147B016BD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3900" y="475457"/>
            <a:ext cx="3479799" cy="876300"/>
          </a:xfrm>
        </p:spPr>
        <p:txBody>
          <a:bodyPr>
            <a:normAutofit/>
          </a:bodyPr>
          <a:lstStyle/>
          <a:p>
            <a:r>
              <a:rPr lang="en-US" altLang="en-US" dirty="0"/>
              <a:t>Restaurant 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A064D7CF-9B1C-CF29-C651-827ADEADE233}"/>
              </a:ext>
            </a:extLst>
          </p:cNvPr>
          <p:cNvGrpSpPr>
            <a:grpSpLocks/>
          </p:cNvGrpSpPr>
          <p:nvPr/>
        </p:nvGrpSpPr>
        <p:grpSpPr bwMode="auto">
          <a:xfrm>
            <a:off x="2286001" y="1371600"/>
            <a:ext cx="7700963" cy="4522788"/>
            <a:chOff x="768" y="984"/>
            <a:chExt cx="4851" cy="2849"/>
          </a:xfrm>
        </p:grpSpPr>
        <p:sp>
          <p:nvSpPr>
            <p:cNvPr id="22534" name="Oval 5">
              <a:extLst>
                <a:ext uri="{FF2B5EF4-FFF2-40B4-BE49-F238E27FC236}">
                  <a16:creationId xmlns:a16="http://schemas.microsoft.com/office/drawing/2014/main" id="{6E77CE85-932F-BBAD-FEFB-DCAA5E96B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15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2535" name="Rectangle 6">
              <a:extLst>
                <a:ext uri="{FF2B5EF4-FFF2-40B4-BE49-F238E27FC236}">
                  <a16:creationId xmlns:a16="http://schemas.microsoft.com/office/drawing/2014/main" id="{3AD42E80-B44C-A294-C391-2AD76154F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920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2536" name="Oval 7">
              <a:extLst>
                <a:ext uri="{FF2B5EF4-FFF2-40B4-BE49-F238E27FC236}">
                  <a16:creationId xmlns:a16="http://schemas.microsoft.com/office/drawing/2014/main" id="{E202C284-E152-9AF2-3A96-20C04D08C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15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2537" name="Oval 8">
              <a:extLst>
                <a:ext uri="{FF2B5EF4-FFF2-40B4-BE49-F238E27FC236}">
                  <a16:creationId xmlns:a16="http://schemas.microsoft.com/office/drawing/2014/main" id="{CA999F14-181F-E3EB-5F78-C68D09352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15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2538" name="Rectangle 9">
              <a:extLst>
                <a:ext uri="{FF2B5EF4-FFF2-40B4-BE49-F238E27FC236}">
                  <a16:creationId xmlns:a16="http://schemas.microsoft.com/office/drawing/2014/main" id="{C5065AE4-74B5-D99C-4F7B-85F8F6132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920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2539" name="Oval 15">
              <a:extLst>
                <a:ext uri="{FF2B5EF4-FFF2-40B4-BE49-F238E27FC236}">
                  <a16:creationId xmlns:a16="http://schemas.microsoft.com/office/drawing/2014/main" id="{A7DC60C4-0067-36D3-B1A3-E5A31E6E6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54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2540" name="Oval 16">
              <a:extLst>
                <a:ext uri="{FF2B5EF4-FFF2-40B4-BE49-F238E27FC236}">
                  <a16:creationId xmlns:a16="http://schemas.microsoft.com/office/drawing/2014/main" id="{A29849E5-C4E8-704E-DBF7-FD66130F3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59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2541" name="Oval 17">
              <a:extLst>
                <a:ext uri="{FF2B5EF4-FFF2-40B4-BE49-F238E27FC236}">
                  <a16:creationId xmlns:a16="http://schemas.microsoft.com/office/drawing/2014/main" id="{5AEE89F5-12F0-2723-1A64-C5C301F8D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59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2542" name="Rectangle 21">
              <a:extLst>
                <a:ext uri="{FF2B5EF4-FFF2-40B4-BE49-F238E27FC236}">
                  <a16:creationId xmlns:a16="http://schemas.microsoft.com/office/drawing/2014/main" id="{C2A7FA07-52F2-06E8-0218-C170C970C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408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2543" name="Oval 22">
              <a:extLst>
                <a:ext uri="{FF2B5EF4-FFF2-40B4-BE49-F238E27FC236}">
                  <a16:creationId xmlns:a16="http://schemas.microsoft.com/office/drawing/2014/main" id="{B94447FE-337D-6FF8-6F19-2B36E609B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340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2544" name="Rectangle 23">
              <a:extLst>
                <a:ext uri="{FF2B5EF4-FFF2-40B4-BE49-F238E27FC236}">
                  <a16:creationId xmlns:a16="http://schemas.microsoft.com/office/drawing/2014/main" id="{6ECD4659-E6CA-E1A4-4313-CDAA51C5C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408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2545" name="Rectangle 29">
              <a:extLst>
                <a:ext uri="{FF2B5EF4-FFF2-40B4-BE49-F238E27FC236}">
                  <a16:creationId xmlns:a16="http://schemas.microsoft.com/office/drawing/2014/main" id="{3D51F96E-48D8-4251-EE38-A8384E4BA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408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2546" name="Oval 31">
              <a:extLst>
                <a:ext uri="{FF2B5EF4-FFF2-40B4-BE49-F238E27FC236}">
                  <a16:creationId xmlns:a16="http://schemas.microsoft.com/office/drawing/2014/main" id="{59580DE3-8E8A-3183-2007-0A38086B3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340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2547" name="Text Box 35">
              <a:extLst>
                <a:ext uri="{FF2B5EF4-FFF2-40B4-BE49-F238E27FC236}">
                  <a16:creationId xmlns:a16="http://schemas.microsoft.com/office/drawing/2014/main" id="{73AA6DE5-B0CA-445B-ECB2-ADD5486C13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4" y="984"/>
              <a:ext cx="54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1"/>
                <a:t>Waiter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1"/>
                <a:t>free</a:t>
              </a:r>
            </a:p>
          </p:txBody>
        </p:sp>
        <p:sp>
          <p:nvSpPr>
            <p:cNvPr id="22548" name="Text Box 36">
              <a:extLst>
                <a:ext uri="{FF2B5EF4-FFF2-40B4-BE49-F238E27FC236}">
                  <a16:creationId xmlns:a16="http://schemas.microsoft.com/office/drawing/2014/main" id="{C535BCE6-9EFE-8E89-D61B-2DB1395B50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104"/>
              <a:ext cx="8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1"/>
                <a:t>Customer 1</a:t>
              </a:r>
            </a:p>
          </p:txBody>
        </p:sp>
        <p:sp>
          <p:nvSpPr>
            <p:cNvPr id="22549" name="Text Box 37">
              <a:extLst>
                <a:ext uri="{FF2B5EF4-FFF2-40B4-BE49-F238E27FC236}">
                  <a16:creationId xmlns:a16="http://schemas.microsoft.com/office/drawing/2014/main" id="{435F5B97-A2F2-CE04-3F1E-0400F2F87D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1152"/>
              <a:ext cx="8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1"/>
                <a:t>Customer 2</a:t>
              </a:r>
            </a:p>
          </p:txBody>
        </p:sp>
        <p:sp>
          <p:nvSpPr>
            <p:cNvPr id="22550" name="Text Box 38">
              <a:extLst>
                <a:ext uri="{FF2B5EF4-FFF2-40B4-BE49-F238E27FC236}">
                  <a16:creationId xmlns:a16="http://schemas.microsoft.com/office/drawing/2014/main" id="{EB7A91F5-9B2F-76B6-99C6-EA67117A4D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752"/>
              <a:ext cx="61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1"/>
                <a:t>Take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1"/>
                <a:t>Order 1</a:t>
              </a:r>
            </a:p>
          </p:txBody>
        </p:sp>
        <p:sp>
          <p:nvSpPr>
            <p:cNvPr id="22551" name="Text Box 39">
              <a:extLst>
                <a:ext uri="{FF2B5EF4-FFF2-40B4-BE49-F238E27FC236}">
                  <a16:creationId xmlns:a16="http://schemas.microsoft.com/office/drawing/2014/main" id="{E2559E38-0339-7BEF-EA7E-21B3F527D2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4" y="1828"/>
              <a:ext cx="61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1"/>
                <a:t>Take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1"/>
                <a:t>Order 2</a:t>
              </a:r>
            </a:p>
          </p:txBody>
        </p:sp>
        <p:sp>
          <p:nvSpPr>
            <p:cNvPr id="22552" name="Text Box 40">
              <a:extLst>
                <a:ext uri="{FF2B5EF4-FFF2-40B4-BE49-F238E27FC236}">
                  <a16:creationId xmlns:a16="http://schemas.microsoft.com/office/drawing/2014/main" id="{B114DB5F-8B04-B719-5E35-519F46FC18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2" y="2568"/>
              <a:ext cx="50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1"/>
                <a:t>Order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1"/>
                <a:t>taken</a:t>
              </a:r>
            </a:p>
          </p:txBody>
        </p:sp>
        <p:sp>
          <p:nvSpPr>
            <p:cNvPr id="22553" name="Text Box 41">
              <a:extLst>
                <a:ext uri="{FF2B5EF4-FFF2-40B4-BE49-F238E27FC236}">
                  <a16:creationId xmlns:a16="http://schemas.microsoft.com/office/drawing/2014/main" id="{14A57F85-A9DD-4F6D-241F-6FA419A3F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0" y="3336"/>
              <a:ext cx="57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1"/>
                <a:t>Tell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1"/>
                <a:t>kitchen</a:t>
              </a:r>
            </a:p>
          </p:txBody>
        </p:sp>
        <p:sp>
          <p:nvSpPr>
            <p:cNvPr id="22554" name="Text Box 42">
              <a:extLst>
                <a:ext uri="{FF2B5EF4-FFF2-40B4-BE49-F238E27FC236}">
                  <a16:creationId xmlns:a16="http://schemas.microsoft.com/office/drawing/2014/main" id="{A5A9E57D-2268-468D-60B9-291C21773B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520"/>
              <a:ext cx="52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1"/>
                <a:t>Wait 1</a:t>
              </a:r>
            </a:p>
          </p:txBody>
        </p:sp>
        <p:sp>
          <p:nvSpPr>
            <p:cNvPr id="22555" name="Text Box 43">
              <a:extLst>
                <a:ext uri="{FF2B5EF4-FFF2-40B4-BE49-F238E27FC236}">
                  <a16:creationId xmlns:a16="http://schemas.microsoft.com/office/drawing/2014/main" id="{12FD0B0B-7C33-2BD7-9094-68C7E8FEC5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0" y="2568"/>
              <a:ext cx="52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1"/>
                <a:t>Wait 2</a:t>
              </a:r>
            </a:p>
          </p:txBody>
        </p:sp>
        <p:sp>
          <p:nvSpPr>
            <p:cNvPr id="22556" name="Text Box 48">
              <a:extLst>
                <a:ext uri="{FF2B5EF4-FFF2-40B4-BE49-F238E27FC236}">
                  <a16:creationId xmlns:a16="http://schemas.microsoft.com/office/drawing/2014/main" id="{52636971-FE3D-E8EB-4DB5-02703D54AB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600"/>
              <a:ext cx="88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1"/>
                <a:t>Serve food 1</a:t>
              </a:r>
            </a:p>
          </p:txBody>
        </p:sp>
        <p:sp>
          <p:nvSpPr>
            <p:cNvPr id="22557" name="Text Box 49">
              <a:extLst>
                <a:ext uri="{FF2B5EF4-FFF2-40B4-BE49-F238E27FC236}">
                  <a16:creationId xmlns:a16="http://schemas.microsoft.com/office/drawing/2014/main" id="{A98CCD83-7BB3-9A74-D875-6F80D663FE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552"/>
              <a:ext cx="88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1"/>
                <a:t>Serve food 2</a:t>
              </a:r>
            </a:p>
          </p:txBody>
        </p:sp>
        <p:sp>
          <p:nvSpPr>
            <p:cNvPr id="22558" name="Text Box 50">
              <a:extLst>
                <a:ext uri="{FF2B5EF4-FFF2-40B4-BE49-F238E27FC236}">
                  <a16:creationId xmlns:a16="http://schemas.microsoft.com/office/drawing/2014/main" id="{6EFFF975-8485-C374-3371-AF0FA4C80F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" y="3192"/>
              <a:ext cx="6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1"/>
                <a:t>Eating 1</a:t>
              </a:r>
            </a:p>
          </p:txBody>
        </p:sp>
        <p:sp>
          <p:nvSpPr>
            <p:cNvPr id="22559" name="Text Box 51">
              <a:extLst>
                <a:ext uri="{FF2B5EF4-FFF2-40B4-BE49-F238E27FC236}">
                  <a16:creationId xmlns:a16="http://schemas.microsoft.com/office/drawing/2014/main" id="{72F12B3A-D5E2-C29E-8DE0-8F6418069B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2" y="3192"/>
              <a:ext cx="6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1"/>
                <a:t>Eating 2</a:t>
              </a:r>
            </a:p>
          </p:txBody>
        </p:sp>
      </p:grpSp>
      <p:sp>
        <p:nvSpPr>
          <p:cNvPr id="55" name="Oval 52">
            <a:extLst>
              <a:ext uri="{FF2B5EF4-FFF2-40B4-BE49-F238E27FC236}">
                <a16:creationId xmlns:a16="http://schemas.microsoft.com/office/drawing/2014/main" id="{2FCED3B0-FA69-12D8-7BC3-BDC60C813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752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57" name="Oval 54">
            <a:extLst>
              <a:ext uri="{FF2B5EF4-FFF2-40B4-BE49-F238E27FC236}">
                <a16:creationId xmlns:a16="http://schemas.microsoft.com/office/drawing/2014/main" id="{BF13787E-C554-314D-95FE-3300B5148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1752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66" name="Oval 63">
            <a:extLst>
              <a:ext uri="{FF2B5EF4-FFF2-40B4-BE49-F238E27FC236}">
                <a16:creationId xmlns:a16="http://schemas.microsoft.com/office/drawing/2014/main" id="{802F6625-203D-CE9E-7F10-9CF1CD461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752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B07DA0-9D23-C5EE-FC3A-D6AE3B975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7" grpId="0" animBg="1"/>
      <p:bldP spid="6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189FE-9439-5237-4F4F-D357BFCDD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50</a:t>
            </a:fld>
            <a:endParaRPr lang="en-US"/>
          </a:p>
        </p:txBody>
      </p:sp>
      <p:pic>
        <p:nvPicPr>
          <p:cNvPr id="3" name="Picture 2" descr="A picture containing screenshot, diagram, circle, graphics&#10;&#10;Description automatically generated">
            <a:extLst>
              <a:ext uri="{FF2B5EF4-FFF2-40B4-BE49-F238E27FC236}">
                <a16:creationId xmlns:a16="http://schemas.microsoft.com/office/drawing/2014/main" id="{F893930D-A128-4F11-A8CB-258FEC422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618" y="2193399"/>
            <a:ext cx="9026347" cy="321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056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CFF22-7366-8245-F3FE-3A7808E5A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Liveness: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67046-E049-C4D9-F458-8CCAA417B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40310"/>
            <a:ext cx="8915400" cy="3777622"/>
          </a:xfrm>
        </p:spPr>
        <p:txBody>
          <a:bodyPr/>
          <a:lstStyle/>
          <a:p>
            <a:r>
              <a:rPr lang="en-US" dirty="0"/>
              <a:t>A state is live if there is no deadlock. We can reach at every state more than one time or easily reachable. Reachability tree helps to determine liveness of a petri net. Hint: To easily determine liveness, simply put green color on initial state and if each state can turn green more then one time, than petri net is live.</a:t>
            </a:r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D14A6F-2FDC-A5C1-78DA-2490AD07B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51</a:t>
            </a:fld>
            <a:endParaRPr lang="en-US"/>
          </a:p>
        </p:txBody>
      </p:sp>
      <p:pic>
        <p:nvPicPr>
          <p:cNvPr id="6" name="Picture 5" descr="A picture containing diagram, circle, line&#10;&#10;Description automatically generated">
            <a:extLst>
              <a:ext uri="{FF2B5EF4-FFF2-40B4-BE49-F238E27FC236}">
                <a16:creationId xmlns:a16="http://schemas.microsoft.com/office/drawing/2014/main" id="{083EB297-D677-1BBE-F067-CB79F3956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759" y="3328360"/>
            <a:ext cx="5058481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6488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D2773-188A-8C00-8B9A-140EB57DB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131" y="611819"/>
            <a:ext cx="8911687" cy="1280890"/>
          </a:xfrm>
        </p:spPr>
        <p:txBody>
          <a:bodyPr/>
          <a:lstStyle/>
          <a:p>
            <a:r>
              <a:rPr lang="en-US" b="1" dirty="0"/>
              <a:t>Cont.</a:t>
            </a:r>
            <a:endParaRPr lang="en-PK" b="1" dirty="0"/>
          </a:p>
        </p:txBody>
      </p:sp>
      <p:pic>
        <p:nvPicPr>
          <p:cNvPr id="6" name="Content Placeholder 5" descr="A picture containing circle, diagram, line, clipart&#10;&#10;Description automatically generated">
            <a:extLst>
              <a:ext uri="{FF2B5EF4-FFF2-40B4-BE49-F238E27FC236}">
                <a16:creationId xmlns:a16="http://schemas.microsoft.com/office/drawing/2014/main" id="{84BF7056-0979-FE6E-4736-CE004B45B6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303" y="2306437"/>
            <a:ext cx="3305636" cy="291505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918DF-3334-5F0A-A932-91771B1E3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52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6ACB4A-60C8-EAEE-B903-031C8B37EB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34990"/>
            <a:ext cx="5439534" cy="30579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491AC2-53A2-2DDA-C708-DFB126BA31DA}"/>
              </a:ext>
            </a:extLst>
          </p:cNvPr>
          <p:cNvSpPr txBox="1"/>
          <p:nvPr/>
        </p:nvSpPr>
        <p:spPr>
          <a:xfrm>
            <a:off x="1615344" y="5521124"/>
            <a:ext cx="148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Live</a:t>
            </a:r>
            <a:endParaRPr lang="en-PK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511028-860E-CBA8-8AED-23E2128D139C}"/>
              </a:ext>
            </a:extLst>
          </p:cNvPr>
          <p:cNvSpPr txBox="1"/>
          <p:nvPr/>
        </p:nvSpPr>
        <p:spPr>
          <a:xfrm>
            <a:off x="6229979" y="5622933"/>
            <a:ext cx="4565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 Live (State-1 is never reachable)</a:t>
            </a:r>
            <a:endParaRPr lang="en-PK" b="1" dirty="0"/>
          </a:p>
        </p:txBody>
      </p:sp>
    </p:spTree>
    <p:extLst>
      <p:ext uri="{BB962C8B-B14F-4D97-AF65-F5344CB8AC3E}">
        <p14:creationId xmlns:p14="http://schemas.microsoft.com/office/powerpoint/2010/main" val="21173399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E9A5C-B2A4-04B6-986D-94960A471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liveness and determine reachability tree and graph:</a:t>
            </a:r>
            <a:endParaRPr lang="en-PK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3E06BD-6AA9-AA26-1BDB-934DDEA05D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524" y="2406761"/>
            <a:ext cx="6106630" cy="320208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710631-753C-1261-9F26-1149DDB73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27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5B03619F-F4F6-DF6A-93B8-CD79DE6C93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8338" y="887414"/>
            <a:ext cx="5021262" cy="1063306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A Puzzle: Crossing River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E831BE79-E293-FB1F-4C13-A810D26C03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400" dirty="0"/>
              <a:t>A ferry-man has to bring a goat, a cabbage, and a wolf safely from the left bank to the right bank of a river.</a:t>
            </a:r>
          </a:p>
          <a:p>
            <a:pPr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400" dirty="0"/>
              <a:t>The ferry-man can cross the river alone or with exactly one of these three passengers. </a:t>
            </a:r>
          </a:p>
          <a:p>
            <a:pPr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400" dirty="0"/>
              <a:t>At any time, either the ferry-man should be on the same bank as the goat, or the goat should be alone on a bank. </a:t>
            </a:r>
          </a:p>
          <a:p>
            <a:pPr lvl="1"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400" dirty="0"/>
              <a:t>Otherwise, the goat could go ahead and eat the cabbage or the wolf may eat the goat </a:t>
            </a:r>
          </a:p>
          <a:p>
            <a:endParaRPr lang="en-US" alt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9AF5D9-AD51-D76F-C5AC-CFCE62958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F19F18CD-0326-7B9C-A393-5E97464AA5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8339" y="887414"/>
            <a:ext cx="3029901" cy="982026"/>
          </a:xfrm>
        </p:spPr>
        <p:txBody>
          <a:bodyPr>
            <a:normAutofit/>
          </a:bodyPr>
          <a:lstStyle/>
          <a:p>
            <a:r>
              <a:rPr lang="en-US" altLang="en-US" dirty="0"/>
              <a:t>Modelling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8841CFD6-3DD0-36BD-DD70-DAFAC9D702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We are going to model the situation with a Petri net.</a:t>
            </a:r>
          </a:p>
          <a:p>
            <a:r>
              <a:rPr lang="en-US" altLang="en-US" sz="2000" dirty="0"/>
              <a:t>The puzzle mentions the following objects:</a:t>
            </a:r>
          </a:p>
          <a:p>
            <a:pPr lvl="1"/>
            <a:r>
              <a:rPr lang="en-US" altLang="en-US" sz="2000" dirty="0"/>
              <a:t>Man, wolf, goat, cabbage, boat. </a:t>
            </a:r>
          </a:p>
          <a:p>
            <a:r>
              <a:rPr lang="en-US" altLang="en-US" sz="2000" dirty="0"/>
              <a:t>The puzzle mentions the following actions:</a:t>
            </a:r>
          </a:p>
          <a:p>
            <a:pPr lvl="1"/>
            <a:r>
              <a:rPr lang="en-US" altLang="en-US" sz="2000" dirty="0"/>
              <a:t>Crossing the river, wolf eats goat, goat eats cabbage.</a:t>
            </a:r>
          </a:p>
          <a:p>
            <a:r>
              <a:rPr lang="en-US" altLang="en-US" sz="2000" dirty="0"/>
              <a:t>Objects and their states are modeled by places.</a:t>
            </a:r>
          </a:p>
          <a:p>
            <a:r>
              <a:rPr lang="en-US" altLang="en-US" sz="2000" dirty="0"/>
              <a:t>Actions are modeled by transitions.</a:t>
            </a:r>
          </a:p>
          <a:p>
            <a:r>
              <a:rPr lang="en-US" altLang="en-US" sz="2000" dirty="0"/>
              <a:t>Actually, we can omit the boat, because it is always going to be on the same side as the man.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589D71-076E-4693-00E8-425EF6C71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9CDEC7AF-8F5D-C9BF-F89E-DBBFB8AD7D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8339" y="887414"/>
            <a:ext cx="2481261" cy="748346"/>
          </a:xfrm>
        </p:spPr>
        <p:txBody>
          <a:bodyPr>
            <a:normAutofit/>
          </a:bodyPr>
          <a:lstStyle/>
          <a:p>
            <a:r>
              <a:rPr lang="en-US" altLang="en-US" dirty="0"/>
              <a:t>Places</a:t>
            </a:r>
          </a:p>
        </p:txBody>
      </p:sp>
      <p:pic>
        <p:nvPicPr>
          <p:cNvPr id="25602" name="Picture 3">
            <a:extLst>
              <a:ext uri="{FF2B5EF4-FFF2-40B4-BE49-F238E27FC236}">
                <a16:creationId xmlns:a16="http://schemas.microsoft.com/office/drawing/2014/main" id="{94932C5E-B810-8242-161A-C3DC07626D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92437" y="1876425"/>
            <a:ext cx="6207125" cy="391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DFA713-C7FC-02A9-074F-33608F72B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8683C4B9-F15F-89BF-8F4B-DF42E91484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8339" y="887413"/>
            <a:ext cx="8027987" cy="406400"/>
          </a:xfrm>
        </p:spPr>
        <p:txBody>
          <a:bodyPr>
            <a:normAutofit fontScale="90000"/>
          </a:bodyPr>
          <a:lstStyle/>
          <a:p>
            <a:r>
              <a:rPr lang="en-US" altLang="en-US" b="1"/>
              <a:t>A manufacturing system with a single machine and a buffer</a:t>
            </a:r>
          </a:p>
        </p:txBody>
      </p:sp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D870E571-8AC5-88AE-B4EB-34971366E2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53920" y="2133600"/>
            <a:ext cx="9350692" cy="4155440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altLang="en-US" sz="2000" dirty="0"/>
              <a:t>Events:</a:t>
            </a:r>
          </a:p>
          <a:p>
            <a:r>
              <a:rPr lang="en-US" altLang="en-US" sz="2000" dirty="0"/>
              <a:t>A part arrives</a:t>
            </a:r>
          </a:p>
          <a:p>
            <a:r>
              <a:rPr lang="en-US" altLang="en-US" sz="2000" dirty="0"/>
              <a:t>The machine starts processing</a:t>
            </a:r>
          </a:p>
          <a:p>
            <a:r>
              <a:rPr lang="en-US" altLang="en-US" sz="2000" dirty="0"/>
              <a:t>The machine ends processing</a:t>
            </a:r>
          </a:p>
          <a:p>
            <a:r>
              <a:rPr lang="en-US" altLang="en-US" sz="2000" dirty="0"/>
              <a:t>During processing, machine may fail</a:t>
            </a:r>
          </a:p>
          <a:p>
            <a:r>
              <a:rPr lang="en-US" altLang="en-US" sz="2000" dirty="0"/>
              <a:t>If machine fails, it will be repaired</a:t>
            </a:r>
          </a:p>
          <a:p>
            <a:r>
              <a:rPr lang="en-US" altLang="en-US" sz="2000" dirty="0"/>
              <a:t>After repaired, processing continues</a:t>
            </a:r>
          </a:p>
          <a:p>
            <a:endParaRPr lang="en-US" altLang="en-US" sz="2000" dirty="0"/>
          </a:p>
          <a:p>
            <a:r>
              <a:rPr lang="en-US" altLang="en-US" sz="2000" dirty="0"/>
              <a:t>Buffer size is one. When machine starting processing, buffer is available for a new part</a:t>
            </a:r>
          </a:p>
          <a:p>
            <a:endParaRPr lang="en-US" alt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E71CBC-62D3-F749-24E3-4D6B54BC4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2.9|3"/>
</p:tagLst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29110</TotalTime>
  <Words>2392</Words>
  <Application>Microsoft Office PowerPoint</Application>
  <PresentationFormat>Widescreen</PresentationFormat>
  <Paragraphs>313</Paragraphs>
  <Slides>53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3" baseType="lpstr">
      <vt:lpstr>Arial</vt:lpstr>
      <vt:lpstr>Calibri</vt:lpstr>
      <vt:lpstr>Century Gothic</vt:lpstr>
      <vt:lpstr>Lucida Calligraphy</vt:lpstr>
      <vt:lpstr>Symbol</vt:lpstr>
      <vt:lpstr>Times New Roman</vt:lpstr>
      <vt:lpstr>Verdana</vt:lpstr>
      <vt:lpstr>Wingdings</vt:lpstr>
      <vt:lpstr>Wingdings 3</vt:lpstr>
      <vt:lpstr>Wisp</vt:lpstr>
      <vt:lpstr>Department of Computer Science, CUI Lahore Campus</vt:lpstr>
      <vt:lpstr>Coverability Graph of Petri net</vt:lpstr>
      <vt:lpstr>Modelling</vt:lpstr>
      <vt:lpstr>Exercise: readers and writers</vt:lpstr>
      <vt:lpstr>Restaurant </vt:lpstr>
      <vt:lpstr>A Puzzle: Crossing River</vt:lpstr>
      <vt:lpstr>Modelling</vt:lpstr>
      <vt:lpstr>Places</vt:lpstr>
      <vt:lpstr>A manufacturing system with a single machine and a buffer</vt:lpstr>
      <vt:lpstr>Multiplicity of arcs</vt:lpstr>
      <vt:lpstr>Exercise</vt:lpstr>
      <vt:lpstr>Resource sharing and deadlock</vt:lpstr>
      <vt:lpstr>Mathematical Definition of Petri Nets</vt:lpstr>
      <vt:lpstr>Transition Firing in Petri Nets</vt:lpstr>
      <vt:lpstr>Exercise</vt:lpstr>
      <vt:lpstr>Reachability Tree and Reachability Graph</vt:lpstr>
      <vt:lpstr>Example </vt:lpstr>
      <vt:lpstr>Boundedness</vt:lpstr>
      <vt:lpstr>Liveness</vt:lpstr>
      <vt:lpstr>Safe and L1 – Live net</vt:lpstr>
      <vt:lpstr>PowerPoint Presentation</vt:lpstr>
      <vt:lpstr>w -Markings </vt:lpstr>
      <vt:lpstr>Firing Rule and w-Markings</vt:lpstr>
      <vt:lpstr>Coverability and Transition Sequences </vt:lpstr>
      <vt:lpstr>Coverability and Transition Sequences (cont.)</vt:lpstr>
      <vt:lpstr>Algorithm for generating the coverability tree</vt:lpstr>
      <vt:lpstr>Example</vt:lpstr>
      <vt:lpstr>Coverability Graph: Example 1</vt:lpstr>
      <vt:lpstr>PowerPoint Presentation</vt:lpstr>
      <vt:lpstr>Exercise: Construct coverability graph</vt:lpstr>
      <vt:lpstr>Solution: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Liveness:</vt:lpstr>
      <vt:lpstr>Cont.</vt:lpstr>
      <vt:lpstr>Check liveness and determine reachability tree and graph: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Computer Science, CUI Lahore Campus</dc:title>
  <dc:creator>user</dc:creator>
  <cp:lastModifiedBy>FA21-BSE-133 (AOUN HAIDER)</cp:lastModifiedBy>
  <cp:revision>356</cp:revision>
  <dcterms:created xsi:type="dcterms:W3CDTF">2020-07-13T13:27:16Z</dcterms:created>
  <dcterms:modified xsi:type="dcterms:W3CDTF">2023-06-18T17:53:52Z</dcterms:modified>
</cp:coreProperties>
</file>