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70" r:id="rId2"/>
    <p:sldId id="313" r:id="rId3"/>
    <p:sldId id="365" r:id="rId4"/>
    <p:sldId id="366" r:id="rId5"/>
    <p:sldId id="308" r:id="rId6"/>
    <p:sldId id="309" r:id="rId7"/>
    <p:sldId id="310" r:id="rId8"/>
    <p:sldId id="368" r:id="rId9"/>
    <p:sldId id="312" r:id="rId10"/>
    <p:sldId id="369" r:id="rId11"/>
    <p:sldId id="314" r:id="rId12"/>
    <p:sldId id="315" r:id="rId13"/>
    <p:sldId id="316" r:id="rId14"/>
    <p:sldId id="370" r:id="rId15"/>
    <p:sldId id="335" r:id="rId16"/>
    <p:sldId id="336" r:id="rId17"/>
    <p:sldId id="318" r:id="rId18"/>
    <p:sldId id="317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7" r:id="rId33"/>
    <p:sldId id="333" r:id="rId34"/>
    <p:sldId id="364" r:id="rId35"/>
    <p:sldId id="31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23FD-C5CA-4C67-977E-8C3693C5196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3185-C041-4BD9-AA93-AE3E5781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2B2C0-FCAB-46BC-B93E-DA0A4A24867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165-9CEC-4344-9A30-90DBE0EB620F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0083-8DC2-4F9D-82CA-F2EBEA690070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3F79-6FBA-42D3-A0E2-31351E4898A2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A844-EA3A-4302-BF18-085994B546AF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3C6-4E54-42B1-810B-17A68C5E6C78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6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DF32-6C64-4276-B01B-3178E3B0EE4F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3DC-C6CF-4095-9DE3-D64C325B29CA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4EDB-DCDE-40CC-AE8D-5F87118600B2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FF44-6921-4891-8909-4A42BA7BB86D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861C-D14E-42BD-8A13-DEBADAA75CF4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EFA4-1D36-4F13-820B-CA807E79AFAC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181-7692-4FEE-A979-70A3230D28F6}" type="datetime1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41B-73AB-4F9F-A2D2-FD0D2BEA71AC}" type="datetime1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61F2-910F-4D01-8525-647BD8F95E46}" type="datetime1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EA7C-BBF4-47C7-8CF8-7179F6642C3C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7CF6-68BC-4FBD-AE5D-C8A905300B33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61DD-9C29-4AE2-B1BF-F057C7EFD20C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179831-B2F4-43E5-89D4-77B98FCD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propositions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 example in the expression x + z =10,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if we say that x=3 and z=7 then this become a statement and its truth value is T and if we say x=8 and z=4 then the sentence has its truth value as F.</a:t>
            </a:r>
          </a:p>
          <a:p>
            <a:r>
              <a:rPr lang="en-US" sz="2400" dirty="0"/>
              <a:t>Here is the rule given below:</a:t>
            </a:r>
          </a:p>
          <a:p>
            <a:pPr lvl="1" algn="ctr">
              <a:spcBef>
                <a:spcPct val="50000"/>
              </a:spcBef>
            </a:pPr>
            <a:r>
              <a:rPr lang="en-US" sz="2400" b="1" dirty="0"/>
              <a:t>RULE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If the sentence is preceded by other sentences that make the pronoun or variable reference clear, then the sentence is a statement.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5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dirty="0">
                <a:latin typeface="+mj-lt"/>
              </a:rPr>
              <a:t>EXAMPLES</a:t>
            </a:r>
            <a:br>
              <a:rPr lang="en-US" sz="3600" dirty="0">
                <a:latin typeface="+mj-lt"/>
              </a:rPr>
            </a:b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spcBef>
                <a:spcPct val="50000"/>
              </a:spcBef>
            </a:pPr>
            <a:r>
              <a:rPr lang="en-US" sz="2400" i="1" dirty="0"/>
              <a:t>x</a:t>
            </a:r>
            <a:r>
              <a:rPr lang="en-US" sz="2400" dirty="0"/>
              <a:t> = 1	 is  a sentence which gives us the information about the variable which is in the below sentence.</a:t>
            </a:r>
          </a:p>
          <a:p>
            <a:pPr lvl="1" algn="just">
              <a:spcBef>
                <a:spcPct val="50000"/>
              </a:spcBef>
            </a:pP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&gt; 2 now using the value above  we can see that our sentence takes the form 1 &gt; 2 now we can talk about its truth value . So  </a:t>
            </a:r>
            <a:r>
              <a:rPr lang="en-US" sz="2400" i="1" dirty="0"/>
              <a:t>x</a:t>
            </a:r>
            <a:r>
              <a:rPr lang="en-US" sz="2400" dirty="0"/>
              <a:t> &gt; 2 is a statement with truth-value </a:t>
            </a:r>
            <a:r>
              <a:rPr lang="en-US" sz="2400" b="1" dirty="0"/>
              <a:t>FALSE</a:t>
            </a:r>
            <a:r>
              <a:rPr lang="en-US" sz="24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Similarly in the next example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4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UNDERSTANDING STATEMENTS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8229600" cy="4325112"/>
          </a:xfrm>
        </p:spPr>
        <p:txBody>
          <a:bodyPr>
            <a:normAutofit/>
          </a:bodyPr>
          <a:lstStyle/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400" i="1" dirty="0"/>
              <a:t>x</a:t>
            </a:r>
            <a:r>
              <a:rPr lang="en-US" sz="2400" dirty="0"/>
              <a:t> + 2 is positive.</a:t>
            </a:r>
          </a:p>
          <a:p>
            <a:pPr marL="914400" lvl="1" indent="-457200">
              <a:spcBef>
                <a:spcPct val="50000"/>
              </a:spcBef>
              <a:buNone/>
            </a:pPr>
            <a:r>
              <a:rPr lang="en-US" sz="2400" dirty="0"/>
              <a:t>	The above sentence is not a statement because it is true for some value of x and false for some values of x. We  can say that the truth value of the statement is vague </a:t>
            </a:r>
          </a:p>
          <a:p>
            <a:pPr marL="914400" lvl="1" indent="-457200">
              <a:spcBef>
                <a:spcPct val="50000"/>
              </a:spcBef>
              <a:buNone/>
            </a:pPr>
            <a:r>
              <a:rPr lang="en-US" sz="2400" dirty="0"/>
              <a:t>2.	May I come in?</a:t>
            </a:r>
          </a:p>
          <a:p>
            <a:pPr marL="914400" lvl="1" indent="-457200">
              <a:spcBef>
                <a:spcPct val="50000"/>
              </a:spcBef>
              <a:buNone/>
            </a:pPr>
            <a:r>
              <a:rPr lang="en-US" sz="2400" dirty="0"/>
              <a:t>	The above sentence is permission and hence we can't talk about its truth values so it is also not a statement.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136603-5AA3-42F4-B9C9-5FCA6BD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457200">
              <a:spcBef>
                <a:spcPct val="50000"/>
              </a:spcBef>
              <a:buFontTx/>
              <a:buAutoNum type="arabicPeriod" startAt="3"/>
            </a:pPr>
            <a:r>
              <a:rPr lang="en-US" sz="2400" dirty="0"/>
              <a:t>Logic is interesting.</a:t>
            </a:r>
          </a:p>
          <a:p>
            <a:pPr marL="914400" lvl="1" indent="-457200">
              <a:spcBef>
                <a:spcPct val="50000"/>
              </a:spcBef>
              <a:buNone/>
            </a:pPr>
            <a:r>
              <a:rPr lang="en-US" sz="2400" dirty="0"/>
              <a:t>      Logic is interesting in a statement because logic is interesting and its truth value is T.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 startAt="4"/>
            </a:pPr>
            <a:r>
              <a:rPr lang="en-US" sz="2400" dirty="0"/>
              <a:t>It is hot today.</a:t>
            </a:r>
          </a:p>
          <a:p>
            <a:pPr marL="914400" lvl="1" indent="-457200">
              <a:spcBef>
                <a:spcPct val="50000"/>
              </a:spcBef>
              <a:buNone/>
            </a:pPr>
            <a:r>
              <a:rPr lang="en-US" sz="2400" dirty="0"/>
              <a:t>      It is hot today is also a statement because whenever we say this sentence then that day either hot or not so we can assign a truth value to this sentence.  </a:t>
            </a:r>
          </a:p>
          <a:p>
            <a:pPr marL="914400" lvl="1" indent="-457200">
              <a:spcBef>
                <a:spcPct val="50000"/>
              </a:spcBef>
              <a:buNone/>
            </a:pPr>
            <a:r>
              <a:rPr lang="en-US" sz="2400" dirty="0"/>
              <a:t>5.	-1 &gt; 0	is also a statement with truth value F</a:t>
            </a:r>
          </a:p>
          <a:p>
            <a:pPr marL="914400" lvl="1" indent="-457200">
              <a:spcBef>
                <a:spcPct val="50000"/>
              </a:spcBef>
              <a:buNone/>
            </a:pPr>
            <a:r>
              <a:rPr lang="en-US" sz="2400" i="1" dirty="0"/>
              <a:t> 	x</a:t>
            </a:r>
            <a:r>
              <a:rPr lang="en-US" sz="2400" dirty="0"/>
              <a:t> + </a:t>
            </a:r>
            <a:r>
              <a:rPr lang="en-US" sz="2400" i="1" dirty="0"/>
              <a:t>y</a:t>
            </a:r>
            <a:r>
              <a:rPr lang="en-US" sz="2400" dirty="0"/>
              <a:t> = 12   is not a statement.  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6BC3-5445-4A0D-A38F-0714C6C5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representation of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E034-F030-4F4F-8799-F8A643D4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indivisible proposition is called an </a:t>
            </a:r>
            <a:r>
              <a:rPr lang="en-US" sz="2400" b="1" dirty="0"/>
              <a:t>atom, or atomic proposition</a:t>
            </a:r>
          </a:p>
          <a:p>
            <a:r>
              <a:rPr lang="en-US" sz="2400" dirty="0"/>
              <a:t>In mathematics we often represent a proposition symbolically by a variable name such as P or Q.</a:t>
            </a:r>
          </a:p>
          <a:p>
            <a:r>
              <a:rPr lang="en-US" sz="2400" dirty="0"/>
              <a:t>For example:</a:t>
            </a:r>
          </a:p>
          <a:p>
            <a:pPr lvl="1"/>
            <a:r>
              <a:rPr lang="en-US" sz="2200" dirty="0"/>
              <a:t>P: I go shopping on Wednesdays</a:t>
            </a:r>
          </a:p>
          <a:p>
            <a:pPr lvl="1"/>
            <a:r>
              <a:rPr lang="en-US" sz="2200" dirty="0"/>
              <a:t>Q: 102.01 &gt; 101.31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9969-5EA7-42A8-B26E-F72B659C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Propositions can be represented as propositional variables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system is in shut-down mode. </a:t>
            </a:r>
          </a:p>
          <a:p>
            <a:r>
              <a:rPr lang="en-US" sz="2400" dirty="0"/>
              <a:t>The ALARM command has been typed. </a:t>
            </a:r>
          </a:p>
          <a:p>
            <a:r>
              <a:rPr lang="en-US" sz="2400" dirty="0"/>
              <a:t>An update file has been created. </a:t>
            </a:r>
          </a:p>
          <a:p>
            <a:r>
              <a:rPr lang="en-US" sz="2400" dirty="0"/>
              <a:t>No sign-off messages have been received in the past hour. </a:t>
            </a:r>
          </a:p>
          <a:p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31FD0-0B80-48C5-B98E-6F4A637CBE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(variable or symbolic representation)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example, the proposition “the escape valve is open” can be represented by the propositional variable </a:t>
            </a:r>
            <a:r>
              <a:rPr lang="en-US" sz="2400" i="1" dirty="0" err="1">
                <a:solidFill>
                  <a:srgbClr val="FF0000"/>
                </a:solidFill>
              </a:rPr>
              <a:t>esc_valve_open</a:t>
            </a:r>
            <a:r>
              <a:rPr lang="en-US" sz="2400" dirty="0"/>
              <a:t> </a:t>
            </a:r>
          </a:p>
          <a:p>
            <a:r>
              <a:rPr lang="en-US" sz="2400" dirty="0"/>
              <a:t>the proposition “the reactor is in an error state” can be represented as the propositional variable </a:t>
            </a:r>
            <a:r>
              <a:rPr lang="en-US" sz="2400" i="1" dirty="0" err="1">
                <a:solidFill>
                  <a:srgbClr val="FF0000"/>
                </a:solidFill>
              </a:rPr>
              <a:t>in_error_state</a:t>
            </a:r>
            <a:r>
              <a:rPr lang="en-US" sz="2400" dirty="0"/>
              <a:t>. </a:t>
            </a:r>
          </a:p>
          <a:p>
            <a:r>
              <a:rPr lang="en-US" sz="2400" dirty="0"/>
              <a:t>Such propositional variables can have true (T) values or false (F) values. </a:t>
            </a:r>
          </a:p>
          <a:p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31FD0-0B80-48C5-B98E-6F4A637CBE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SYMBOLIC REPRESENTATION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Statements are symbolically represented by letters such as </a:t>
            </a:r>
            <a:r>
              <a:rPr lang="en-US" sz="2400" b="1" i="1" dirty="0"/>
              <a:t>p, q, r,...</a:t>
            </a:r>
            <a:endParaRPr lang="en-US" sz="2400" dirty="0"/>
          </a:p>
          <a:p>
            <a:pPr lvl="1">
              <a:spcBef>
                <a:spcPct val="50000"/>
              </a:spcBef>
            </a:pPr>
            <a:r>
              <a:rPr lang="en-US" sz="2400" b="1" dirty="0"/>
              <a:t>EXAMPLES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400" b="1" i="1" dirty="0"/>
              <a:t> p </a:t>
            </a:r>
            <a:r>
              <a:rPr lang="en-US" sz="2400" b="1" dirty="0"/>
              <a:t>= </a:t>
            </a:r>
            <a:r>
              <a:rPr lang="en-US" sz="2400" dirty="0"/>
              <a:t>“Islamabad is the capital of Pakistan”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400" b="1" i="1" dirty="0"/>
              <a:t>q </a:t>
            </a:r>
            <a:r>
              <a:rPr lang="en-US" sz="2400" b="1" dirty="0"/>
              <a:t>=</a:t>
            </a:r>
            <a:r>
              <a:rPr lang="en-US" sz="2400" dirty="0"/>
              <a:t> “16 is divisible by 5”</a:t>
            </a:r>
            <a:endParaRPr lang="en-US" sz="2400" b="1" i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9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1066800"/>
          </a:xfrm>
        </p:spPr>
        <p:txBody>
          <a:bodyPr/>
          <a:lstStyle/>
          <a:p>
            <a:r>
              <a:rPr lang="en-US" b="1" dirty="0"/>
              <a:t>COMPOUND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6024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Simple or </a:t>
            </a:r>
            <a:r>
              <a:rPr lang="en-US" sz="2400" b="1" dirty="0"/>
              <a:t>atomic propositions </a:t>
            </a:r>
            <a:r>
              <a:rPr lang="en-US" sz="2400" dirty="0"/>
              <a:t>can be combined into compound statements by operators called </a:t>
            </a:r>
            <a:r>
              <a:rPr lang="en-US" sz="2400" b="1" dirty="0"/>
              <a:t>logical connectives</a:t>
            </a:r>
            <a:r>
              <a:rPr lang="en-US" sz="2400" dirty="0"/>
              <a:t>.</a:t>
            </a:r>
          </a:p>
          <a:p>
            <a:r>
              <a:rPr lang="en-US" sz="2400" dirty="0"/>
              <a:t>Simple statements could be used to build a compound statement.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“4 + 3 = 7” </a:t>
            </a:r>
            <a:r>
              <a:rPr lang="en-US" sz="2400" b="1" dirty="0"/>
              <a:t>and </a:t>
            </a:r>
            <a:r>
              <a:rPr lang="en-US" sz="2400" dirty="0"/>
              <a:t>“Lahore is a city in Pakistan”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US" sz="2400" dirty="0"/>
              <a:t>	Here 3 + 2 = 5 is a statement and Lahore is a city in Pakistan is another statement we combine these two statements by using </a:t>
            </a:r>
            <a:r>
              <a:rPr lang="en-US" sz="2400" b="1" dirty="0"/>
              <a:t>and</a:t>
            </a:r>
            <a:r>
              <a:rPr lang="en-US" sz="2400" dirty="0"/>
              <a:t> to form another statement and you can talk about its truth value. 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US" sz="2400" dirty="0"/>
              <a:t>	Similarly in the next example we combine two statements by using </a:t>
            </a:r>
            <a:r>
              <a:rPr lang="en-US" sz="2400" b="1" dirty="0"/>
              <a:t>or</a:t>
            </a:r>
            <a:r>
              <a:rPr lang="en-US" sz="2400" dirty="0"/>
              <a:t> to form another statement.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US" sz="2400" dirty="0"/>
              <a:t>2.  “ 3 &gt; 2” </a:t>
            </a:r>
            <a:r>
              <a:rPr lang="en-US" sz="2400" b="1" dirty="0"/>
              <a:t>or </a:t>
            </a:r>
            <a:r>
              <a:rPr lang="en-US" sz="2400" dirty="0"/>
              <a:t>“Monday is a working day ”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6184392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1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1066800"/>
          </a:xfrm>
        </p:spPr>
        <p:txBody>
          <a:bodyPr/>
          <a:lstStyle/>
          <a:p>
            <a:r>
              <a:rPr lang="en-US" b="1" dirty="0"/>
              <a:t>LOGICAL CONNECTIVES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461911"/>
                  </p:ext>
                </p:extLst>
              </p:nvPr>
            </p:nvGraphicFramePr>
            <p:xfrm>
              <a:off x="2743200" y="1828800"/>
              <a:ext cx="6705600" cy="3876205"/>
            </p:xfrm>
            <a:graphic>
              <a:graphicData uri="http://schemas.openxmlformats.org/drawingml/2006/table">
                <a:tbl>
                  <a:tblPr/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59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CONNECTIVE</a:t>
                          </a:r>
                        </a:p>
                      </a:txBody>
                      <a:tcPr marT="13716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MEANINGS</a:t>
                          </a:r>
                        </a:p>
                      </a:txBody>
                      <a:tcPr marT="13716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SYMBOL</a:t>
                          </a:r>
                        </a:p>
                      </a:txBody>
                      <a:tcPr marT="13716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CALLED</a:t>
                          </a:r>
                        </a:p>
                      </a:txBody>
                      <a:tcPr marT="13716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95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Negation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not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Tilde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95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Conjunction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and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  <a:sym typeface="Symbol" pitchFamily="18" charset="2"/>
                            </a:rPr>
                            <a:t></a:t>
                          </a: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Hat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95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Disjunction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or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  <a:sym typeface="Symbol" pitchFamily="18" charset="2"/>
                            </a:rPr>
                            <a:t></a:t>
                          </a: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Vel</a:t>
                          </a: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95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Conditional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if…then…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⟹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Arrow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95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Biconditional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if and only if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⟺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Double arrow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461911"/>
                  </p:ext>
                </p:extLst>
              </p:nvPr>
            </p:nvGraphicFramePr>
            <p:xfrm>
              <a:off x="2743200" y="1828800"/>
              <a:ext cx="6705600" cy="3876205"/>
            </p:xfrm>
            <a:graphic>
              <a:graphicData uri="http://schemas.openxmlformats.org/drawingml/2006/table">
                <a:tbl>
                  <a:tblPr/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59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CONNECTIVE</a:t>
                          </a:r>
                        </a:p>
                      </a:txBody>
                      <a:tcPr marT="13716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MEANINGS</a:t>
                          </a:r>
                        </a:p>
                      </a:txBody>
                      <a:tcPr marT="13716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SYMBOL</a:t>
                          </a:r>
                        </a:p>
                      </a:txBody>
                      <a:tcPr marT="13716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CALLED</a:t>
                          </a:r>
                        </a:p>
                      </a:txBody>
                      <a:tcPr marT="13716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95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Negation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not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23000" t="-94059" r="-131000" b="-456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Tilde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95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Conjunction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and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  <a:sym typeface="Symbol" pitchFamily="18" charset="2"/>
                            </a:rPr>
                            <a:t></a:t>
                          </a: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Hat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95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Disjunction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or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  <a:sym typeface="Symbol" pitchFamily="18" charset="2"/>
                            </a:rPr>
                            <a:t></a:t>
                          </a: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Vel</a:t>
                          </a: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95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Conditional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if…then…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23000" t="-396040" r="-131000" b="-154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Arrow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Biconditional</a:t>
                          </a:r>
                        </a:p>
                      </a:txBody>
                      <a:tcPr marT="18288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if and only if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23000" t="-363043" r="-131000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Double arrow</a:t>
                          </a:r>
                        </a:p>
                      </a:txBody>
                      <a:tcPr marT="18288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981200" y="6019801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Negation is </a:t>
            </a:r>
            <a:r>
              <a:rPr lang="en-GB" sz="2400" b="1" dirty="0"/>
              <a:t>monadic</a:t>
            </a:r>
            <a:r>
              <a:rPr lang="en-GB" sz="2400" dirty="0"/>
              <a:t> while other operators are </a:t>
            </a:r>
            <a:r>
              <a:rPr lang="en-GB" sz="2400" b="1" dirty="0"/>
              <a:t>dyadic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1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6E7C2-59F9-4593-A919-98F1867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Formal Methods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571A2-C1CB-40B4-9EDA-7777CFA09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25F-DF5D-4714-BE2E-19EC1E2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13950"/>
            <a:ext cx="8911687" cy="128089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600" dirty="0">
                <a:latin typeface="+mj-lt"/>
              </a:rPr>
              <a:t>EXAMPLES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i="1" dirty="0" err="1">
                    <a:solidFill>
                      <a:srgbClr val="FF0000"/>
                    </a:solidFill>
                  </a:rPr>
                  <a:t>Valve_closed</a:t>
                </a:r>
                <a:r>
                  <a:rPr lang="en-US" sz="2400" dirty="0"/>
                  <a:t> = 'the escape valve is closed' and </a:t>
                </a:r>
              </a:p>
              <a:p>
                <a:r>
                  <a:rPr lang="en-US" sz="2400" i="1" dirty="0" err="1">
                    <a:solidFill>
                      <a:srgbClr val="FF0000"/>
                    </a:solidFill>
                  </a:rPr>
                  <a:t>Shut_down</a:t>
                </a:r>
                <a:r>
                  <a:rPr lang="en-US" sz="2400" dirty="0"/>
                  <a:t> ='the reactor has been shut down', </a:t>
                </a:r>
              </a:p>
              <a:p>
                <a:r>
                  <a:rPr lang="en-US" sz="2400" i="1" dirty="0">
                    <a:solidFill>
                      <a:srgbClr val="FF0000"/>
                    </a:solidFill>
                  </a:rPr>
                  <a:t>Valve_closed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i="1" dirty="0">
                    <a:solidFill>
                      <a:srgbClr val="FF0000"/>
                    </a:solidFill>
                  </a:rPr>
                  <a:t> shut-down </a:t>
                </a:r>
                <a:r>
                  <a:rPr lang="en-US" sz="2400" dirty="0"/>
                  <a:t>='the escape valve is closed and the reactor has been shut down'. </a:t>
                </a:r>
              </a:p>
              <a:p>
                <a:r>
                  <a:rPr lang="en-US" sz="2400" i="1" dirty="0" err="1">
                    <a:solidFill>
                      <a:srgbClr val="FF0000"/>
                    </a:solidFill>
                  </a:rPr>
                  <a:t>Valid_command</a:t>
                </a:r>
                <a:r>
                  <a:rPr lang="en-US" sz="2400" dirty="0"/>
                  <a:t> ='a valid command has been typed in at the console' </a:t>
                </a:r>
              </a:p>
              <a:p>
                <a:r>
                  <a:rPr lang="en-US" sz="2400" i="1" dirty="0">
                    <a:solidFill>
                      <a:srgbClr val="FF0000"/>
                    </a:solidFill>
                  </a:rPr>
                  <a:t>error</a:t>
                </a:r>
                <a:r>
                  <a:rPr lang="en-US" sz="2400" dirty="0"/>
                  <a:t> ='an operator error has occurred', </a:t>
                </a:r>
              </a:p>
              <a:p>
                <a:r>
                  <a:rPr lang="en-US" sz="2400" i="1" dirty="0">
                    <a:solidFill>
                      <a:srgbClr val="FF0000"/>
                    </a:solidFill>
                  </a:rPr>
                  <a:t>valid _command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i="1" dirty="0">
                    <a:solidFill>
                      <a:srgbClr val="FF0000"/>
                    </a:solidFill>
                  </a:rPr>
                  <a:t> error </a:t>
                </a:r>
                <a:r>
                  <a:rPr lang="en-US" sz="2400" dirty="0"/>
                  <a:t>='a valid command has been typed in at the console or an operator error has occurred'. 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21" t="-1129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08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TRANSLATING FROM ENGLISH TO SYMBOLS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7932" y="1905000"/>
                <a:ext cx="8915400" cy="45161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Let  p = “a valid command has been typed”, and q = “ a user is authorized”</a:t>
                </a:r>
              </a:p>
              <a:p>
                <a:r>
                  <a:rPr lang="en-US" sz="2400" b="1" dirty="0"/>
                  <a:t>SENTENCE  									SYMBOLIC FORM</a:t>
                </a:r>
              </a:p>
              <a:p>
                <a:pPr marL="457200" indent="-457200">
                  <a:spcBef>
                    <a:spcPct val="50000"/>
                  </a:spcBef>
                  <a:buFontTx/>
                  <a:buAutoNum type="arabicPeriod"/>
                </a:pPr>
                <a:r>
                  <a:rPr lang="en-US" sz="2400" dirty="0"/>
                  <a:t>Valid command  has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been typed. 	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p</a:t>
                </a:r>
              </a:p>
              <a:p>
                <a:pPr marL="457200" indent="-457200">
                  <a:spcBef>
                    <a:spcPct val="50000"/>
                  </a:spcBef>
                  <a:buNone/>
                </a:pPr>
                <a:r>
                  <a:rPr lang="en-US" sz="2400" dirty="0"/>
                  <a:t>2.	Valid command has been typed </a:t>
                </a:r>
                <a:r>
                  <a:rPr lang="en-US" sz="2400" b="1" dirty="0"/>
                  <a:t>and </a:t>
                </a:r>
                <a:r>
                  <a:rPr lang="en-US" sz="2400" dirty="0"/>
                  <a:t>a user is authorized.	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 </a:t>
                </a:r>
                <a:r>
                  <a:rPr lang="en-US" sz="2400" b="1" dirty="0">
                    <a:solidFill>
                      <a:srgbClr val="FF0000"/>
                    </a:solidFill>
                    <a:sym typeface="Symbol" pitchFamily="18" charset="2"/>
                  </a:rPr>
                  <a:t>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q</a:t>
                </a:r>
              </a:p>
              <a:p>
                <a:pPr marL="457200" indent="-457200">
                  <a:spcBef>
                    <a:spcPct val="50000"/>
                  </a:spcBef>
                  <a:buNone/>
                </a:pPr>
                <a:r>
                  <a:rPr lang="en-US" sz="2400" dirty="0"/>
                  <a:t>3.	Valid command has been typed </a:t>
                </a:r>
                <a:r>
                  <a:rPr lang="en-US" sz="2400" b="1" dirty="0"/>
                  <a:t>or</a:t>
                </a:r>
                <a:r>
                  <a:rPr lang="en-US" sz="2400" dirty="0"/>
                  <a:t> user is authorized.	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 </a:t>
                </a:r>
                <a:r>
                  <a:rPr lang="en-US" sz="2400" b="1" dirty="0">
                    <a:solidFill>
                      <a:srgbClr val="FF0000"/>
                    </a:solidFill>
                    <a:sym typeface="Symbol" pitchFamily="18" charset="2"/>
                  </a:rPr>
                  <a:t>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q </a:t>
                </a:r>
              </a:p>
              <a:p>
                <a:pPr marL="457200" indent="-457200">
                  <a:spcBef>
                    <a:spcPct val="50000"/>
                  </a:spcBef>
                  <a:buNone/>
                </a:pPr>
                <a:r>
                  <a:rPr lang="en-US" sz="2400" dirty="0"/>
                  <a:t>4.    Valid command  has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been typed </a:t>
                </a:r>
                <a:r>
                  <a:rPr lang="en-US" sz="2400" b="1" dirty="0"/>
                  <a:t>but </a:t>
                </a:r>
                <a:r>
                  <a:rPr lang="en-US" sz="2400" dirty="0"/>
                  <a:t>user is authorized .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p </a:t>
                </a:r>
                <a:r>
                  <a:rPr lang="en-US" sz="2400" b="1" dirty="0">
                    <a:solidFill>
                      <a:srgbClr val="FF0000"/>
                    </a:solidFill>
                    <a:sym typeface="Symbol" pitchFamily="18" charset="2"/>
                  </a:rPr>
                  <a:t>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q</a:t>
                </a:r>
              </a:p>
              <a:p>
                <a:pPr marL="457200" indent="-457200">
                  <a:spcBef>
                    <a:spcPct val="50000"/>
                  </a:spcBef>
                  <a:buNone/>
                </a:pPr>
                <a:r>
                  <a:rPr lang="en-US" sz="2400" dirty="0"/>
                  <a:t>5.	N</a:t>
                </a:r>
                <a:r>
                  <a:rPr lang="en-US" sz="2400" b="1" dirty="0"/>
                  <a:t>either</a:t>
                </a:r>
                <a:r>
                  <a:rPr lang="en-US" sz="2400" dirty="0"/>
                  <a:t> a valid command has been typed </a:t>
                </a:r>
                <a:r>
                  <a:rPr lang="en-US" sz="2400" b="1" dirty="0"/>
                  <a:t>nor</a:t>
                </a:r>
                <a:r>
                  <a:rPr lang="en-US" sz="2400" dirty="0"/>
                  <a:t> a user is authorized.	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spcBef>
                    <a:spcPct val="5000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											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p </a:t>
                </a:r>
                <a:r>
                  <a:rPr lang="en-US" sz="2400" b="1" dirty="0">
                    <a:solidFill>
                      <a:srgbClr val="FF0000"/>
                    </a:solidFill>
                    <a:sym typeface="Symbol" pitchFamily="18" charset="2"/>
                  </a:rPr>
                  <a:t>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q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7932" y="1905000"/>
                <a:ext cx="8915400" cy="4516120"/>
              </a:xfrm>
              <a:blipFill>
                <a:blip r:embed="rId6"/>
                <a:stretch>
                  <a:fillRect l="-889" t="-2432" r="-1230" b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31FD0-0B80-48C5-B98E-6F4A637CBE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24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0668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874838"/>
                <a:ext cx="8686800" cy="4525963"/>
              </a:xfrm>
            </p:spPr>
            <p:txBody>
              <a:bodyPr>
                <a:normAutofit lnSpcReduction="10000"/>
              </a:bodyPr>
              <a:lstStyle/>
              <a:p>
                <a:pPr marL="914400" lvl="1" indent="-457200">
                  <a:lnSpc>
                    <a:spcPct val="75000"/>
                  </a:lnSpc>
                  <a:spcBef>
                    <a:spcPct val="50000"/>
                  </a:spcBef>
                  <a:buNone/>
                </a:pPr>
                <a:r>
                  <a:rPr lang="en-US" sz="2400" dirty="0"/>
                  <a:t>Let 	</a:t>
                </a:r>
                <a:r>
                  <a:rPr lang="en-US" sz="2400" b="1" i="1" dirty="0"/>
                  <a:t>h</a:t>
                </a:r>
                <a:r>
                  <a:rPr lang="en-US" sz="2400" dirty="0"/>
                  <a:t> = “file is executable” </a:t>
                </a:r>
                <a:r>
                  <a:rPr lang="en-US" sz="2400" b="1" i="1" dirty="0"/>
                  <a:t>w</a:t>
                </a:r>
                <a:r>
                  <a:rPr lang="en-US" sz="2400" dirty="0"/>
                  <a:t> = “file is updated”</a:t>
                </a:r>
              </a:p>
              <a:p>
                <a:pPr marL="914400" lvl="1" indent="-457200">
                  <a:lnSpc>
                    <a:spcPct val="80000"/>
                  </a:lnSpc>
                  <a:spcBef>
                    <a:spcPct val="50000"/>
                  </a:spcBef>
                  <a:buNone/>
                </a:pPr>
                <a:r>
                  <a:rPr lang="en-US" sz="2400" b="1" i="1" dirty="0"/>
                  <a:t>s</a:t>
                </a:r>
                <a:r>
                  <a:rPr lang="en-US" sz="2400" dirty="0"/>
                  <a:t> = “file is secure”. </a:t>
                </a:r>
              </a:p>
              <a:p>
                <a:pPr marL="914400" lvl="1" indent="-457200">
                  <a:lnSpc>
                    <a:spcPct val="80000"/>
                  </a:lnSpc>
                  <a:spcBef>
                    <a:spcPct val="50000"/>
                  </a:spcBef>
                  <a:buNone/>
                </a:pPr>
                <a:r>
                  <a:rPr lang="en-US" sz="2400" dirty="0"/>
                  <a:t>Translate the compound statements to symbolic form:</a:t>
                </a:r>
              </a:p>
              <a:p>
                <a:pPr marL="914400" lvl="1" indent="-457200">
                  <a:lnSpc>
                    <a:spcPct val="80000"/>
                  </a:lnSpc>
                  <a:spcBef>
                    <a:spcPct val="50000"/>
                  </a:spcBef>
                  <a:buNone/>
                </a:pPr>
                <a:r>
                  <a:rPr lang="en-US" sz="2400" b="1" dirty="0"/>
                  <a:t>STATEMENTS									SYMBOLIC FORM</a:t>
                </a:r>
              </a:p>
              <a:p>
                <a:pPr marL="914400" lvl="1" indent="-457200">
                  <a:lnSpc>
                    <a:spcPct val="80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sz="2400" dirty="0"/>
                  <a:t>File is executable and updated but not secure.	 											(h </a:t>
                </a:r>
                <a:r>
                  <a:rPr lang="en-US" sz="2400" dirty="0">
                    <a:sym typeface="Symbol" pitchFamily="18" charset="2"/>
                  </a:rPr>
                  <a:t> w) 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s)</a:t>
                </a:r>
              </a:p>
              <a:p>
                <a:pPr marL="914400" lvl="1" indent="-457200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sz="2400" dirty="0"/>
                  <a:t>File is not updated but it is executable and secure.     							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w  (h  s)</a:t>
                </a:r>
                <a:endParaRPr lang="en-US" sz="2400" dirty="0"/>
              </a:p>
              <a:p>
                <a:pPr marL="914400" lvl="1" indent="-457200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sz="2400" dirty="0"/>
                  <a:t>File is neither executable, updated nor secure.	 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ct val="50000"/>
                  </a:spcBef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							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h 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w 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s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874838"/>
                <a:ext cx="8686800" cy="4525963"/>
              </a:xfrm>
              <a:blipFill>
                <a:blip r:embed="rId4"/>
                <a:stretch>
                  <a:fillRect t="-3774" r="-4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31FD0-0B80-48C5-B98E-6F4A637CBE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A convenient method for analyzing a compound statement is to make a truth table for it.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A </a:t>
            </a:r>
            <a:r>
              <a:rPr lang="en-US" sz="2400" b="1" dirty="0"/>
              <a:t>truth table</a:t>
            </a:r>
            <a:r>
              <a:rPr lang="en-US" sz="2400" dirty="0"/>
              <a:t> specifies the truth value of a compound proposition for all possible truth values of its propositions. 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The truth values “true” and “false” are respectively denoted by the letters </a:t>
            </a:r>
            <a:r>
              <a:rPr lang="en-US" sz="2400" b="1" dirty="0"/>
              <a:t>T</a:t>
            </a:r>
            <a:r>
              <a:rPr lang="en-US" sz="2400" dirty="0"/>
              <a:t> and </a:t>
            </a:r>
            <a:r>
              <a:rPr lang="en-US" sz="2400" b="1" dirty="0"/>
              <a:t>F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2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685800"/>
                <a:ext cx="8229600" cy="10668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NEGATION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)</a:t>
                </a:r>
                <a:br>
                  <a:rPr lang="en-US" b="1" dirty="0">
                    <a:solidFill>
                      <a:schemeClr val="tx2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685800"/>
                <a:ext cx="8229600" cy="1066800"/>
              </a:xfrm>
              <a:blipFill>
                <a:blip r:embed="rId4"/>
                <a:stretch>
                  <a:fillRect l="-1852" t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722439"/>
                <a:ext cx="8229600" cy="4546282"/>
              </a:xfrm>
            </p:spPr>
            <p:txBody>
              <a:bodyPr>
                <a:normAutofit fontScale="92500" lnSpcReduction="20000"/>
              </a:bodyPr>
              <a:lstStyle/>
              <a:p>
                <a:pPr marL="914400" lvl="1" indent="-457200">
                  <a:spcBef>
                    <a:spcPct val="50000"/>
                  </a:spcBef>
                </a:pPr>
                <a:r>
                  <a:rPr lang="en-US" sz="2400" dirty="0"/>
                  <a:t>If </a:t>
                </a:r>
                <a:r>
                  <a:rPr lang="en-US" sz="2400" b="1" i="1" dirty="0"/>
                  <a:t>p</a:t>
                </a:r>
                <a:r>
                  <a:rPr lang="en-US" sz="2400" dirty="0"/>
                  <a:t> is a statement variable, then negation of </a:t>
                </a:r>
                <a:r>
                  <a:rPr lang="en-US" sz="2400" b="1" i="1" dirty="0"/>
                  <a:t>p,</a:t>
                </a:r>
                <a:r>
                  <a:rPr lang="en-US" sz="2400" dirty="0"/>
                  <a:t> </a:t>
                </a:r>
                <a:r>
                  <a:rPr lang="en-US" sz="2400" b="1" i="1" dirty="0"/>
                  <a:t>“not p”</a:t>
                </a:r>
                <a:r>
                  <a:rPr lang="en-US" sz="2400" dirty="0"/>
                  <a:t>, is denoted as </a:t>
                </a:r>
                <a:r>
                  <a:rPr lang="en-US" sz="2400" b="1" dirty="0"/>
                  <a:t>“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b="1" dirty="0"/>
                  <a:t>p” </a:t>
                </a:r>
                <a:r>
                  <a:rPr lang="en-US" sz="2400" dirty="0"/>
                  <a:t>It has opposite truth value from p i.e., if p is true,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/>
                  <a:t>p is false; if p is false,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/>
                  <a:t>p is true. </a:t>
                </a:r>
              </a:p>
              <a:p>
                <a:pPr marL="914400" lvl="1" indent="-457200">
                  <a:spcBef>
                    <a:spcPct val="50000"/>
                  </a:spcBef>
                </a:pPr>
                <a:r>
                  <a:rPr lang="en-US" sz="2400" dirty="0"/>
                  <a:t>Negation is </a:t>
                </a:r>
                <a:r>
                  <a:rPr lang="en-US" sz="2400" b="1" dirty="0"/>
                  <a:t>monadic</a:t>
                </a:r>
                <a:r>
                  <a:rPr lang="en-US" sz="2400" dirty="0"/>
                  <a:t> operator because it is applied to one argument (proposition). </a:t>
                </a:r>
              </a:p>
              <a:p>
                <a:pPr marL="914400" lvl="1" indent="-457200">
                  <a:spcBef>
                    <a:spcPct val="50000"/>
                  </a:spcBef>
                </a:pPr>
                <a:r>
                  <a:rPr lang="en-US" sz="2400" b="1" dirty="0"/>
                  <a:t>EXAMPLES</a:t>
                </a:r>
              </a:p>
              <a:p>
                <a:pPr marL="914400" lvl="1" indent="-457200">
                  <a:spcBef>
                    <a:spcPct val="50000"/>
                  </a:spcBef>
                  <a:buFontTx/>
                  <a:buAutoNum type="arabicPeriod"/>
                </a:pPr>
                <a:r>
                  <a:rPr lang="en-US" sz="2400" dirty="0"/>
                  <a:t>“2 + 2=3 ” then its negation is “2 + 2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3 ”</a:t>
                </a:r>
              </a:p>
              <a:p>
                <a:pPr marL="914400" lvl="1" indent="-457200">
                  <a:spcBef>
                    <a:spcPct val="50000"/>
                  </a:spcBef>
                  <a:buFontTx/>
                  <a:buAutoNum type="arabicPeriod"/>
                </a:pPr>
                <a:r>
                  <a:rPr lang="en-US" sz="2400" dirty="0"/>
                  <a:t>“I like my course of Formal methods ”then its negation is “I don't like  my Formal methods course”</a:t>
                </a:r>
              </a:p>
              <a:p>
                <a:pPr marL="914400" lvl="1" indent="-457200">
                  <a:spcBef>
                    <a:spcPct val="50000"/>
                  </a:spcBef>
                  <a:buFontTx/>
                  <a:buAutoNum type="arabicPeriod"/>
                </a:pPr>
                <a:r>
                  <a:rPr lang="en-US" sz="2400" dirty="0"/>
                  <a:t>“Men were deceivers ever ” then its negation is “At least one man was not a deceiver on at least one occasion”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22439"/>
                <a:ext cx="8229600" cy="4546282"/>
              </a:xfrm>
              <a:blipFill>
                <a:blip r:embed="rId5"/>
                <a:stretch>
                  <a:fillRect t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0" y="6184392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7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884238"/>
                <a:ext cx="8229600" cy="140176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TRUTH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/>
                  <a:t>TABLE FOR &lt;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p </a:t>
                </a:r>
                <a:r>
                  <a:rPr lang="en-US" b="1" dirty="0"/>
                  <a:t>&gt;</a:t>
                </a:r>
                <a:br>
                  <a:rPr lang="en-US" dirty="0">
                    <a:solidFill>
                      <a:schemeClr val="accent2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884238"/>
                <a:ext cx="8229600" cy="1401762"/>
              </a:xfrm>
              <a:blipFill>
                <a:blip r:embed="rId4"/>
                <a:stretch>
                  <a:fillRect l="-2222" t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Rectangle 2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00319436"/>
                  </p:ext>
                </p:extLst>
              </p:nvPr>
            </p:nvGraphicFramePr>
            <p:xfrm>
              <a:off x="3695700" y="2392362"/>
              <a:ext cx="4800600" cy="3581400"/>
            </p:xfrm>
            <a:graphic>
              <a:graphicData uri="http://schemas.openxmlformats.org/drawingml/2006/table">
                <a:tbl>
                  <a:tblPr/>
                  <a:tblGrid>
                    <a:gridCol w="2621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789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575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</a:p>
                      </a:txBody>
                      <a:tcPr marT="274320" horzOverflow="overflow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0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p</a:t>
                          </a:r>
                        </a:p>
                      </a:txBody>
                      <a:tcPr marT="274320" horzOverflow="overflow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07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marT="2743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marT="27432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166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marT="2743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marT="27432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Rectangle 2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00319436"/>
                  </p:ext>
                </p:extLst>
              </p:nvPr>
            </p:nvGraphicFramePr>
            <p:xfrm>
              <a:off x="3695700" y="2392362"/>
              <a:ext cx="4800600" cy="3581400"/>
            </p:xfrm>
            <a:graphic>
              <a:graphicData uri="http://schemas.openxmlformats.org/drawingml/2006/table">
                <a:tbl>
                  <a:tblPr/>
                  <a:tblGrid>
                    <a:gridCol w="2621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789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575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</a:p>
                      </a:txBody>
                      <a:tcPr marT="274320" horzOverflow="overflow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274320" horzOverflow="overflow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20950" t="-971" r="-1397" b="-187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07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marT="2743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marT="27432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166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marT="2743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marT="27432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422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1066800"/>
          </a:xfrm>
        </p:spPr>
        <p:txBody>
          <a:bodyPr/>
          <a:lstStyle/>
          <a:p>
            <a:r>
              <a:rPr lang="en-US" b="1" dirty="0"/>
              <a:t>CONJUNCTION (</a:t>
            </a:r>
            <a:r>
              <a:rPr lang="en-US" b="1" dirty="0">
                <a:sym typeface="Symbol" pitchFamily="18" charset="2"/>
              </a:rPr>
              <a:t>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325112"/>
          </a:xfrm>
        </p:spPr>
        <p:txBody>
          <a:bodyPr>
            <a:normAutofit/>
          </a:bodyPr>
          <a:lstStyle/>
          <a:p>
            <a:pPr lvl="1">
              <a:spcBef>
                <a:spcPct val="50000"/>
              </a:spcBef>
            </a:pPr>
            <a:r>
              <a:rPr lang="en-US" sz="2400" dirty="0"/>
              <a:t>If </a:t>
            </a:r>
            <a:r>
              <a:rPr lang="en-US" sz="2400" b="1" i="1" dirty="0"/>
              <a:t>p</a:t>
            </a:r>
            <a:r>
              <a:rPr lang="en-US" sz="2400" dirty="0"/>
              <a:t> and </a:t>
            </a:r>
            <a:r>
              <a:rPr lang="en-US" sz="2400" b="1" i="1" dirty="0"/>
              <a:t>q</a:t>
            </a:r>
            <a:r>
              <a:rPr lang="en-US" sz="2400" dirty="0"/>
              <a:t> are statements, then the conjunction of </a:t>
            </a:r>
            <a:r>
              <a:rPr lang="en-US" sz="2400" b="1" i="1" dirty="0"/>
              <a:t>p</a:t>
            </a:r>
            <a:r>
              <a:rPr lang="en-US" sz="2400" dirty="0"/>
              <a:t> and </a:t>
            </a:r>
            <a:r>
              <a:rPr lang="en-US" sz="2400" b="1" i="1" dirty="0"/>
              <a:t>q</a:t>
            </a:r>
            <a:r>
              <a:rPr lang="en-US" sz="2400" dirty="0"/>
              <a:t> is </a:t>
            </a:r>
            <a:r>
              <a:rPr lang="en-US" sz="2400" b="1" i="1" dirty="0"/>
              <a:t>“p and q”,</a:t>
            </a:r>
            <a:r>
              <a:rPr lang="en-US" sz="2400" dirty="0"/>
              <a:t> denoted as </a:t>
            </a:r>
            <a:r>
              <a:rPr lang="en-US" sz="2400" b="1" i="1" dirty="0"/>
              <a:t>“p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i="1" dirty="0">
                <a:sym typeface="Symbol" pitchFamily="18" charset="2"/>
              </a:rPr>
              <a:t> q”.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sym typeface="Symbol" pitchFamily="18" charset="2"/>
              </a:rPr>
              <a:t>It is true when, and only when, both p and q are true. If either p or q is false, or if both are false, </a:t>
            </a:r>
            <a:r>
              <a:rPr lang="en-US" sz="2400" dirty="0" err="1"/>
              <a:t>p</a:t>
            </a:r>
            <a:r>
              <a:rPr lang="en-US" sz="2400" dirty="0" err="1">
                <a:sym typeface="Symbol" pitchFamily="18" charset="2"/>
              </a:rPr>
              <a:t>q</a:t>
            </a:r>
            <a:r>
              <a:rPr lang="en-US" sz="2400" b="1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is false. 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4" name="Rectangle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906938"/>
              </p:ext>
            </p:extLst>
          </p:nvPr>
        </p:nvGraphicFramePr>
        <p:xfrm>
          <a:off x="4087749" y="4140200"/>
          <a:ext cx="4133850" cy="228600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q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p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11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10668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Note: Truth value of p  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4838"/>
            <a:ext cx="8458200" cy="4525963"/>
          </a:xfrm>
        </p:spPr>
        <p:txBody>
          <a:bodyPr>
            <a:normAutofit fontScale="85000" lnSpcReduction="10000"/>
          </a:bodyPr>
          <a:lstStyle/>
          <a:p>
            <a:pPr lvl="1" algn="just">
              <a:spcBef>
                <a:spcPct val="50000"/>
              </a:spcBef>
            </a:pPr>
            <a:r>
              <a:rPr lang="en-US" sz="3200" dirty="0">
                <a:sym typeface="Symbol" pitchFamily="18" charset="2"/>
              </a:rPr>
              <a:t>In the table T is only in that row where both p and q have T and all other values are F. </a:t>
            </a:r>
          </a:p>
          <a:p>
            <a:pPr lvl="1" algn="just">
              <a:spcBef>
                <a:spcPct val="50000"/>
              </a:spcBef>
            </a:pPr>
            <a:r>
              <a:rPr lang="en-US" sz="3200" dirty="0">
                <a:sym typeface="Symbol" pitchFamily="18" charset="2"/>
              </a:rPr>
              <a:t>Thus for finding out the truth values for the conjunction of  two statements we will only first search out where the both statements are true </a:t>
            </a:r>
          </a:p>
          <a:p>
            <a:pPr lvl="1" algn="just">
              <a:spcBef>
                <a:spcPct val="50000"/>
              </a:spcBef>
            </a:pPr>
            <a:r>
              <a:rPr lang="en-US" sz="3200" dirty="0">
                <a:sym typeface="Symbol" pitchFamily="18" charset="2"/>
              </a:rPr>
              <a:t>And write down the T in the corresponding row in the column of p</a:t>
            </a:r>
            <a:r>
              <a:rPr lang="en-US" sz="3200" b="1" dirty="0">
                <a:sym typeface="Symbol" pitchFamily="18" charset="2"/>
              </a:rPr>
              <a:t>  </a:t>
            </a:r>
            <a:r>
              <a:rPr lang="en-US" sz="3200" dirty="0">
                <a:sym typeface="Symbol" pitchFamily="18" charset="2"/>
              </a:rPr>
              <a:t>q and in all other rows we will write F in the column of p</a:t>
            </a:r>
            <a:r>
              <a:rPr lang="en-US" sz="3200" b="1" dirty="0">
                <a:sym typeface="Symbol" pitchFamily="18" charset="2"/>
              </a:rPr>
              <a:t>  </a:t>
            </a:r>
            <a:r>
              <a:rPr lang="en-US" sz="3200" dirty="0">
                <a:sym typeface="Symbol" pitchFamily="18" charset="2"/>
              </a:rPr>
              <a:t>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9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DISJUNCTION (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) or INCLUSIVE OR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50000"/>
              </a:spcBef>
            </a:pPr>
            <a:r>
              <a:rPr lang="en-US" sz="2400" dirty="0"/>
              <a:t>If </a:t>
            </a:r>
            <a:r>
              <a:rPr lang="en-US" sz="2400" b="1" i="1" dirty="0"/>
              <a:t>p</a:t>
            </a:r>
            <a:r>
              <a:rPr lang="en-US" sz="2400" dirty="0"/>
              <a:t> and </a:t>
            </a:r>
            <a:r>
              <a:rPr lang="en-US" sz="2400" b="1" i="1" dirty="0"/>
              <a:t>q</a:t>
            </a:r>
            <a:r>
              <a:rPr lang="en-US" sz="2400" dirty="0"/>
              <a:t> are statements, then the disjunction of </a:t>
            </a:r>
            <a:r>
              <a:rPr lang="en-US" sz="2400" b="1" i="1" dirty="0"/>
              <a:t>p</a:t>
            </a:r>
            <a:r>
              <a:rPr lang="en-US" sz="2400" dirty="0"/>
              <a:t> and  </a:t>
            </a:r>
            <a:r>
              <a:rPr lang="en-US" sz="2400" b="1" i="1" dirty="0"/>
              <a:t>q</a:t>
            </a:r>
            <a:r>
              <a:rPr lang="en-US" sz="2400" dirty="0"/>
              <a:t> is </a:t>
            </a:r>
            <a:r>
              <a:rPr lang="en-US" sz="2400" b="1" i="1" dirty="0"/>
              <a:t>“p or q”,</a:t>
            </a:r>
            <a:r>
              <a:rPr lang="en-US" sz="2400" dirty="0"/>
              <a:t> denoted as </a:t>
            </a:r>
            <a:r>
              <a:rPr lang="en-US" sz="2400" b="1" i="1" dirty="0"/>
              <a:t>“p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i="1" dirty="0">
                <a:sym typeface="Symbol" pitchFamily="18" charset="2"/>
              </a:rPr>
              <a:t> q” </a:t>
            </a:r>
            <a:r>
              <a:rPr lang="en-US" sz="2400" dirty="0">
                <a:sym typeface="Symbol" pitchFamily="18" charset="2"/>
              </a:rPr>
              <a:t>It is true when at least one of p or q is true and is false only when both p and q are false. 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" name="Rectangle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04532"/>
              </p:ext>
            </p:extLst>
          </p:nvPr>
        </p:nvGraphicFramePr>
        <p:xfrm>
          <a:off x="4171950" y="4038600"/>
          <a:ext cx="4133850" cy="228600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q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p 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271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1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Note: Truth value of </a:t>
            </a:r>
            <a:r>
              <a:rPr lang="en-US" sz="3600" dirty="0">
                <a:sym typeface="Symbol" pitchFamily="18" charset="2"/>
              </a:rPr>
              <a:t>p</a:t>
            </a:r>
            <a:r>
              <a:rPr lang="en-US" sz="3600" b="1" dirty="0">
                <a:sym typeface="Symbol" pitchFamily="18" charset="2"/>
              </a:rPr>
              <a:t>  </a:t>
            </a:r>
            <a:r>
              <a:rPr lang="en-US" sz="3600" dirty="0">
                <a:sym typeface="Symbol" pitchFamily="18" charset="2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ym typeface="Symbol" pitchFamily="18" charset="2"/>
              </a:rPr>
              <a:t>In the table F is only in that row where both p and q have F and all other values are T. </a:t>
            </a:r>
          </a:p>
          <a:p>
            <a:r>
              <a:rPr lang="en-US" sz="2400" dirty="0">
                <a:sym typeface="Symbol" pitchFamily="18" charset="2"/>
              </a:rPr>
              <a:t>Thus for finding out the truth values for the disjunction of  two statements we will only first search out where the both statements are false.</a:t>
            </a:r>
          </a:p>
          <a:p>
            <a:r>
              <a:rPr lang="en-US" sz="2400" dirty="0">
                <a:sym typeface="Symbol" pitchFamily="18" charset="2"/>
              </a:rPr>
              <a:t> And write down the F in the corresponding row in the column of p</a:t>
            </a:r>
            <a:r>
              <a:rPr lang="en-US" sz="2400" b="1" dirty="0">
                <a:sym typeface="Symbol" pitchFamily="18" charset="2"/>
              </a:rPr>
              <a:t>  </a:t>
            </a:r>
            <a:r>
              <a:rPr lang="en-US" sz="2400" dirty="0">
                <a:sym typeface="Symbol" pitchFamily="18" charset="2"/>
              </a:rPr>
              <a:t>q and in all other rows we will write T in the column of p</a:t>
            </a:r>
            <a:r>
              <a:rPr lang="en-US" sz="2400" b="1" dirty="0">
                <a:sym typeface="Symbol" pitchFamily="18" charset="2"/>
              </a:rPr>
              <a:t>  </a:t>
            </a:r>
            <a:r>
              <a:rPr lang="en-US" sz="2400" dirty="0">
                <a:sym typeface="Symbol" pitchFamily="18" charset="2"/>
              </a:rPr>
              <a:t>q.</a:t>
            </a:r>
            <a:endParaRPr lang="en-US" sz="2400" b="1" dirty="0">
              <a:sym typeface="Symbol" pitchFamily="18" charset="2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E47E-7639-45AD-977E-7035B2EF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1181-3A7B-436E-8B60-0DAA4CCA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proposition</a:t>
            </a:r>
          </a:p>
          <a:p>
            <a:r>
              <a:rPr lang="en-US" sz="2400" dirty="0"/>
              <a:t>Compound proposition</a:t>
            </a:r>
          </a:p>
          <a:p>
            <a:r>
              <a:rPr lang="en-US" sz="2400" dirty="0"/>
              <a:t>Logical connectives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EC85-891D-462F-B2FE-F941B148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USAGE OF “OR” IN INCLUSIVE SENSE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shall buy a pen or a book.</a:t>
            </a:r>
          </a:p>
          <a:p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In the above statement, if you buy a pen or a book in both cases the statement is true,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and if you buy </a:t>
            </a:r>
            <a:r>
              <a:rPr lang="en-US" sz="2400" u="sng" dirty="0"/>
              <a:t>both</a:t>
            </a:r>
            <a:r>
              <a:rPr lang="en-US" sz="2400" dirty="0"/>
              <a:t> pen and book then statement is again true. Thus we say in the above statement we use or in </a:t>
            </a:r>
            <a:r>
              <a:rPr lang="en-US" sz="2400" dirty="0">
                <a:solidFill>
                  <a:srgbClr val="FF0000"/>
                </a:solidFill>
              </a:rPr>
              <a:t>inclusive sense.  (p or q or both)</a:t>
            </a:r>
            <a:r>
              <a:rPr lang="en-US" sz="2400" dirty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2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EXCLUSIVE 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7360"/>
                <a:ext cx="8915400" cy="4338320"/>
              </a:xfrm>
            </p:spPr>
            <p:txBody>
              <a:bodyPr>
                <a:normAutofit/>
              </a:bodyPr>
              <a:lstStyle/>
              <a:p>
                <a:pPr lvl="1" eaLnBrk="0" hangingPunct="0">
                  <a:spcBef>
                    <a:spcPct val="50000"/>
                  </a:spcBef>
                </a:pPr>
                <a:r>
                  <a:rPr lang="en-US" sz="2400" dirty="0"/>
                  <a:t>“I shall buy Either laptop computer OR desktop computer.”</a:t>
                </a:r>
              </a:p>
              <a:p>
                <a:pPr lvl="1" eaLnBrk="0" hangingPunct="0">
                  <a:spcBef>
                    <a:spcPct val="50000"/>
                  </a:spcBef>
                </a:pPr>
                <a:r>
                  <a:rPr lang="en-US" sz="2400" dirty="0"/>
                  <a:t>When OR is used in its exclusive sense, The statement “p or q” means “p or q but not both” or “p or q and not p and q” which translates into symbols as:</a:t>
                </a:r>
              </a:p>
              <a:p>
                <a:pPr lvl="1" eaLnBrk="0" hangingPunct="0">
                  <a:spcBef>
                    <a:spcPct val="50000"/>
                  </a:spcBef>
                </a:pPr>
                <a:r>
                  <a:rPr lang="en-US" sz="2400" b="1" dirty="0"/>
                  <a:t>(p</a:t>
                </a:r>
                <a:r>
                  <a:rPr lang="en-US" sz="2400" b="1" dirty="0">
                    <a:sym typeface="Symbol" pitchFamily="18" charset="2"/>
                  </a:rPr>
                  <a:t> q) 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b="1" dirty="0">
                    <a:sym typeface="Symbol" pitchFamily="18" charset="2"/>
                  </a:rPr>
                  <a:t>(p  q)</a:t>
                </a:r>
              </a:p>
              <a:p>
                <a:pPr lvl="1" eaLnBrk="0" hangingPunct="0">
                  <a:spcBef>
                    <a:spcPct val="50000"/>
                  </a:spcBef>
                </a:pPr>
                <a:r>
                  <a:rPr lang="en-US" sz="2400" dirty="0"/>
                  <a:t>Which is abbreviated as:</a:t>
                </a:r>
              </a:p>
              <a:p>
                <a:pPr lvl="1" eaLnBrk="0" hangingPunct="0">
                  <a:spcBef>
                    <a:spcPct val="50000"/>
                  </a:spcBef>
                </a:pPr>
                <a:r>
                  <a:rPr lang="en-US" sz="2400" b="1" dirty="0"/>
                  <a:t>p </a:t>
                </a:r>
                <a:r>
                  <a:rPr lang="en-US" sz="2400" b="1" dirty="0">
                    <a:sym typeface="Symbol" pitchFamily="18" charset="2"/>
                  </a:rPr>
                  <a:t> q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  <a:p>
                <a:pPr lvl="1" eaLnBrk="0" hangingPunct="0">
                  <a:spcBef>
                    <a:spcPct val="50000"/>
                  </a:spcBef>
                </a:pPr>
                <a:r>
                  <a:rPr lang="en-US" sz="2400" dirty="0">
                    <a:sym typeface="Symbol" pitchFamily="18" charset="2"/>
                  </a:rPr>
                  <a:t>or  </a:t>
                </a:r>
                <a:r>
                  <a:rPr lang="en-US" sz="2400" b="1" dirty="0">
                    <a:sym typeface="Symbol" pitchFamily="18" charset="2"/>
                  </a:rPr>
                  <a:t>p XOR q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7360"/>
                <a:ext cx="8915400" cy="4338320"/>
              </a:xfrm>
              <a:blipFill>
                <a:blip r:embed="rId4"/>
                <a:stretch>
                  <a:fillRect t="-1124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45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2593" b="-6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3288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exclusive disjunction operator is </a:t>
                </a:r>
                <a:r>
                  <a:rPr lang="en-US" sz="2400" b="1" dirty="0"/>
                  <a:t>dyadic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It is similar to the disjunction operator; however, it differs in one respect. </a:t>
                </a:r>
              </a:p>
              <a:p>
                <a:r>
                  <a:rPr lang="en-US" sz="2400" dirty="0"/>
                  <a:t>It states that </a:t>
                </a:r>
                <a:r>
                  <a:rPr lang="en-US" sz="2400" b="1" dirty="0"/>
                  <a:t>either one of its operands </a:t>
                </a:r>
                <a:r>
                  <a:rPr lang="en-US" sz="2400" dirty="0"/>
                  <a:t>may be true but not both at the same time. </a:t>
                </a:r>
              </a:p>
              <a:p>
                <a:r>
                  <a:rPr lang="en-US" sz="2400" dirty="0"/>
                  <a:t>Thus,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valve_closed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i="1" dirty="0">
                    <a:solidFill>
                      <a:srgbClr val="FF0000"/>
                    </a:solidFill>
                  </a:rPr>
                  <a:t> shut-down </a:t>
                </a:r>
                <a:r>
                  <a:rPr lang="en-US" sz="2400" dirty="0"/>
                  <a:t>asserts that either </a:t>
                </a:r>
                <a:r>
                  <a:rPr lang="en-US" sz="2400" dirty="0" err="1"/>
                  <a:t>valve_closed</a:t>
                </a:r>
                <a:r>
                  <a:rPr lang="en-US" sz="2400" dirty="0"/>
                  <a:t> is true or shut-down is true or both valve-dosed and shut-down are true.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While </a:t>
                </a:r>
                <a:r>
                  <a:rPr lang="en-US" sz="2400" i="1" dirty="0" err="1">
                    <a:solidFill>
                      <a:srgbClr val="FF0000"/>
                    </a:solidFill>
                  </a:rPr>
                  <a:t>valve_closed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i="1" dirty="0">
                    <a:solidFill>
                      <a:srgbClr val="FF0000"/>
                    </a:solidFill>
                  </a:rPr>
                  <a:t> shut-down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asserts that either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valve_closed</a:t>
                </a:r>
                <a:r>
                  <a:rPr lang="en-US" sz="2400" dirty="0">
                    <a:solidFill>
                      <a:srgbClr val="FF0000"/>
                    </a:solidFill>
                  </a:rPr>
                  <a:t> is true or shut-down is true but that both are not true</a:t>
                </a:r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328890"/>
              </a:xfrm>
              <a:blipFill>
                <a:blip r:embed="rId5"/>
                <a:stretch>
                  <a:fillRect l="-958" t="-1972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31FD0-0B80-48C5-B98E-6F4A637CBE0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9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285" y="35995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TRUTH TABLE FOR EXCLUSIVE OR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Rectangle 5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0513361"/>
                  </p:ext>
                </p:extLst>
              </p:nvPr>
            </p:nvGraphicFramePr>
            <p:xfrm>
              <a:off x="2809240" y="3471035"/>
              <a:ext cx="6573520" cy="2523619"/>
            </p:xfrm>
            <a:graphic>
              <a:graphicData uri="http://schemas.openxmlformats.org/drawingml/2006/table">
                <a:tbl>
                  <a:tblPr/>
                  <a:tblGrid>
                    <a:gridCol w="583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49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16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70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3571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826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q</a:t>
                          </a:r>
                          <a:endParaRPr kumimoji="0" 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q</a:t>
                          </a:r>
                          <a:endParaRPr kumimoji="0" 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(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q</a:t>
                          </a: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(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q</a:t>
                          </a: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) 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Zedfont" panose="00000400000000000000" pitchFamily="2" charset="2"/>
                            </a:rPr>
                            <a:t> </a:t>
                          </a: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(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q</a:t>
                          </a: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9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93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Rectangle 5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0513361"/>
                  </p:ext>
                </p:extLst>
              </p:nvPr>
            </p:nvGraphicFramePr>
            <p:xfrm>
              <a:off x="2809240" y="3471035"/>
              <a:ext cx="6573520" cy="2523619"/>
            </p:xfrm>
            <a:graphic>
              <a:graphicData uri="http://schemas.openxmlformats.org/drawingml/2006/table">
                <a:tbl>
                  <a:tblPr/>
                  <a:tblGrid>
                    <a:gridCol w="583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49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16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70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3571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826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q</a:t>
                          </a:r>
                          <a:endParaRPr kumimoji="0" 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p</a:t>
                          </a:r>
                          <a:r>
                            <a:rPr kumimoji="0" lang="en-US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sym typeface="Symbol" pitchFamily="18" charset="2"/>
                            </a:rPr>
                            <a:t>q</a:t>
                          </a:r>
                          <a:endParaRPr kumimoji="0" 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0F9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95745" t="-8036" r="-168511" b="-288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79587" t="-8036" r="-2326" b="-288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93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2FD9B-5942-408E-AAE0-1ED57725B1C4}"/>
                  </a:ext>
                </a:extLst>
              </p:cNvPr>
              <p:cNvSpPr txBox="1"/>
              <p:nvPr/>
            </p:nvSpPr>
            <p:spPr>
              <a:xfrm>
                <a:off x="2712720" y="1778000"/>
                <a:ext cx="62280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 p </a:t>
                </a:r>
                <a:r>
                  <a:rPr lang="en-US" sz="2400" b="1" dirty="0">
                    <a:sym typeface="Symbol" pitchFamily="18" charset="2"/>
                  </a:rPr>
                  <a:t> q</a:t>
                </a:r>
                <a:r>
                  <a:rPr lang="en-US" sz="2400" dirty="0">
                    <a:sym typeface="Symbol" pitchFamily="18" charset="2"/>
                  </a:rPr>
                  <a:t> = </a:t>
                </a:r>
                <a:r>
                  <a:rPr lang="en-US" sz="2400" b="1" dirty="0"/>
                  <a:t>(p</a:t>
                </a:r>
                <a:r>
                  <a:rPr lang="en-US" sz="2400" b="1" dirty="0">
                    <a:sym typeface="Symbol" pitchFamily="18" charset="2"/>
                  </a:rPr>
                  <a:t> q) 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b="1" dirty="0">
                    <a:sym typeface="Symbol" pitchFamily="18" charset="2"/>
                  </a:rPr>
                  <a:t>(p  q)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2FD9B-5942-408E-AAE0-1ED57725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778000"/>
                <a:ext cx="6228080" cy="830997"/>
              </a:xfrm>
              <a:prstGeom prst="rect">
                <a:avLst/>
              </a:prstGeom>
              <a:blipFill>
                <a:blip r:embed="rId5"/>
                <a:stretch>
                  <a:fillRect l="-98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700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87C-0FDF-444A-9A28-EB5AF0D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69E7-565C-4590-8518-81E6E266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propositions</a:t>
            </a:r>
          </a:p>
          <a:p>
            <a:r>
              <a:rPr lang="en-US" sz="2400" dirty="0"/>
              <a:t>Logical connectives</a:t>
            </a:r>
          </a:p>
          <a:p>
            <a:r>
              <a:rPr lang="en-US" sz="2400" dirty="0"/>
              <a:t>Truth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74A57-43CC-4AB9-8914-287F038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0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A8C0-C8D3-4317-8164-D97EBD98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77E5-CCE5-4B71-B945-586B857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# 3: Section 3.2 of the book “Software development with Z” by J.B. Wordsworth</a:t>
            </a:r>
          </a:p>
          <a:p>
            <a:r>
              <a:rPr lang="en-US" sz="2800" dirty="0"/>
              <a:t>Chapter # 2:  of the book “Formal Software Development, from VDM to Java” by Quentin </a:t>
            </a:r>
            <a:r>
              <a:rPr lang="en-US" sz="2800" dirty="0" err="1"/>
              <a:t>Charatan</a:t>
            </a:r>
            <a:r>
              <a:rPr lang="en-US" sz="2800" dirty="0"/>
              <a:t> and Aaron </a:t>
            </a:r>
            <a:r>
              <a:rPr lang="en-US" sz="2800" dirty="0" err="1"/>
              <a:t>Kans</a:t>
            </a:r>
            <a:endParaRPr lang="en-US" sz="2800" dirty="0"/>
          </a:p>
          <a:p>
            <a:endParaRPr lang="en-US" sz="2800" b="1" dirty="0">
              <a:latin typeface="Frutiger-Black"/>
            </a:endParaRP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E9857-42BF-4F11-8082-B46E9F5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E5D3-5F45-4D8D-8054-24FE9217B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C904-851C-4DFD-AD50-553EC86F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B68B-042C-47B0-88A8-BD78E908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246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Mathematical logic (the branch of pure mathematics) gives the compact representation of sentences.</a:t>
            </a:r>
          </a:p>
          <a:p>
            <a:r>
              <a:rPr lang="en-US" sz="2400" dirty="0"/>
              <a:t>Mathematical logic provides a </a:t>
            </a:r>
            <a:r>
              <a:rPr lang="en-US" sz="2400" b="1" dirty="0"/>
              <a:t>precise and agreed meaning to statements</a:t>
            </a:r>
            <a:r>
              <a:rPr lang="en-US" sz="2400" dirty="0"/>
              <a:t> made in a natural language such as English. </a:t>
            </a:r>
          </a:p>
          <a:p>
            <a:r>
              <a:rPr lang="en-US" sz="2400" dirty="0"/>
              <a:t>The role of logic is to enable the reason about the proposed system specifications. </a:t>
            </a:r>
          </a:p>
          <a:p>
            <a:r>
              <a:rPr lang="en-US" sz="2400" dirty="0"/>
              <a:t>Logic provides us such a rigorous framework that </a:t>
            </a:r>
            <a:r>
              <a:rPr lang="en-US" sz="2400" b="1" dirty="0"/>
              <a:t>makes it possible to reason </a:t>
            </a:r>
            <a:r>
              <a:rPr lang="en-US" sz="2400" dirty="0"/>
              <a:t>precisely about statements made in the natural language.</a:t>
            </a:r>
          </a:p>
          <a:p>
            <a:r>
              <a:rPr lang="en-US" sz="2400" dirty="0"/>
              <a:t>It allows us to develop a set of laws that are internally consistent.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B9418-B9E5-45C4-B10D-E2C34A44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LOGICAL STATEMENT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80" y="1651000"/>
            <a:ext cx="8229600" cy="4876800"/>
          </a:xfrm>
        </p:spPr>
        <p:txBody>
          <a:bodyPr>
            <a:normAutofit lnSpcReduction="10000"/>
          </a:bodyPr>
          <a:lstStyle/>
          <a:p>
            <a:pPr lvl="1">
              <a:spcBef>
                <a:spcPct val="50000"/>
              </a:spcBef>
            </a:pPr>
            <a:r>
              <a:rPr lang="en-US" sz="2400" dirty="0"/>
              <a:t>A statement is a declarative sentence that is </a:t>
            </a:r>
            <a:r>
              <a:rPr lang="en-US" sz="2400" dirty="0">
                <a:solidFill>
                  <a:srgbClr val="FF0000"/>
                </a:solidFill>
              </a:rPr>
              <a:t>either true or false but not both</a:t>
            </a:r>
            <a:r>
              <a:rPr lang="en-US" sz="24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A statement is also referred to as a </a:t>
            </a:r>
            <a:r>
              <a:rPr lang="en-US" sz="2400" b="1" dirty="0"/>
              <a:t>proposition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  <a:r>
              <a:rPr lang="en-US" sz="2400" dirty="0"/>
              <a:t> So when we say a statement or Proposition this must be clear to you that these are the same.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Propositions are statements that are either TRUE or FALSE.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If a proposition is true, we say that it has a </a:t>
            </a:r>
            <a:r>
              <a:rPr lang="en-US" sz="2400" b="1" dirty="0"/>
              <a:t>truth value</a:t>
            </a:r>
            <a:r>
              <a:rPr lang="en-US" sz="2400" dirty="0"/>
              <a:t> of "</a:t>
            </a:r>
            <a:r>
              <a:rPr lang="en-US" sz="2400" b="1" dirty="0"/>
              <a:t>true</a:t>
            </a:r>
            <a:r>
              <a:rPr lang="en-US" sz="2400" dirty="0"/>
              <a:t>”.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If a proposition is false, its </a:t>
            </a:r>
            <a:r>
              <a:rPr lang="en-US" sz="2400" b="1" dirty="0"/>
              <a:t>truth value</a:t>
            </a:r>
            <a:r>
              <a:rPr lang="en-US" sz="2400" dirty="0"/>
              <a:t> is "</a:t>
            </a:r>
            <a:r>
              <a:rPr lang="en-US" sz="2400" b="1" dirty="0"/>
              <a:t>false</a:t>
            </a:r>
            <a:r>
              <a:rPr lang="en-US" sz="2400" dirty="0"/>
              <a:t>".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The truth values </a:t>
            </a:r>
            <a:r>
              <a:rPr lang="en-US" sz="2400" b="1" dirty="0"/>
              <a:t>“true”</a:t>
            </a:r>
            <a:r>
              <a:rPr lang="en-US" sz="2400" dirty="0"/>
              <a:t> and </a:t>
            </a:r>
            <a:r>
              <a:rPr lang="en-US" sz="2400" b="1" dirty="0"/>
              <a:t>“false”</a:t>
            </a:r>
            <a:r>
              <a:rPr lang="en-US" sz="2400" dirty="0"/>
              <a:t> are, respectively, denoted by the letters </a:t>
            </a:r>
            <a:r>
              <a:rPr lang="en-US" sz="2400" b="1" dirty="0"/>
              <a:t>T</a:t>
            </a:r>
            <a:r>
              <a:rPr lang="en-US" sz="2400" dirty="0"/>
              <a:t> and </a:t>
            </a:r>
            <a:r>
              <a:rPr lang="en-US" sz="2400" b="1" dirty="0"/>
              <a:t>F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227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EXAMPLES OF STATEMENTS OR PROPOSITIONS: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There are seven days in a week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4 + 2 = 6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4 + 2 = 6 is also a statement and its truth value is T. (Because 4+2 is 6)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FF0000"/>
                </a:solidFill>
              </a:rPr>
              <a:t>4 + 2 = 7 is also a statement </a:t>
            </a:r>
            <a:r>
              <a:rPr lang="en-US" sz="2400" dirty="0"/>
              <a:t>and its truth value is F. (Because we know that 4+2 is 6 not 7). 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The angles of a triangle add up to 360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CACC2F-4541-49A7-9D3E-EAF5E079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the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914400" lvl="1" indent="-457200"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dirty="0"/>
              <a:t>London is the capital of France.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2. 	Washington, D.C, is the capital of the United States of America.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	The above statement is also a proposition and its truth value is T.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3. 	Karachi is the capital of Pakistan. Karachi is the capital of Pakistan is also a statement and its truth value is F.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4. 	Imran is the president of America.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	</a:t>
            </a:r>
            <a:r>
              <a:rPr lang="en-US" sz="2400" i="1" dirty="0">
                <a:solidFill>
                  <a:srgbClr val="0070C0"/>
                </a:solidFill>
              </a:rPr>
              <a:t>The above sentence is a statement and its Truth value is false.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b="1" dirty="0"/>
              <a:t>REMARK:</a:t>
            </a:r>
            <a:r>
              <a:rPr lang="en-US" sz="2400" dirty="0"/>
              <a:t> Every sentence is not a statement.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 OF SENTENCES WHICH ARE NOT PROPOSITIONS: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lnSpcReduction="10000"/>
          </a:bodyPr>
          <a:lstStyle/>
          <a:p>
            <a:pPr marL="914400" lvl="1" indent="-457200">
              <a:spcBef>
                <a:spcPct val="50000"/>
              </a:spcBef>
              <a:buNone/>
            </a:pPr>
            <a:r>
              <a:rPr lang="en-US" sz="2400" dirty="0"/>
              <a:t>Consider the following sentences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 sz="2400" dirty="0"/>
              <a:t>Close the door.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 sz="2400" i="1" dirty="0"/>
              <a:t>x</a:t>
            </a:r>
            <a:r>
              <a:rPr lang="en-US" sz="2400" dirty="0"/>
              <a:t> is greater than 2.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 sz="2400" dirty="0"/>
              <a:t>He is very rich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 sz="2400" dirty="0"/>
              <a:t>What time is it ?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 sz="2400" dirty="0"/>
              <a:t>Read this carefully.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 sz="2400" dirty="0"/>
              <a:t>x + z = 10</a:t>
            </a:r>
          </a:p>
          <a:p>
            <a:pPr marL="914400" lvl="1" indent="-457200">
              <a:spcBef>
                <a:spcPct val="50000"/>
              </a:spcBef>
              <a:buNone/>
            </a:pPr>
            <a:r>
              <a:rPr lang="en-US" sz="2400" dirty="0"/>
              <a:t>are not propositions.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 as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If sentence is a question  or command , or it is vague or  nonsensical, then  it cannot be classified as  true or false then the sentence cannot be a statement or proposition, as easily seen in the sentences.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400" b="1" dirty="0"/>
              <a:t>The statements which involve variable or pronoun </a:t>
            </a:r>
            <a:r>
              <a:rPr lang="en-US" sz="2400" dirty="0"/>
              <a:t>and there are some information about the variable or pronoun which make the role of variable clear then the sentence becomes statement.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6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17.7|50.1|15.5|11.1|7.8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44924</TotalTime>
  <Words>2581</Words>
  <Application>Microsoft Office PowerPoint</Application>
  <PresentationFormat>Widescreen</PresentationFormat>
  <Paragraphs>301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Century Gothic</vt:lpstr>
      <vt:lpstr>Frutiger-Black</vt:lpstr>
      <vt:lpstr>Symbol</vt:lpstr>
      <vt:lpstr>Times New Roman</vt:lpstr>
      <vt:lpstr>Wingdings 3</vt:lpstr>
      <vt:lpstr>Wisp</vt:lpstr>
      <vt:lpstr>Department of Computer Science, CUI Lahore Campus</vt:lpstr>
      <vt:lpstr>Introduction to Formal Methods</vt:lpstr>
      <vt:lpstr>Topics to be discussed</vt:lpstr>
      <vt:lpstr>Need of propositional logic</vt:lpstr>
      <vt:lpstr>LOGICAL STATEMENT </vt:lpstr>
      <vt:lpstr>EXAMPLES OF STATEMENTS OR PROPOSITIONS:</vt:lpstr>
      <vt:lpstr>More examples of the proposition</vt:lpstr>
      <vt:lpstr>EXAMPLES OF SENTENCES WHICH ARE NOT PROPOSITIONS:</vt:lpstr>
      <vt:lpstr>Sentence  as proposition</vt:lpstr>
      <vt:lpstr>More on propositions </vt:lpstr>
      <vt:lpstr>EXAMPLES </vt:lpstr>
      <vt:lpstr>UNDERSTANDING STATEMENTS </vt:lpstr>
      <vt:lpstr>More examples</vt:lpstr>
      <vt:lpstr>Variable representation of propositions</vt:lpstr>
      <vt:lpstr>Propositions can be represented as propositional variables </vt:lpstr>
      <vt:lpstr>Example (variable or symbolic representation) </vt:lpstr>
      <vt:lpstr>SYMBOLIC REPRESENTATION </vt:lpstr>
      <vt:lpstr>COMPOUND STATEMENT</vt:lpstr>
      <vt:lpstr>LOGICAL CONNECTIVES</vt:lpstr>
      <vt:lpstr>EXAMPLES </vt:lpstr>
      <vt:lpstr>TRANSLATING FROM ENGLISH TO SYMBOLS </vt:lpstr>
      <vt:lpstr>EXAMPLE</vt:lpstr>
      <vt:lpstr>TRUTH TABLE</vt:lpstr>
      <vt:lpstr>NEGATION (¬) </vt:lpstr>
      <vt:lpstr>TRUTH TABLE FOR &lt; ¬ p &gt; </vt:lpstr>
      <vt:lpstr>CONJUNCTION ()</vt:lpstr>
      <vt:lpstr>Note: Truth value of p  q </vt:lpstr>
      <vt:lpstr>DISJUNCTION () or INCLUSIVE OR </vt:lpstr>
      <vt:lpstr>Note: Truth value of p  q </vt:lpstr>
      <vt:lpstr>USAGE OF “OR” IN INCLUSIVE SENSE </vt:lpstr>
      <vt:lpstr>EXCLUSIVE OR</vt:lpstr>
      <vt:lpstr>Difference between ∨  and ⊕</vt:lpstr>
      <vt:lpstr>TRUTH TABLE FOR EXCLUSIVE OR </vt:lpstr>
      <vt:lpstr>Summary of the lecture: conclusion</vt:lpstr>
      <vt:lpstr>Reference and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user</dc:creator>
  <cp:lastModifiedBy>Farooq Ahmad</cp:lastModifiedBy>
  <cp:revision>461</cp:revision>
  <dcterms:created xsi:type="dcterms:W3CDTF">2020-07-13T13:27:16Z</dcterms:created>
  <dcterms:modified xsi:type="dcterms:W3CDTF">2021-09-16T09:28:45Z</dcterms:modified>
</cp:coreProperties>
</file>