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0" r:id="rId2"/>
    <p:sldId id="313" r:id="rId3"/>
    <p:sldId id="365" r:id="rId4"/>
    <p:sldId id="263" r:id="rId5"/>
    <p:sldId id="264" r:id="rId6"/>
    <p:sldId id="305" r:id="rId7"/>
    <p:sldId id="265" r:id="rId8"/>
    <p:sldId id="367" r:id="rId9"/>
    <p:sldId id="266" r:id="rId10"/>
    <p:sldId id="334" r:id="rId11"/>
    <p:sldId id="267" r:id="rId12"/>
    <p:sldId id="268" r:id="rId13"/>
    <p:sldId id="338" r:id="rId14"/>
    <p:sldId id="269" r:id="rId15"/>
    <p:sldId id="366" r:id="rId16"/>
    <p:sldId id="272" r:id="rId17"/>
    <p:sldId id="340" r:id="rId18"/>
    <p:sldId id="273" r:id="rId19"/>
    <p:sldId id="274" r:id="rId20"/>
    <p:sldId id="275" r:id="rId21"/>
    <p:sldId id="276" r:id="rId22"/>
    <p:sldId id="288" r:id="rId23"/>
    <p:sldId id="277" r:id="rId24"/>
    <p:sldId id="364" r:id="rId25"/>
    <p:sldId id="3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F5F84-03AA-4689-BACC-0D9F323A64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ABE6F-515D-4229-A9C4-F03ABF0D26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49145-DF02-4CE1-A763-A1C08A0D3A3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32585-2B49-4DA5-9378-787E4D340E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0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1294E-37A0-4236-BF8E-B060109147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7B6D6-6271-4E47-8B11-D05421AA83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9D998-733B-4C05-8E6A-C85B6A1CBF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83E3C-3180-4E58-85C8-C1157A3757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E837C-9F0F-404B-B398-9CDDA1BF91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A7166-D8F5-4322-BC57-7F5B89C7BBA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97E3-431A-414A-9021-94807C979C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DD12A-42E5-467D-B270-411C447819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7888-86EB-40F0-9FE2-2DA209C9A9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8002A-E718-4B85-8CA1-4348A104E18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165-9CEC-4344-9A30-90DBE0EB620F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0083-8DC2-4F9D-82CA-F2EBEA69007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3F79-6FBA-42D3-A0E2-31351E4898A2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A844-EA3A-4302-BF18-085994B546AF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A3C6-4E54-42B1-810B-17A68C5E6C78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DF32-6C64-4276-B01B-3178E3B0EE4F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3DC-C6CF-4095-9DE3-D64C325B29C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4EDB-DCDE-40CC-AE8D-5F87118600B2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FF44-6921-4891-8909-4A42BA7BB86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861C-D14E-42BD-8A13-DEBADAA75CF4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EFA4-1D36-4F13-820B-CA807E79AFA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181-7692-4FEE-A979-70A3230D28F6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41B-73AB-4F9F-A2D2-FD0D2BEA71AC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61F2-910F-4D01-8525-647BD8F95E46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EA7C-BBF4-47C7-8CF8-7179F6642C3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7CF6-68BC-4FBD-AE5D-C8A905300B33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1DD-9C29-4AE2-B1BF-F057C7EFD20C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implication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7212577"/>
                  </p:ext>
                </p:extLst>
              </p:nvPr>
            </p:nvGraphicFramePr>
            <p:xfrm>
              <a:off x="2758440" y="2713166"/>
              <a:ext cx="493776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q</a:t>
                          </a:r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7212577"/>
                  </p:ext>
                </p:extLst>
              </p:nvPr>
            </p:nvGraphicFramePr>
            <p:xfrm>
              <a:off x="2758440" y="2713166"/>
              <a:ext cx="493776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>
                          <a:blip r:embed="rId4"/>
                          <a:stretch>
                            <a:fillRect l="-200741" t="-9333" r="-1481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2925" y="1592996"/>
            <a:ext cx="727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dirty="0">
                <a:solidFill>
                  <a:srgbClr val="FF0000"/>
                </a:solidFill>
              </a:rPr>
              <a:t> there are no clouds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dirty="0">
                <a:solidFill>
                  <a:srgbClr val="FF0000"/>
                </a:solidFill>
              </a:rPr>
              <a:t> there is no rain</a:t>
            </a:r>
          </a:p>
          <a:p>
            <a:r>
              <a:rPr lang="en-US" sz="2400" dirty="0"/>
              <a:t>p = There are no clouds, q = There is no 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2DEB-6426-4483-9862-991BCF182AB6}"/>
              </a:ext>
            </a:extLst>
          </p:cNvPr>
          <p:cNvSpPr txBox="1"/>
          <p:nvPr/>
        </p:nvSpPr>
        <p:spPr>
          <a:xfrm>
            <a:off x="2592925" y="5186739"/>
            <a:ext cx="871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left-hand operand of the implication operator is known as the </a:t>
            </a:r>
            <a:r>
              <a:rPr lang="en-US" sz="2400" b="1" dirty="0">
                <a:solidFill>
                  <a:srgbClr val="FF0000"/>
                </a:solidFill>
              </a:rPr>
              <a:t>antecedent</a:t>
            </a:r>
            <a:r>
              <a:rPr lang="en-US" sz="2400" dirty="0"/>
              <a:t> and the right-hand operand is known as the 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consequent</a:t>
            </a:r>
            <a:r>
              <a:rPr lang="en-US" sz="2400" dirty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774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514600" y="1143001"/>
            <a:ext cx="6858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Determine the truth value of each of the following conditional statements: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“If 1 = 1, then 3 = 3.”	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TRUE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“If 1 = 1, then 2 = 3.”	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FALSE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“If 1 = 0, then 3 = 3.” 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TRUE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“If 1 = 2, then 2 = 3.”	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TRUE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“If 1 = 1,then 1 = 2 and 2 = 3.”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FALSE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“If 1 = 3 or 1 = 2 then 3 = 3.”		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TRUE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14600" y="289307"/>
            <a:ext cx="7315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PRACTICE WITH CONDITIONAL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438400" y="533400"/>
            <a:ext cx="824992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ALTERNATIVE WAYS OF EXPRESSING IMPLICATIONS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 Box 5"/>
              <p:cNvSpPr txBox="1">
                <a:spLocks noChangeArrowheads="1"/>
              </p:cNvSpPr>
              <p:nvPr/>
            </p:nvSpPr>
            <p:spPr bwMode="auto">
              <a:xfrm>
                <a:off x="2509520" y="1734173"/>
                <a:ext cx="885952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Times New Roman" pitchFamily="18" charset="0"/>
                  </a:rPr>
                  <a:t>The implication </a:t>
                </a:r>
                <a:r>
                  <a:rPr lang="en-US" sz="2400" b="1" dirty="0">
                    <a:latin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sym typeface="Symbol" pitchFamily="18" charset="2"/>
                  </a:rPr>
                  <a:t> q </a:t>
                </a:r>
                <a:r>
                  <a:rPr lang="en-US" sz="2400" dirty="0">
                    <a:latin typeface="Times New Roman" pitchFamily="18" charset="0"/>
                    <a:sym typeface="Symbol" pitchFamily="18" charset="2"/>
                  </a:rPr>
                  <a:t>could be expressed in many alternative ways 	as: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36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520" y="1734173"/>
                <a:ext cx="8859520" cy="830997"/>
              </a:xfrm>
              <a:prstGeom prst="rect">
                <a:avLst/>
              </a:prstGeom>
              <a:blipFill>
                <a:blip r:embed="rId5"/>
                <a:stretch>
                  <a:fillRect l="-1101" t="-5839" b="-153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249930" y="2783840"/>
            <a:ext cx="3699510" cy="273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“if p then q”                        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“p implies q”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“if p, q”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“p only if q”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“p is sufficient for q”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360920" y="2824480"/>
            <a:ext cx="4343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“not p unless q”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“q follows from p”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“q if p”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“q whenever p”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“q is necessary for p”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345372" y="1625600"/>
                <a:ext cx="8915400" cy="44297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example, if the propositional variable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functioning</a:t>
                </a:r>
                <a:r>
                  <a:rPr lang="en-US" sz="2400" dirty="0"/>
                  <a:t> = 'the reactor is functioning normally',</a:t>
                </a:r>
              </a:p>
              <a:p>
                <a:r>
                  <a:rPr lang="en-US" sz="2400" i="1" dirty="0">
                    <a:solidFill>
                      <a:srgbClr val="FF0000"/>
                    </a:solidFill>
                  </a:rPr>
                  <a:t>valid-command</a:t>
                </a:r>
                <a:r>
                  <a:rPr lang="en-US" sz="2400" dirty="0"/>
                  <a:t> = 'a valid command has been typed'.</a:t>
                </a:r>
              </a:p>
              <a:p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executed</a:t>
                </a:r>
                <a:r>
                  <a:rPr lang="en-US" sz="2400" dirty="0"/>
                  <a:t> ='the command will have been executed', then </a:t>
                </a:r>
              </a:p>
              <a:p>
                <a:r>
                  <a:rPr lang="en-US" sz="2400" i="1" dirty="0"/>
                  <a:t>functioning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valid_command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i="1" dirty="0"/>
                  <a:t> executed      </a:t>
                </a:r>
                <a:r>
                  <a:rPr lang="en-US" sz="2400" dirty="0"/>
                  <a:t>stands for the proposition </a:t>
                </a:r>
              </a:p>
              <a:p>
                <a:r>
                  <a:rPr lang="en-US" sz="2400" dirty="0"/>
                  <a:t>“If the reactor is functioning normally and a valid command has been typed, then the command will have been executed”.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5372" y="1625600"/>
                <a:ext cx="8915400" cy="4429760"/>
              </a:xfrm>
              <a:blipFill>
                <a:blip r:embed="rId4"/>
                <a:stretch>
                  <a:fillRect l="-958" t="-1102" r="-1915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2590800" y="6858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 dirty="0"/>
              <a:t>EXERCISE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093911" y="1484175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Write the following statements in the form “if p, then q” in English.</a:t>
            </a:r>
          </a:p>
          <a:p>
            <a:pPr marL="914400" lvl="1" indent="-457200">
              <a:spcBef>
                <a:spcPct val="50000"/>
              </a:spcBef>
              <a:buFontTx/>
              <a:buAutoNum type="alphaLcParenR"/>
            </a:pPr>
            <a:r>
              <a:rPr lang="en-US" sz="2000" b="1" i="1" dirty="0">
                <a:latin typeface="Times New Roman" pitchFamily="18" charset="0"/>
              </a:rPr>
              <a:t>Your guarantee is valid </a:t>
            </a:r>
            <a:r>
              <a:rPr lang="en-US" sz="2000" b="1" dirty="0">
                <a:latin typeface="Times New Roman" pitchFamily="18" charset="0"/>
              </a:rPr>
              <a:t>ONLY IF </a:t>
            </a:r>
            <a:r>
              <a:rPr lang="en-US" sz="2000" b="1" i="1" dirty="0">
                <a:latin typeface="Times New Roman" pitchFamily="18" charset="0"/>
              </a:rPr>
              <a:t>you bought your CD less than 90 days ago.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If your guarantee is valid, then you must have bought  your CD player less than 90 days ago.</a:t>
            </a:r>
          </a:p>
          <a:p>
            <a:pPr marL="914400" lvl="1" indent="-457200">
              <a:spcBef>
                <a:spcPct val="50000"/>
              </a:spcBef>
              <a:buFontTx/>
              <a:buAutoNum type="alphaLcParenR" startAt="2"/>
            </a:pPr>
            <a:r>
              <a:rPr lang="en-US" sz="2000" b="1" i="1" dirty="0">
                <a:latin typeface="Times New Roman" pitchFamily="18" charset="0"/>
              </a:rPr>
              <a:t>To get tenure as a professor, it is sufficient to be world-famous.</a:t>
            </a:r>
            <a:endParaRPr lang="en-US" sz="2000" dirty="0">
              <a:latin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If you are world-famous, then you will get tenure as a professor.</a:t>
            </a:r>
          </a:p>
          <a:p>
            <a:pPr marL="914400" lvl="1" indent="-457200">
              <a:spcBef>
                <a:spcPct val="50000"/>
              </a:spcBef>
              <a:buFontTx/>
              <a:buAutoNum type="alphaLcParenR" startAt="3"/>
            </a:pPr>
            <a:r>
              <a:rPr lang="en-US" sz="2000" b="1" i="1" dirty="0">
                <a:latin typeface="Times New Roman" pitchFamily="18" charset="0"/>
              </a:rPr>
              <a:t>That you get the job implies that you have the best credentials.</a:t>
            </a:r>
            <a:endParaRPr lang="en-US" sz="2000" dirty="0">
              <a:latin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If you get the job, then you have the best credentials.</a:t>
            </a:r>
          </a:p>
          <a:p>
            <a:pPr marL="914400" lvl="1" indent="-457200">
              <a:spcBef>
                <a:spcPct val="50000"/>
              </a:spcBef>
              <a:buFontTx/>
              <a:buAutoNum type="alphaLcParenR" startAt="4"/>
            </a:pPr>
            <a:r>
              <a:rPr lang="en-US" sz="2000" b="1" i="1" dirty="0">
                <a:latin typeface="Times New Roman" pitchFamily="18" charset="0"/>
              </a:rPr>
              <a:t>It is necessary to practice 8 hours to get to the job in a software house.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If you get the job in a software house, then you must have practiced  8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25040" y="381000"/>
            <a:ext cx="8524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/>
              <a:t>TRANSLATING  ENGLISH SENTENCES TO SYMBOLS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468120" y="1010984"/>
            <a:ext cx="975868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Let </a:t>
            </a:r>
            <a:r>
              <a:rPr lang="en-US" sz="2000" b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</a:rPr>
              <a:t> be propositions: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p = “you get an A on the final exam”, q = “you do every exercise in this book”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r = “you get an A in this class”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Write the following propositions using p, q, and r and logical connective</a:t>
            </a:r>
            <a:r>
              <a:rPr lang="en-US" sz="2400" dirty="0">
                <a:latin typeface="Times New Roman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Rectangle 6"/>
              <p:cNvSpPr>
                <a:spLocks noChangeArrowheads="1"/>
              </p:cNvSpPr>
              <p:nvPr/>
            </p:nvSpPr>
            <p:spPr bwMode="auto">
              <a:xfrm>
                <a:off x="1311579" y="2979925"/>
                <a:ext cx="10098101" cy="3554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914400" lvl="1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n-US" dirty="0">
                    <a:latin typeface="Times New Roman" pitchFamily="18" charset="0"/>
                  </a:rPr>
                  <a:t>To get an A in this class it is necessary for you to get an A on the final.</a:t>
                </a: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b="1" u="sng" dirty="0">
                    <a:latin typeface="Times New Roman" pitchFamily="18" charset="0"/>
                  </a:rPr>
                  <a:t>SOLUTION</a:t>
                </a:r>
                <a:r>
                  <a:rPr lang="en-US" dirty="0">
                    <a:latin typeface="Times New Roman" pitchFamily="18" charset="0"/>
                  </a:rPr>
                  <a:t>		</a:t>
                </a:r>
                <a:r>
                  <a:rPr lang="en-US" b="1" dirty="0">
                    <a:latin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r</a:t>
                </a:r>
                <a:endParaRPr lang="en-US" b="1" dirty="0">
                  <a:latin typeface="Times New Roman" pitchFamily="18" charset="0"/>
                </a:endParaRPr>
              </a:p>
              <a:p>
                <a:pPr marL="914400" lvl="1" indent="-457200">
                  <a:spcBef>
                    <a:spcPct val="50000"/>
                  </a:spcBef>
                </a:pPr>
                <a:endParaRPr lang="en-US" dirty="0">
                  <a:latin typeface="Times New Roman" pitchFamily="18" charset="0"/>
                </a:endParaRP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2.  You do every exercise in this book; You get an A on the final, implies, you get an A in the class.</a:t>
                </a: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b="1" u="sng" dirty="0">
                    <a:latin typeface="Times New Roman" pitchFamily="18" charset="0"/>
                  </a:rPr>
                  <a:t>SOLUTION</a:t>
                </a:r>
                <a:r>
                  <a:rPr lang="en-US" dirty="0">
                    <a:latin typeface="Times New Roman" pitchFamily="18" charset="0"/>
                  </a:rPr>
                  <a:t>		</a:t>
                </a:r>
                <a:r>
                  <a:rPr lang="en-US" b="1" dirty="0">
                    <a:latin typeface="Times New Roman" pitchFamily="18" charset="0"/>
                  </a:rPr>
                  <a:t>p 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 q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r</a:t>
                </a:r>
                <a:endParaRPr lang="en-US" b="1" dirty="0">
                  <a:latin typeface="Times New Roman" pitchFamily="18" charset="0"/>
                </a:endParaRPr>
              </a:p>
              <a:p>
                <a:pPr marL="914400" lvl="1" indent="-457200">
                  <a:spcBef>
                    <a:spcPct val="50000"/>
                  </a:spcBef>
                </a:pPr>
                <a:endParaRPr lang="en-US" dirty="0">
                  <a:latin typeface="Times New Roman" pitchFamily="18" charset="0"/>
                </a:endParaRP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3. Getting an A on the final and doing every exercise in this book is sufficient for getting an A in this class.</a:t>
                </a:r>
              </a:p>
              <a:p>
                <a:pPr marL="914400" lvl="1" indent="-457200">
                  <a:spcBef>
                    <a:spcPct val="50000"/>
                  </a:spcBef>
                </a:pPr>
                <a:r>
                  <a:rPr lang="en-US" b="1" u="sng" dirty="0">
                    <a:latin typeface="Times New Roman" pitchFamily="18" charset="0"/>
                  </a:rPr>
                  <a:t>SOLUTION</a:t>
                </a:r>
                <a:r>
                  <a:rPr lang="en-US" dirty="0">
                    <a:latin typeface="Times New Roman" pitchFamily="18" charset="0"/>
                  </a:rPr>
                  <a:t>		</a:t>
                </a:r>
                <a:r>
                  <a:rPr lang="en-US" b="1" dirty="0">
                    <a:latin typeface="Times New Roman" pitchFamily="18" charset="0"/>
                  </a:rPr>
                  <a:t>p 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 q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r</a:t>
                </a:r>
              </a:p>
            </p:txBody>
          </p:sp>
        </mc:Choice>
        <mc:Fallback xmlns="">
          <p:sp>
            <p:nvSpPr>
              <p:cNvPr id="1741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579" y="2979925"/>
                <a:ext cx="10098101" cy="3554819"/>
              </a:xfrm>
              <a:prstGeom prst="rect">
                <a:avLst/>
              </a:prstGeom>
              <a:blipFill>
                <a:blip r:embed="rId6"/>
                <a:stretch>
                  <a:fillRect t="-1029" b="-18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660400" y="1168400"/>
            <a:ext cx="11277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HIERARCHY OF OPERATIONS FOR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5"/>
              <p:cNvSpPr>
                <a:spLocks noChangeArrowheads="1"/>
              </p:cNvSpPr>
              <p:nvPr/>
            </p:nvSpPr>
            <p:spPr bwMode="auto">
              <a:xfrm>
                <a:off x="2419350" y="2717800"/>
                <a:ext cx="6800850" cy="10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14400" lvl="1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        </m:t>
                    </m:r>
                    <m:r>
                      <a:rPr lang="en-US" sz="2800">
                        <a:latin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800" dirty="0"/>
                  <a:t>(negation)</a:t>
                </a:r>
              </a:p>
              <a:p>
                <a:pPr marL="990600" lvl="1" indent="-5334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sz="2800" dirty="0">
                    <a:sym typeface="Symbol" pitchFamily="18" charset="2"/>
                  </a:rPr>
                  <a:t> (conjunction),  (disjunction)</a:t>
                </a:r>
              </a:p>
              <a:p>
                <a:pPr marL="990600" lvl="1" indent="-5334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(conditional)</a:t>
                </a:r>
                <a:endParaRPr lang="en-US" sz="2800" dirty="0"/>
              </a:p>
            </p:txBody>
          </p:sp>
        </mc:Choice>
        <mc:Fallback xmlns="">
          <p:sp>
            <p:nvSpPr>
              <p:cNvPr id="1945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9350" y="2717800"/>
                <a:ext cx="6800850" cy="1016000"/>
              </a:xfrm>
              <a:prstGeom prst="rect">
                <a:avLst/>
              </a:prstGeom>
              <a:blipFill>
                <a:blip r:embed="rId5"/>
                <a:stretch>
                  <a:fillRect t="-10778" b="-556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81889C-2203-47AC-88B4-165DBD78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Precedence of operators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1587D-5D3D-458F-8B44-9BC96A1E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01222"/>
            <a:ext cx="83889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9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2590800" y="381000"/>
            <a:ext cx="6858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Text Box 5"/>
              <p:cNvSpPr txBox="1">
                <a:spLocks noChangeArrowheads="1"/>
              </p:cNvSpPr>
              <p:nvPr/>
            </p:nvSpPr>
            <p:spPr bwMode="auto">
              <a:xfrm>
                <a:off x="2255520" y="946151"/>
                <a:ext cx="8717280" cy="5632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	</a:t>
                </a:r>
                <a:r>
                  <a:rPr lang="en-US" sz="2000" dirty="0">
                    <a:latin typeface="Times New Roman" pitchFamily="18" charset="0"/>
                  </a:rPr>
                  <a:t>Construct a truth table for the statement form  </a:t>
                </a:r>
                <a:r>
                  <a:rPr lang="en-US" sz="2000" b="1" dirty="0">
                    <a:latin typeface="Times New Roman" pitchFamily="18" charset="0"/>
                  </a:rPr>
                  <a:t>p </a:t>
                </a:r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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p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000" b="1" u="sng" dirty="0">
                    <a:latin typeface="Times New Roman" pitchFamily="18" charset="0"/>
                    <a:sym typeface="Symbol" pitchFamily="18" charset="2"/>
                  </a:rPr>
                  <a:t>SOLUTION                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		According to the order of operations for logical connectives,    </a:t>
                </a:r>
                <a:r>
                  <a:rPr lang="en-US" sz="2000" dirty="0">
                    <a:latin typeface="Times New Roman" pitchFamily="18" charset="0"/>
                  </a:rPr>
                  <a:t>p 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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p means (</a:t>
                </a:r>
                <a:r>
                  <a:rPr lang="en-US" sz="2000" dirty="0">
                    <a:latin typeface="Times New Roman" pitchFamily="18" charset="0"/>
                  </a:rPr>
                  <a:t>p 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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q))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 p)</a:t>
                </a:r>
              </a:p>
              <a:p>
                <a:pPr lvl="1">
                  <a:spcBef>
                    <a:spcPct val="50000"/>
                  </a:spcBef>
                </a:pP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ct val="50000"/>
                  </a:spcBef>
                </a:pP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ct val="50000"/>
                  </a:spcBef>
                </a:pP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ct val="50000"/>
                  </a:spcBef>
                </a:pP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ct val="50000"/>
                  </a:spcBef>
                </a:pP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ct val="50000"/>
                  </a:spcBef>
                </a:pP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In the above table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we use the hierarchy of operations 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to complete the truth table. That’s why we have column for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</a:rPr>
                  <a:t>q and then for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</a:rPr>
                  <a:t>p after the columns of p and q then we have the column for p </a:t>
                </a:r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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q because order of operation as given below and at the end we have column for the statement form which involve implication that is </a:t>
                </a:r>
                <a:r>
                  <a:rPr lang="en-US" sz="2000" b="1" dirty="0">
                    <a:latin typeface="Times New Roman" pitchFamily="18" charset="0"/>
                  </a:rPr>
                  <a:t>p </a:t>
                </a:r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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p.</a:t>
                </a:r>
                <a:endParaRPr lang="en-US" sz="20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48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5520" y="946151"/>
                <a:ext cx="8717280" cy="5632311"/>
              </a:xfrm>
              <a:prstGeom prst="rect">
                <a:avLst/>
              </a:prstGeom>
              <a:blipFill>
                <a:blip r:embed="rId5"/>
                <a:stretch>
                  <a:fillRect t="-649" r="-350" b="-9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62" name="Group 6"/>
              <p:cNvGraphicFramePr>
                <a:graphicFrameLocks noGrp="1"/>
              </p:cNvGraphicFramePr>
              <p:nvPr>
                <p:ph type="tbl" idx="4294967295"/>
                <p:extLst>
                  <p:ext uri="{D42A27DB-BD31-4B8C-83A1-F6EECF244321}">
                    <p14:modId xmlns:p14="http://schemas.microsoft.com/office/powerpoint/2010/main" val="1262377132"/>
                  </p:ext>
                </p:extLst>
              </p:nvPr>
            </p:nvGraphicFramePr>
            <p:xfrm>
              <a:off x="3911599" y="2636520"/>
              <a:ext cx="4368801" cy="2058036"/>
            </p:xfrm>
            <a:graphic>
              <a:graphicData uri="http://schemas.openxmlformats.org/drawingml/2006/table">
                <a:tbl>
                  <a:tblPr/>
                  <a:tblGrid>
                    <a:gridCol w="3360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0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8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0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6803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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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q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16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8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0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62" name="Group 6"/>
              <p:cNvGraphicFramePr>
                <a:graphicFrameLocks noGrp="1"/>
              </p:cNvGraphicFramePr>
              <p:nvPr>
                <p:ph type="tbl" idx="4294967295"/>
                <p:extLst>
                  <p:ext uri="{D42A27DB-BD31-4B8C-83A1-F6EECF244321}">
                    <p14:modId xmlns:p14="http://schemas.microsoft.com/office/powerpoint/2010/main" val="1262377132"/>
                  </p:ext>
                </p:extLst>
              </p:nvPr>
            </p:nvGraphicFramePr>
            <p:xfrm>
              <a:off x="3911599" y="2636520"/>
              <a:ext cx="4368801" cy="2058036"/>
            </p:xfrm>
            <a:graphic>
              <a:graphicData uri="http://schemas.openxmlformats.org/drawingml/2006/table">
                <a:tbl>
                  <a:tblPr/>
                  <a:tblGrid>
                    <a:gridCol w="3360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0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8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0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6803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53012" t="-3000" r="-621687" b="-24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216495" t="-3000" r="-431959" b="-24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222464" t="-3000" r="-203623" b="-24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61232" t="-3000" r="-1812" b="-24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8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70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286000" y="596900"/>
            <a:ext cx="5829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5"/>
              <p:cNvSpPr txBox="1">
                <a:spLocks noChangeArrowheads="1"/>
              </p:cNvSpPr>
              <p:nvPr/>
            </p:nvSpPr>
            <p:spPr bwMode="auto">
              <a:xfrm>
                <a:off x="1656080" y="1282701"/>
                <a:ext cx="884936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	</a:t>
                </a:r>
                <a:r>
                  <a:rPr lang="en-US" sz="2000" dirty="0">
                    <a:latin typeface="Times New Roman" pitchFamily="18" charset="0"/>
                  </a:rPr>
                  <a:t>Construct a truth table for the statement form  </a:t>
                </a:r>
                <a:r>
                  <a:rPr lang="en-US" sz="2000" b="1" dirty="0">
                    <a:latin typeface="Times New Roman" pitchFamily="18" charset="0"/>
                  </a:rPr>
                  <a:t>(p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q)  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 p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sym typeface="Symbol" pitchFamily="18" charset="2"/>
                  </a:rPr>
                  <a:t>r)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000" b="1" u="sng" dirty="0">
                    <a:latin typeface="Times New Roman" pitchFamily="18" charset="0"/>
                    <a:sym typeface="Symbol" pitchFamily="18" charset="2"/>
                  </a:rPr>
                  <a:t>SOLUTION</a:t>
                </a:r>
              </a:p>
            </p:txBody>
          </p:sp>
        </mc:Choice>
        <mc:Fallback xmlns="">
          <p:sp>
            <p:nvSpPr>
              <p:cNvPr id="2150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080" y="1282701"/>
                <a:ext cx="8849360" cy="861774"/>
              </a:xfrm>
              <a:prstGeom prst="rect">
                <a:avLst/>
              </a:prstGeom>
              <a:blipFill>
                <a:blip r:embed="rId5"/>
                <a:stretch>
                  <a:fillRect t="-4225" b="-112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6" name="Group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688562"/>
                  </p:ext>
                </p:extLst>
              </p:nvPr>
            </p:nvGraphicFramePr>
            <p:xfrm>
              <a:off x="3048000" y="2512059"/>
              <a:ext cx="5963920" cy="3870960"/>
            </p:xfrm>
            <a:graphic>
              <a:graphicData uri="http://schemas.openxmlformats.org/drawingml/2006/table">
                <a:tbl>
                  <a:tblPr/>
                  <a:tblGrid>
                    <a:gridCol w="496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2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44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35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45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56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11353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r</a:t>
                          </a: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q)(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p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r)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6" name="Group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688562"/>
                  </p:ext>
                </p:extLst>
              </p:nvPr>
            </p:nvGraphicFramePr>
            <p:xfrm>
              <a:off x="3048000" y="2512059"/>
              <a:ext cx="5963920" cy="3870960"/>
            </p:xfrm>
            <a:graphic>
              <a:graphicData uri="http://schemas.openxmlformats.org/drawingml/2006/table">
                <a:tbl>
                  <a:tblPr/>
                  <a:tblGrid>
                    <a:gridCol w="496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2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44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35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45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56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11353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89394" t="-4348" r="-458333" b="-46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444186" t="-4348" r="-603488" b="-46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280240" t="-4348" r="-210778" b="-46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82997" t="-4348" r="-1441" b="-46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Formal Methods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364753" y="610200"/>
            <a:ext cx="769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LOGICAL EQUIVALENCE INVOLVING 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Text Box 5"/>
              <p:cNvSpPr txBox="1">
                <a:spLocks noChangeArrowheads="1"/>
              </p:cNvSpPr>
              <p:nvPr/>
            </p:nvSpPr>
            <p:spPr bwMode="auto">
              <a:xfrm>
                <a:off x="2270760" y="1845360"/>
                <a:ext cx="6858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Times New Roman" pitchFamily="18" charset="0"/>
                  </a:rPr>
                  <a:t>	Use truth table to show </a:t>
                </a:r>
                <a:r>
                  <a:rPr lang="en-US" sz="2400" b="1" dirty="0">
                    <a:latin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sym typeface="Symbol" pitchFamily="18" charset="2"/>
                  </a:rPr>
                  <a:t> q 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sym typeface="Symbol" pitchFamily="18" charset="2"/>
                  </a:rPr>
                  <a:t>q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sym typeface="Symbol" pitchFamily="18" charset="2"/>
                  </a:rPr>
                  <a:t>p</a:t>
                </a:r>
                <a:r>
                  <a:rPr lang="en-US" sz="2400" dirty="0">
                    <a:latin typeface="Times New Roman" pitchFamily="18" charset="0"/>
                    <a:sym typeface="Symbol" pitchFamily="18" charset="2"/>
                  </a:rPr>
                  <a:t> 	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253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760" y="1845360"/>
                <a:ext cx="6858000" cy="830997"/>
              </a:xfrm>
              <a:prstGeom prst="rect">
                <a:avLst/>
              </a:prstGeom>
              <a:blipFill>
                <a:blip r:embed="rId6"/>
                <a:stretch>
                  <a:fillRect t="-66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510" name="Group 6"/>
              <p:cNvGraphicFramePr>
                <a:graphicFrameLocks noGrp="1"/>
              </p:cNvGraphicFramePr>
              <p:nvPr>
                <p:ph type="tbl" idx="4294967295"/>
                <p:extLst>
                  <p:ext uri="{D42A27DB-BD31-4B8C-83A1-F6EECF244321}">
                    <p14:modId xmlns:p14="http://schemas.microsoft.com/office/powerpoint/2010/main" val="1420940599"/>
                  </p:ext>
                </p:extLst>
              </p:nvPr>
            </p:nvGraphicFramePr>
            <p:xfrm>
              <a:off x="3343274" y="2790508"/>
              <a:ext cx="6125844" cy="2286000"/>
            </p:xfrm>
            <a:graphic>
              <a:graphicData uri="http://schemas.openxmlformats.org/drawingml/2006/table">
                <a:tbl>
                  <a:tblPr/>
                  <a:tblGrid>
                    <a:gridCol w="70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77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27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6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261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ea typeface="+mn-ea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 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9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510" name="Group 6"/>
              <p:cNvGraphicFramePr>
                <a:graphicFrameLocks noGrp="1"/>
              </p:cNvGraphicFramePr>
              <p:nvPr>
                <p:ph type="tbl" idx="4294967295"/>
                <p:extLst>
                  <p:ext uri="{D42A27DB-BD31-4B8C-83A1-F6EECF244321}">
                    <p14:modId xmlns:p14="http://schemas.microsoft.com/office/powerpoint/2010/main" val="1420940599"/>
                  </p:ext>
                </p:extLst>
              </p:nvPr>
            </p:nvGraphicFramePr>
            <p:xfrm>
              <a:off x="3343274" y="2790508"/>
              <a:ext cx="6125844" cy="2286000"/>
            </p:xfrm>
            <a:graphic>
              <a:graphicData uri="http://schemas.openxmlformats.org/drawingml/2006/table">
                <a:tbl>
                  <a:tblPr/>
                  <a:tblGrid>
                    <a:gridCol w="70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77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7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27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6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261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44910" t="-8000" r="-365868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272667" t="-8000" r="-307333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282323" t="-8000" r="-132828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301594" t="-8000" r="-4781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4"/>
              <p:cNvSpPr>
                <a:spLocks noChangeArrowheads="1"/>
              </p:cNvSpPr>
              <p:nvPr/>
            </p:nvSpPr>
            <p:spPr bwMode="auto">
              <a:xfrm>
                <a:off x="2438400" y="508000"/>
                <a:ext cx="7244080" cy="63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IMPLICATION LAW</a:t>
                </a:r>
                <a:br>
                  <a:rPr lang="en-US" sz="3200" dirty="0">
                    <a:solidFill>
                      <a:schemeClr val="tx1"/>
                    </a:solidFill>
                  </a:rPr>
                </a:br>
                <a:r>
                  <a:rPr lang="en-US" sz="32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Symbol" pitchFamily="18" charset="2"/>
                  </a:rPr>
                  <a:t> q  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Symbol" pitchFamily="18" charset="2"/>
                  </a:rPr>
                  <a:t> p  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5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08000"/>
                <a:ext cx="7244080" cy="635000"/>
              </a:xfrm>
              <a:prstGeom prst="rect">
                <a:avLst/>
              </a:prstGeom>
              <a:blipFill>
                <a:blip r:embed="rId5"/>
                <a:stretch>
                  <a:fillRect t="-45714" b="-647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33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572181"/>
                  </p:ext>
                </p:extLst>
              </p:nvPr>
            </p:nvGraphicFramePr>
            <p:xfrm>
              <a:off x="3733800" y="1432242"/>
              <a:ext cx="5369560" cy="2286000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6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2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119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 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q</a:t>
                          </a:r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 q</a:t>
                          </a:r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70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33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572181"/>
                  </p:ext>
                </p:extLst>
              </p:nvPr>
            </p:nvGraphicFramePr>
            <p:xfrm>
              <a:off x="3733800" y="1432242"/>
              <a:ext cx="5369560" cy="2286000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6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2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119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47541" t="-9333" r="-238251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302000" t="-9333" r="-190667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214591" t="-9333" r="-1779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94" name="Rectangle 44"/>
              <p:cNvSpPr>
                <a:spLocks noChangeArrowheads="1"/>
              </p:cNvSpPr>
              <p:nvPr/>
            </p:nvSpPr>
            <p:spPr bwMode="auto">
              <a:xfrm>
                <a:off x="2113280" y="4191000"/>
                <a:ext cx="8778240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just"/>
                <a:endParaRPr lang="en-US" sz="20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schemeClr val="tx2"/>
                    </a:solidFill>
                  </a:rPr>
                  <a:t>In the above table as you note that the entries in the third and last columns are same so these statement forms are logically equivalent. </a:t>
                </a:r>
              </a:p>
              <a:p>
                <a:pPr algn="just"/>
                <a:r>
                  <a:rPr lang="en-US" sz="2400" dirty="0">
                    <a:solidFill>
                      <a:schemeClr val="tx2"/>
                    </a:solidFill>
                  </a:rPr>
                  <a:t>This is very important logical equivalence shows that the implication can be replaced by using “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” and “”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:br>
                  <a:rPr lang="en-US" sz="1600" b="1" dirty="0">
                    <a:solidFill>
                      <a:schemeClr val="tx2"/>
                    </a:solidFill>
                  </a:rPr>
                </a:b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594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3280" y="4191000"/>
                <a:ext cx="8778240" cy="1752600"/>
              </a:xfrm>
              <a:prstGeom prst="rect">
                <a:avLst/>
              </a:prstGeom>
              <a:blipFill>
                <a:blip r:embed="rId7"/>
                <a:stretch>
                  <a:fillRect l="-1111" t="-12892" r="-1042" b="-76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6640" y="1793796"/>
                <a:ext cx="906272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Rewrite the following statement in if-then form</a:t>
                </a:r>
              </a:p>
              <a:p>
                <a:r>
                  <a:rPr lang="en-US" sz="2400" dirty="0"/>
                  <a:t>“Either you get to work in time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2400" dirty="0"/>
                  <a:t> you are fired.”</a:t>
                </a:r>
              </a:p>
              <a:p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The given statement is in the form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p  q), i.e.,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p = you get to work in time.</a:t>
                </a:r>
              </a:p>
              <a:p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 q = you are fired</a:t>
                </a:r>
              </a:p>
              <a:p>
                <a:r>
                  <a:rPr lang="en-US" sz="2400" dirty="0"/>
                  <a:t>Now:</a:t>
                </a:r>
              </a:p>
              <a:p>
                <a:endParaRPr lang="en-US" sz="2400" b="1" dirty="0">
                  <a:solidFill>
                    <a:schemeClr val="tx2"/>
                  </a:solidFill>
                  <a:sym typeface="Symbol" pitchFamily="18" charset="2"/>
                </a:endParaRPr>
              </a:p>
              <a:p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p = you do not get to work in time.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 q: if you do not get to work in time, then you are fired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Therefore, </a:t>
                </a:r>
                <a:r>
                  <a:rPr lang="en-US" sz="2400" dirty="0"/>
                  <a:t>“Either you get to work in time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2400" dirty="0"/>
                  <a:t> you are fired.” </a:t>
                </a:r>
                <a:r>
                  <a:rPr lang="en-US" sz="2400" i="1" u="sng" dirty="0"/>
                  <a:t>is logically equivalent to “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if you do not get to work in time, then you are fired.”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40" y="1793796"/>
                <a:ext cx="9062720" cy="4893647"/>
              </a:xfrm>
              <a:prstGeom prst="rect">
                <a:avLst/>
              </a:prstGeom>
              <a:blipFill>
                <a:blip r:embed="rId4"/>
                <a:stretch>
                  <a:fillRect l="-1077" t="-996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685800"/>
                <a:ext cx="633984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EXAMPLE: IMPLICATION LAW</a:t>
                </a:r>
                <a:br>
                  <a:rPr lang="en-US" sz="2400" b="1" dirty="0">
                    <a:solidFill>
                      <a:schemeClr val="tx2"/>
                    </a:solidFill>
                  </a:rPr>
                </a:br>
                <a:r>
                  <a:rPr lang="en-US" sz="2400" b="1" dirty="0">
                    <a:solidFill>
                      <a:schemeClr val="tx2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⟺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p  q</a:t>
                </a:r>
                <a:endParaRPr lang="en-US" sz="2400" b="1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85800"/>
                <a:ext cx="6339840" cy="1107996"/>
              </a:xfrm>
              <a:prstGeom prst="rect">
                <a:avLst/>
              </a:prstGeom>
              <a:blipFill>
                <a:blip r:embed="rId5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514600" y="228600"/>
            <a:ext cx="774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/>
              <a:t>NEGATION OF A CONDITIONAL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5"/>
              <p:cNvSpPr>
                <a:spLocks noChangeArrowheads="1"/>
              </p:cNvSpPr>
              <p:nvPr/>
            </p:nvSpPr>
            <p:spPr bwMode="auto">
              <a:xfrm>
                <a:off x="1311579" y="1676400"/>
                <a:ext cx="9823781" cy="4893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</a:rPr>
                  <a:t>We have shown in the above table that  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q 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p  q.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Now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		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q 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 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p  q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therefore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 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(</a:t>
                </a:r>
                <a:r>
                  <a:rPr lang="en-US" sz="2400" dirty="0">
                    <a:solidFill>
                      <a:schemeClr val="tx2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q) 	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p  q)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                 	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p) 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q)    by De Morgan’s law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	                        p 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q           by the Double Negative law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tx2"/>
                  </a:solidFill>
                  <a:sym typeface="Symbol" pitchFamily="18" charset="2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Thus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 pitchFamily="18" charset="2"/>
                  </a:rPr>
                  <a:t>negation</a:t>
                </a: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of “</a:t>
                </a:r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if p then q</a:t>
                </a: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” is logically equivalent to “</a:t>
                </a:r>
                <a:r>
                  <a:rPr 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p and not q</a:t>
                </a: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”.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 Accordingly, </a:t>
                </a:r>
                <a:r>
                  <a:rPr lang="en-US" sz="2400" dirty="0">
                    <a:solidFill>
                      <a:srgbClr val="FF0000"/>
                    </a:solidFill>
                    <a:sym typeface="Symbol" pitchFamily="18" charset="2"/>
                  </a:rPr>
                  <a:t>the negation of an if-then statement does not start with the word if.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2"/>
                    </a:solidFill>
                    <a:sym typeface="Symbol" pitchFamily="18" charset="2"/>
                  </a:rPr>
                  <a:t>You should see yourself that the Negation of implication and implication are not Logically equivalent.</a:t>
                </a:r>
              </a:p>
            </p:txBody>
          </p:sp>
        </mc:Choice>
        <mc:Fallback xmlns="">
          <p:sp>
            <p:nvSpPr>
              <p:cNvPr id="2457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579" y="1676400"/>
                <a:ext cx="9823781" cy="4893647"/>
              </a:xfrm>
              <a:prstGeom prst="rect">
                <a:avLst/>
              </a:prstGeom>
              <a:blipFill>
                <a:blip r:embed="rId5"/>
                <a:stretch>
                  <a:fillRect t="-996" r="-1489" b="-1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Conditional statement</a:t>
            </a:r>
          </a:p>
          <a:p>
            <a:r>
              <a:rPr lang="en-US" sz="2400" dirty="0"/>
              <a:t>Truth table for conditional statement</a:t>
            </a:r>
          </a:p>
          <a:p>
            <a:r>
              <a:rPr lang="en-US" sz="2400" dirty="0"/>
              <a:t>Implication form of conditional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3: Section 3.2 of the book “Software development with Z” by J.B. Wordsworth</a:t>
            </a:r>
          </a:p>
          <a:p>
            <a:r>
              <a:rPr lang="en-US" sz="2800" dirty="0"/>
              <a:t>Chapter # 2:  of the book “Formal Software Development, from VDM to Java” by Quentin </a:t>
            </a:r>
            <a:r>
              <a:rPr lang="en-US" sz="2800" dirty="0" err="1"/>
              <a:t>Charatan</a:t>
            </a:r>
            <a:r>
              <a:rPr lang="en-US" sz="2800" dirty="0"/>
              <a:t> and Aaron </a:t>
            </a:r>
            <a:r>
              <a:rPr lang="en-US" sz="2800" dirty="0" err="1"/>
              <a:t>Kans</a:t>
            </a:r>
            <a:endParaRPr lang="en-US" sz="2800" dirty="0"/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Conditional statement</a:t>
            </a:r>
          </a:p>
          <a:p>
            <a:r>
              <a:rPr lang="en-US" sz="2400" dirty="0"/>
              <a:t>Truth table for conditional statement</a:t>
            </a:r>
          </a:p>
          <a:p>
            <a:r>
              <a:rPr lang="en-US" sz="2400" dirty="0"/>
              <a:t>Implication form of conditional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743200" y="787782"/>
            <a:ext cx="6172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Text Box 5"/>
              <p:cNvSpPr txBox="1">
                <a:spLocks noChangeArrowheads="1"/>
              </p:cNvSpPr>
              <p:nvPr/>
            </p:nvSpPr>
            <p:spPr bwMode="auto">
              <a:xfrm>
                <a:off x="2357120" y="1618596"/>
                <a:ext cx="847344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Consider the statement: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"</a:t>
                </a:r>
                <a:r>
                  <a:rPr lang="en-US" sz="2400" b="1" dirty="0"/>
                  <a:t>If you get A grade in Formal Methods, then I'll buy a computer for you</a:t>
                </a:r>
                <a:r>
                  <a:rPr lang="en-US" sz="2400" dirty="0"/>
                  <a:t>." 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This statement is made up of two simpler statements: 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b="1" dirty="0"/>
                  <a:t>p: "You get A grade in Formal Methods,"</a:t>
                </a:r>
                <a:r>
                  <a:rPr lang="en-US" sz="2400" dirty="0"/>
                  <a:t> and 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b="1" dirty="0"/>
                  <a:t>q: "I will buy you a computer."</a:t>
                </a:r>
                <a:r>
                  <a:rPr lang="en-US" sz="2400" dirty="0"/>
                  <a:t> 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The original statement is then saying :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 </a:t>
                </a:r>
                <a:r>
                  <a:rPr lang="en-US" sz="2400" i="1" dirty="0"/>
                  <a:t>if p is true, then q is true,</a:t>
                </a:r>
                <a:r>
                  <a:rPr lang="en-US" sz="2400" dirty="0"/>
                  <a:t> or, more simply, </a:t>
                </a:r>
                <a:r>
                  <a:rPr lang="en-US" sz="2400" b="1" dirty="0"/>
                  <a:t>if</a:t>
                </a:r>
                <a:r>
                  <a:rPr lang="en-US" sz="2400" dirty="0"/>
                  <a:t> p, </a:t>
                </a:r>
                <a:r>
                  <a:rPr lang="en-US" sz="2400" b="1" dirty="0"/>
                  <a:t>then</a:t>
                </a:r>
                <a:r>
                  <a:rPr lang="en-US" sz="2400" dirty="0"/>
                  <a:t> q.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2400" dirty="0"/>
                  <a:t> We can also phrase this as p </a:t>
                </a:r>
                <a:r>
                  <a:rPr lang="en-US" sz="2400" b="1" dirty="0"/>
                  <a:t>implies</a:t>
                </a:r>
                <a:r>
                  <a:rPr lang="en-US" sz="2400" dirty="0"/>
                  <a:t> q, and we write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q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024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7120" y="1618596"/>
                <a:ext cx="8473440" cy="5078313"/>
              </a:xfrm>
              <a:prstGeom prst="rect">
                <a:avLst/>
              </a:prstGeom>
              <a:blipFill>
                <a:blip r:embed="rId5"/>
                <a:stretch>
                  <a:fillRect t="-960" r="-1511" b="-18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2783840" y="619620"/>
            <a:ext cx="6858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dirty="0">
                <a:latin typeface="+mj-lt"/>
                <a:cs typeface="Times New Roman" pitchFamily="18" charset="0"/>
              </a:rPr>
              <a:t>EXPLANATION</a:t>
            </a:r>
            <a:r>
              <a:rPr lang="en-US" sz="2400" dirty="0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5"/>
              <p:cNvSpPr>
                <a:spLocks noChangeArrowheads="1"/>
              </p:cNvSpPr>
              <p:nvPr/>
            </p:nvSpPr>
            <p:spPr bwMode="auto">
              <a:xfrm>
                <a:off x="2372360" y="1476673"/>
                <a:ext cx="8051800" cy="4893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Suppose for the sake of argument that the statement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"</a:t>
                </a:r>
                <a:r>
                  <a:rPr lang="en-US" sz="2400" b="1" dirty="0"/>
                  <a:t>If you earn an A in Formal Methods, then I'll buy you a computer</a:t>
                </a:r>
                <a:r>
                  <a:rPr lang="en-US" sz="2400" dirty="0"/>
                  <a:t>," is </a:t>
                </a:r>
                <a:r>
                  <a:rPr lang="en-US" sz="2400" u="sng" dirty="0"/>
                  <a:t>true</a:t>
                </a:r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This does not mean that you will earn an A in Formal Methods; all it says is that if you do so, then I will buy you a computer.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Thinking of this as a promise</a:t>
                </a:r>
                <a:r>
                  <a:rPr lang="en-US" sz="2400" dirty="0"/>
                  <a:t>, the only way that it can be broken is “if you do earn an A” and I do not buy you a computer.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general, we use this idea to define the statement 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400" dirty="0"/>
                  <a:t> q. </a:t>
                </a:r>
              </a:p>
            </p:txBody>
          </p:sp>
        </mc:Choice>
        <mc:Fallback xmlns="">
          <p:sp>
            <p:nvSpPr>
              <p:cNvPr id="1126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2360" y="1476673"/>
                <a:ext cx="8051800" cy="4893647"/>
              </a:xfrm>
              <a:prstGeom prst="rect">
                <a:avLst/>
              </a:prstGeom>
              <a:blipFill>
                <a:blip r:embed="rId5"/>
                <a:stretch>
                  <a:fillRect t="-996" r="-1817" b="-1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1242161"/>
            <a:ext cx="7462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Suppose you go to interview for a job at a store and the owner of the store makes you the following promise: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“If you show up for work Monday morning, then you will get the job”.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After all, </a:t>
            </a:r>
            <a:r>
              <a:rPr lang="en-US" sz="2400" u="sng" dirty="0"/>
              <a:t>the owner’s promise only says you will get the job </a:t>
            </a:r>
            <a:r>
              <a:rPr lang="en-US" sz="2400" i="1" u="sng" dirty="0"/>
              <a:t>if </a:t>
            </a:r>
            <a:r>
              <a:rPr lang="en-US" sz="2400" u="sng" dirty="0"/>
              <a:t>a certain condition (showing up for work Monday morning) is met</a:t>
            </a:r>
            <a:r>
              <a:rPr lang="en-US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It says nothing about what will happen if the condition is </a:t>
            </a:r>
            <a:r>
              <a:rPr lang="en-US" sz="2400" b="1" i="1" dirty="0">
                <a:solidFill>
                  <a:srgbClr val="FF0000"/>
                </a:solidFill>
              </a:rPr>
              <a:t>not </a:t>
            </a:r>
            <a:r>
              <a:rPr lang="en-US" sz="2400" b="1" dirty="0">
                <a:solidFill>
                  <a:srgbClr val="FF0000"/>
                </a:solidFill>
              </a:rPr>
              <a:t>met.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4572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04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052320" y="533399"/>
            <a:ext cx="9377680" cy="11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CONDITIONAL STATEMENTS OR IMPLICATIONS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 Box 5"/>
              <p:cNvSpPr txBox="1">
                <a:spLocks noChangeArrowheads="1"/>
              </p:cNvSpPr>
              <p:nvPr/>
            </p:nvSpPr>
            <p:spPr bwMode="auto">
              <a:xfrm>
                <a:off x="2428240" y="1671321"/>
                <a:ext cx="8503920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b="1" dirty="0"/>
                  <a:t>If p and q are statement variables, the conditional of q by p is    “If p then q” or “p implies q” and is denoted p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>
                    <a:sym typeface="Symbol" pitchFamily="18" charset="2"/>
                  </a:rPr>
                  <a:t> q.</a:t>
                </a:r>
              </a:p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ym typeface="Symbol" pitchFamily="18" charset="2"/>
                  </a:rPr>
                  <a:t>It is false when p is true and q is false; otherwise it is true. </a:t>
                </a:r>
                <a:endParaRPr lang="en-US" sz="2800" dirty="0"/>
              </a:p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The arrow "</a:t>
                </a:r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/>
                  <a:t> " is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conditional</a:t>
                </a:r>
                <a:r>
                  <a:rPr lang="en-US" sz="2800" dirty="0"/>
                  <a:t> operator, and in p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/>
                  <a:t> q </a:t>
                </a:r>
                <a:r>
                  <a:rPr lang="en-US" sz="2800" dirty="0">
                    <a:solidFill>
                      <a:srgbClr val="FF0000"/>
                    </a:solidFill>
                  </a:rPr>
                  <a:t>the statement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p is called the hypothesis </a:t>
                </a:r>
                <a:r>
                  <a:rPr lang="en-US" sz="2800" b="1" dirty="0"/>
                  <a:t>(or 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antecedent)</a:t>
                </a:r>
                <a:r>
                  <a:rPr lang="en-US" sz="2800" dirty="0"/>
                  <a:t>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q is called the conclusion (or 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consequent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29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240" y="1671321"/>
                <a:ext cx="8503920" cy="4401205"/>
              </a:xfrm>
              <a:prstGeom prst="rect">
                <a:avLst/>
              </a:prstGeom>
              <a:blipFill>
                <a:blip r:embed="rId5"/>
                <a:stretch>
                  <a:fillRect t="-1385" r="-2007" b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149600" y="40386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6A18A28-4E45-49AD-9229-F98325212C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chemeClr val="tx1"/>
                    </a:solidFill>
                  </a:rPr>
                  <a:t>TRUTH TABLE FOR </a:t>
                </a:r>
                <a:r>
                  <a:rPr lang="en-US" sz="36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sym typeface="Symbol" pitchFamily="18" charset="2"/>
                  </a:rPr>
                  <a:t> q</a:t>
                </a:r>
                <a:br>
                  <a:rPr lang="en-US" sz="3600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6A18A28-4E45-49AD-9229-F98325212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14DE4-8FA3-4238-ADC2-A75CE76B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7">
                <a:extLst>
                  <a:ext uri="{FF2B5EF4-FFF2-40B4-BE49-F238E27FC236}">
                    <a16:creationId xmlns:a16="http://schemas.microsoft.com/office/drawing/2014/main" id="{504B9642-C7E3-45A7-A330-953475325D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2394056"/>
                  </p:ext>
                </p:extLst>
              </p:nvPr>
            </p:nvGraphicFramePr>
            <p:xfrm>
              <a:off x="3198495" y="2362201"/>
              <a:ext cx="4210050" cy="259080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37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sym typeface="Symbol" pitchFamily="18" charset="2"/>
                            </a:rPr>
                            <a:t> q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70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09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7">
                <a:extLst>
                  <a:ext uri="{FF2B5EF4-FFF2-40B4-BE49-F238E27FC236}">
                    <a16:creationId xmlns:a16="http://schemas.microsoft.com/office/drawing/2014/main" id="{504B9642-C7E3-45A7-A330-953475325D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2394056"/>
                  </p:ext>
                </p:extLst>
              </p:nvPr>
            </p:nvGraphicFramePr>
            <p:xfrm>
              <a:off x="3198495" y="2362201"/>
              <a:ext cx="4210050" cy="259080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37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p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08408" t="-11765" r="-1201" b="-4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15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ext Box 4"/>
              <p:cNvSpPr txBox="1">
                <a:spLocks noChangeArrowheads="1"/>
              </p:cNvSpPr>
              <p:nvPr/>
            </p:nvSpPr>
            <p:spPr bwMode="auto">
              <a:xfrm>
                <a:off x="2054860" y="1639010"/>
                <a:ext cx="9100820" cy="4832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 is false only when p is true and q is false.</a:t>
                </a:r>
              </a:p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 In order to assign truth values in the column of </a:t>
                </a:r>
                <a:r>
                  <a:rPr lang="en-US" sz="2800" b="1" dirty="0"/>
                  <a:t>p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q</a:t>
                </a:r>
                <a:r>
                  <a:rPr lang="en-US" sz="2800" dirty="0"/>
                  <a:t> ; first we have to find out the rows where p is T ,then we will see the value of q corresponding to these values of p where the q has F we will write F in the corresponding column  </a:t>
                </a:r>
                <a:r>
                  <a:rPr lang="en-US" sz="2800" u="sng" dirty="0"/>
                  <a:t>and in all other values are T</a:t>
                </a:r>
                <a:r>
                  <a:rPr lang="en-US" sz="2800" dirty="0"/>
                  <a:t>. </a:t>
                </a:r>
              </a:p>
              <a:p>
                <a:pPr marL="914400" lvl="1" indent="-4572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Note that </a:t>
                </a:r>
                <a:r>
                  <a:rPr lang="en-US" sz="2800" b="1" i="1" dirty="0"/>
                  <a:t>if</a:t>
                </a:r>
                <a:r>
                  <a:rPr lang="en-US" sz="2800" b="1" dirty="0"/>
                  <a:t> antecedent in this case</a:t>
                </a:r>
                <a:r>
                  <a:rPr lang="en-US" sz="2800" dirty="0"/>
                  <a:t> is false then we write T in the column of  </a:t>
                </a:r>
                <a:r>
                  <a:rPr lang="en-US" sz="2800" b="1" dirty="0"/>
                  <a:t>p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q.</a:t>
                </a:r>
              </a:p>
            </p:txBody>
          </p:sp>
        </mc:Choice>
        <mc:Fallback xmlns="">
          <p:sp>
            <p:nvSpPr>
              <p:cNvPr id="1331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4860" y="1639010"/>
                <a:ext cx="9100820" cy="4832092"/>
              </a:xfrm>
              <a:prstGeom prst="rect">
                <a:avLst/>
              </a:prstGeom>
              <a:blipFill>
                <a:blip r:embed="rId5"/>
                <a:stretch>
                  <a:fillRect t="-1387" r="-2344" b="-25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DE0A983-D839-4CF8-ADDA-6D6E2A0E60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Truth values of </a:t>
                </a:r>
                <a:r>
                  <a:rPr lang="en-US" sz="3600" b="1" dirty="0">
                    <a:latin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600" b="1" dirty="0">
                    <a:latin typeface="Times New Roman" pitchFamily="18" charset="0"/>
                  </a:rPr>
                  <a:t> q</a:t>
                </a:r>
                <a:r>
                  <a:rPr lang="en-US" sz="3600" dirty="0">
                    <a:latin typeface="Times New Roman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DE0A983-D839-4CF8-ADDA-6D6E2A0E6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6BEE8-75DD-4835-840E-9656418D4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8|16.7|17.9|9.8|23|12.4|23.2|22.9|1.7|38.7|1.8|4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7.3|12.7|28.6|7.7|18.8|7.3|1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4|13.7|17.3|12.4|4.4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38173</TotalTime>
  <Words>1994</Words>
  <Application>Microsoft Office PowerPoint</Application>
  <PresentationFormat>Widescreen</PresentationFormat>
  <Paragraphs>373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Frutiger-Black</vt:lpstr>
      <vt:lpstr>Times New Roman</vt:lpstr>
      <vt:lpstr>Wingdings</vt:lpstr>
      <vt:lpstr>Wingdings 3</vt:lpstr>
      <vt:lpstr>Wisp</vt:lpstr>
      <vt:lpstr>Department of Computer Science, CUI Lahore Campus</vt:lpstr>
      <vt:lpstr>Introduction to Formal Methods</vt:lpstr>
      <vt:lpstr>Topics to be discussed</vt:lpstr>
      <vt:lpstr>PowerPoint Presentation</vt:lpstr>
      <vt:lpstr>PowerPoint Presentation</vt:lpstr>
      <vt:lpstr>PowerPoint Presentation</vt:lpstr>
      <vt:lpstr>PowerPoint Presentation</vt:lpstr>
      <vt:lpstr>TRUTH TABLE FOR p ⟹ q </vt:lpstr>
      <vt:lpstr>Truth values of p ⟹ q </vt:lpstr>
      <vt:lpstr>Example of implication form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Precedence of 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538</cp:revision>
  <dcterms:created xsi:type="dcterms:W3CDTF">2020-07-13T13:27:16Z</dcterms:created>
  <dcterms:modified xsi:type="dcterms:W3CDTF">2021-09-24T18:12:42Z</dcterms:modified>
</cp:coreProperties>
</file>