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3.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4.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70" r:id="rId2"/>
    <p:sldId id="313" r:id="rId3"/>
    <p:sldId id="365" r:id="rId4"/>
    <p:sldId id="279" r:id="rId5"/>
    <p:sldId id="281" r:id="rId6"/>
    <p:sldId id="283" r:id="rId7"/>
    <p:sldId id="342" r:id="rId8"/>
    <p:sldId id="289" r:id="rId9"/>
    <p:sldId id="290" r:id="rId10"/>
    <p:sldId id="339" r:id="rId11"/>
    <p:sldId id="291" r:id="rId12"/>
    <p:sldId id="292" r:id="rId13"/>
    <p:sldId id="293" r:id="rId14"/>
    <p:sldId id="294" r:id="rId15"/>
    <p:sldId id="295" r:id="rId16"/>
    <p:sldId id="296" r:id="rId17"/>
    <p:sldId id="341" r:id="rId18"/>
    <p:sldId id="297" r:id="rId19"/>
    <p:sldId id="298" r:id="rId20"/>
    <p:sldId id="299" r:id="rId21"/>
    <p:sldId id="304" r:id="rId22"/>
    <p:sldId id="364" r:id="rId23"/>
    <p:sldId id="31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3723FD-C5CA-4C67-977E-8C3693C51968}" type="datetimeFigureOut">
              <a:rPr lang="en-US" smtClean="0"/>
              <a:t>9/30/2021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713185-C041-4BD9-AA93-AE3E5781BD74}" type="slidenum">
              <a:rPr lang="en-US" smtClean="0"/>
              <a:t>‹#›</a:t>
            </a:fld>
            <a:endParaRPr lang="en-US"/>
          </a:p>
        </p:txBody>
      </p:sp>
    </p:spTree>
    <p:extLst>
      <p:ext uri="{BB962C8B-B14F-4D97-AF65-F5344CB8AC3E}">
        <p14:creationId xmlns:p14="http://schemas.microsoft.com/office/powerpoint/2010/main" val="1845387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75934A37-2D86-45D6-B0E7-AF970F9E7E84}" type="slidenum">
              <a:rPr lang="en-US" smtClean="0"/>
              <a:pPr/>
              <a:t>4</a:t>
            </a:fld>
            <a:endParaRPr 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5834700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65F482C4-8349-454A-ABDD-032BEB63B7F9}" type="slidenum">
              <a:rPr lang="en-US"/>
              <a:pPr/>
              <a:t>16</a:t>
            </a:fld>
            <a:endParaRPr 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272776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14A24CE4-F417-487C-9150-A44570BF2246}" type="slidenum">
              <a:rPr lang="en-US"/>
              <a:pPr/>
              <a:t>18</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2826156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2C19404A-FED3-43B6-A708-2EB511490698}" type="slidenum">
              <a:rPr lang="en-US"/>
              <a:pPr/>
              <a:t>19</a:t>
            </a:fld>
            <a:endParaRPr 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4895323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2046BD29-D99A-46DD-94A5-57A059BEDD61}" type="slidenum">
              <a:rPr lang="en-US"/>
              <a:pPr/>
              <a:t>20</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4818008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C75B4F2C-3E53-4293-9E80-F264ABEF1825}" type="slidenum">
              <a:rPr lang="en-US"/>
              <a:pPr/>
              <a:t>21</a:t>
            </a:fld>
            <a:endParaRPr 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029761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5DEA6EAA-C7D9-408F-97C3-1BF160FFC8B8}" type="slidenum">
              <a:rPr lang="en-US" smtClean="0"/>
              <a:pPr/>
              <a:t>5</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020661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A1806E55-C4DD-4B70-A627-46124365144A}" type="slidenum">
              <a:rPr lang="en-US" smtClean="0"/>
              <a:pPr/>
              <a:t>6</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403031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405ED8D1-5DCF-4CE4-B526-CE0B86B157FA}" type="slidenum">
              <a:rPr lang="en-US"/>
              <a:pPr/>
              <a:t>8</a:t>
            </a:fld>
            <a:endParaRPr 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858825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76AAD76B-554F-42E5-A512-CF13F6123FCE}" type="slidenum">
              <a:rPr lang="en-US"/>
              <a:pPr/>
              <a:t>11</a:t>
            </a:fld>
            <a:endParaRPr 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00646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E368EAF2-F65B-476F-B0AC-1D0968241A96}" type="slidenum">
              <a:rPr lang="en-US"/>
              <a:pPr/>
              <a:t>12</a:t>
            </a:fld>
            <a:endParaRPr lang="en-US"/>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7528488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667A4B94-12B5-448E-B65C-4F6CC6A4F3F0}" type="slidenum">
              <a:rPr lang="en-US"/>
              <a:pPr/>
              <a:t>13</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8689361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2E39C7A8-576F-45DC-820D-34167B50618A}" type="slidenum">
              <a:rPr lang="en-US"/>
              <a:pPr/>
              <a:t>14</a:t>
            </a:fld>
            <a:endParaRPr 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0726642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A011DFBC-5FCC-429E-B467-AB88054A40F6}" type="slidenum">
              <a:rPr lang="en-US"/>
              <a:pPr/>
              <a:t>15</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914006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0D9165-9CEC-4344-9A30-90DBE0EB620F}" type="datetime1">
              <a:rPr lang="en-US" smtClean="0"/>
              <a:t>9/30/2021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DDB29AF-E5DE-482E-BE7E-23E366EE0865}" type="slidenum">
              <a:rPr lang="en-US" smtClean="0"/>
              <a:t>‹#›</a:t>
            </a:fld>
            <a:endParaRPr lang="en-US"/>
          </a:p>
        </p:txBody>
      </p:sp>
    </p:spTree>
    <p:extLst>
      <p:ext uri="{BB962C8B-B14F-4D97-AF65-F5344CB8AC3E}">
        <p14:creationId xmlns:p14="http://schemas.microsoft.com/office/powerpoint/2010/main" val="1210163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E330083-8DC2-4F9D-82CA-F2EBEA690070}" type="datetime1">
              <a:rPr lang="en-US" smtClean="0"/>
              <a:t>9/30/2021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DDB29AF-E5DE-482E-BE7E-23E366EE0865}" type="slidenum">
              <a:rPr lang="en-US" smtClean="0"/>
              <a:t>‹#›</a:t>
            </a:fld>
            <a:endParaRPr lang="en-US"/>
          </a:p>
        </p:txBody>
      </p:sp>
    </p:spTree>
    <p:extLst>
      <p:ext uri="{BB962C8B-B14F-4D97-AF65-F5344CB8AC3E}">
        <p14:creationId xmlns:p14="http://schemas.microsoft.com/office/powerpoint/2010/main" val="3362513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3C33F79-6FBA-42D3-A0E2-31351E4898A2}" type="datetime1">
              <a:rPr lang="en-US" smtClean="0"/>
              <a:t>9/30/2021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DDB29AF-E5DE-482E-BE7E-23E366EE0865}"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052064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896AA844-EA3A-4302-BF18-085994B546AF}" type="datetime1">
              <a:rPr lang="en-US" smtClean="0"/>
              <a:t>9/30/2021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DDB29AF-E5DE-482E-BE7E-23E366EE0865}" type="slidenum">
              <a:rPr lang="en-US" smtClean="0"/>
              <a:t>‹#›</a:t>
            </a:fld>
            <a:endParaRPr lang="en-US"/>
          </a:p>
        </p:txBody>
      </p:sp>
    </p:spTree>
    <p:extLst>
      <p:ext uri="{BB962C8B-B14F-4D97-AF65-F5344CB8AC3E}">
        <p14:creationId xmlns:p14="http://schemas.microsoft.com/office/powerpoint/2010/main" val="42218025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AF14A3C6-4E54-42B1-810B-17A68C5E6C78}" type="datetime1">
              <a:rPr lang="en-US" smtClean="0"/>
              <a:t>9/30/2021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DDB29AF-E5DE-482E-BE7E-23E366EE0865}"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266127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C9C4DF32-6C64-4276-B01B-3178E3B0EE4F}" type="datetime1">
              <a:rPr lang="en-US" smtClean="0"/>
              <a:t>9/30/2021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DDB29AF-E5DE-482E-BE7E-23E366EE0865}" type="slidenum">
              <a:rPr lang="en-US" smtClean="0"/>
              <a:t>‹#›</a:t>
            </a:fld>
            <a:endParaRPr lang="en-US"/>
          </a:p>
        </p:txBody>
      </p:sp>
    </p:spTree>
    <p:extLst>
      <p:ext uri="{BB962C8B-B14F-4D97-AF65-F5344CB8AC3E}">
        <p14:creationId xmlns:p14="http://schemas.microsoft.com/office/powerpoint/2010/main" val="26286869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6DF3DC-C6CF-4095-9DE3-D64C325B29CA}" type="datetime1">
              <a:rPr lang="en-US" smtClean="0"/>
              <a:t>9/30/2021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DDB29AF-E5DE-482E-BE7E-23E366EE0865}" type="slidenum">
              <a:rPr lang="en-US" smtClean="0"/>
              <a:t>‹#›</a:t>
            </a:fld>
            <a:endParaRPr lang="en-US"/>
          </a:p>
        </p:txBody>
      </p:sp>
    </p:spTree>
    <p:extLst>
      <p:ext uri="{BB962C8B-B14F-4D97-AF65-F5344CB8AC3E}">
        <p14:creationId xmlns:p14="http://schemas.microsoft.com/office/powerpoint/2010/main" val="35667299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D64EDB-DCDE-40CC-AE8D-5F87118600B2}" type="datetime1">
              <a:rPr lang="en-US" smtClean="0"/>
              <a:t>9/30/2021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DDB29AF-E5DE-482E-BE7E-23E366EE0865}" type="slidenum">
              <a:rPr lang="en-US" smtClean="0"/>
              <a:t>‹#›</a:t>
            </a:fld>
            <a:endParaRPr lang="en-US"/>
          </a:p>
        </p:txBody>
      </p:sp>
    </p:spTree>
    <p:extLst>
      <p:ext uri="{BB962C8B-B14F-4D97-AF65-F5344CB8AC3E}">
        <p14:creationId xmlns:p14="http://schemas.microsoft.com/office/powerpoint/2010/main" val="2231314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44FF44-6921-4891-8909-4A42BA7BB86D}" type="datetime1">
              <a:rPr lang="en-US" smtClean="0"/>
              <a:t>9/30/2021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DDB29AF-E5DE-482E-BE7E-23E366EE0865}" type="slidenum">
              <a:rPr lang="en-US" smtClean="0"/>
              <a:t>‹#›</a:t>
            </a:fld>
            <a:endParaRPr lang="en-US"/>
          </a:p>
        </p:txBody>
      </p:sp>
    </p:spTree>
    <p:extLst>
      <p:ext uri="{BB962C8B-B14F-4D97-AF65-F5344CB8AC3E}">
        <p14:creationId xmlns:p14="http://schemas.microsoft.com/office/powerpoint/2010/main" val="3467426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762861C-D14E-42BD-8A13-DEBADAA75CF4}" type="datetime1">
              <a:rPr lang="en-US" smtClean="0"/>
              <a:t>9/30/2021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DDB29AF-E5DE-482E-BE7E-23E366EE0865}" type="slidenum">
              <a:rPr lang="en-US" smtClean="0"/>
              <a:t>‹#›</a:t>
            </a:fld>
            <a:endParaRPr lang="en-US"/>
          </a:p>
        </p:txBody>
      </p:sp>
    </p:spTree>
    <p:extLst>
      <p:ext uri="{BB962C8B-B14F-4D97-AF65-F5344CB8AC3E}">
        <p14:creationId xmlns:p14="http://schemas.microsoft.com/office/powerpoint/2010/main" val="290275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0DEFA4-1D36-4F13-820B-CA807E79AFAC}" type="datetime1">
              <a:rPr lang="en-US" smtClean="0"/>
              <a:t>9/30/2021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DDB29AF-E5DE-482E-BE7E-23E366EE0865}" type="slidenum">
              <a:rPr lang="en-US" smtClean="0"/>
              <a:t>‹#›</a:t>
            </a:fld>
            <a:endParaRPr lang="en-US"/>
          </a:p>
        </p:txBody>
      </p:sp>
    </p:spTree>
    <p:extLst>
      <p:ext uri="{BB962C8B-B14F-4D97-AF65-F5344CB8AC3E}">
        <p14:creationId xmlns:p14="http://schemas.microsoft.com/office/powerpoint/2010/main" val="3638722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7BC181-7692-4FEE-A979-70A3230D28F6}" type="datetime1">
              <a:rPr lang="en-US" smtClean="0"/>
              <a:t>9/30/2021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DDB29AF-E5DE-482E-BE7E-23E366EE0865}" type="slidenum">
              <a:rPr lang="en-US" smtClean="0"/>
              <a:t>‹#›</a:t>
            </a:fld>
            <a:endParaRPr lang="en-US"/>
          </a:p>
        </p:txBody>
      </p:sp>
    </p:spTree>
    <p:extLst>
      <p:ext uri="{BB962C8B-B14F-4D97-AF65-F5344CB8AC3E}">
        <p14:creationId xmlns:p14="http://schemas.microsoft.com/office/powerpoint/2010/main" val="3864087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78A41B-73AB-4F9F-A2D2-FD0D2BEA71AC}" type="datetime1">
              <a:rPr lang="en-US" smtClean="0"/>
              <a:t>9/30/2021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DDB29AF-E5DE-482E-BE7E-23E366EE0865}" type="slidenum">
              <a:rPr lang="en-US" smtClean="0"/>
              <a:t>‹#›</a:t>
            </a:fld>
            <a:endParaRPr lang="en-US"/>
          </a:p>
        </p:txBody>
      </p:sp>
    </p:spTree>
    <p:extLst>
      <p:ext uri="{BB962C8B-B14F-4D97-AF65-F5344CB8AC3E}">
        <p14:creationId xmlns:p14="http://schemas.microsoft.com/office/powerpoint/2010/main" val="1223351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8A61F2-910F-4D01-8525-647BD8F95E46}" type="datetime1">
              <a:rPr lang="en-US" smtClean="0"/>
              <a:t>9/30/2021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DDB29AF-E5DE-482E-BE7E-23E366EE0865}" type="slidenum">
              <a:rPr lang="en-US" smtClean="0"/>
              <a:t>‹#›</a:t>
            </a:fld>
            <a:endParaRPr lang="en-US"/>
          </a:p>
        </p:txBody>
      </p:sp>
    </p:spTree>
    <p:extLst>
      <p:ext uri="{BB962C8B-B14F-4D97-AF65-F5344CB8AC3E}">
        <p14:creationId xmlns:p14="http://schemas.microsoft.com/office/powerpoint/2010/main" val="1182461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399EA7C-BBF4-47C7-8CF8-7179F6642C3C}" type="datetime1">
              <a:rPr lang="en-US" smtClean="0"/>
              <a:t>9/30/2021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DDB29AF-E5DE-482E-BE7E-23E366EE0865}" type="slidenum">
              <a:rPr lang="en-US" smtClean="0"/>
              <a:t>‹#›</a:t>
            </a:fld>
            <a:endParaRPr lang="en-US"/>
          </a:p>
        </p:txBody>
      </p:sp>
    </p:spTree>
    <p:extLst>
      <p:ext uri="{BB962C8B-B14F-4D97-AF65-F5344CB8AC3E}">
        <p14:creationId xmlns:p14="http://schemas.microsoft.com/office/powerpoint/2010/main" val="234249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8B37CF6-68BC-4FBD-AE5D-C8A905300B33}" type="datetime1">
              <a:rPr lang="en-US" smtClean="0"/>
              <a:t>9/30/2021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DDB29AF-E5DE-482E-BE7E-23E366EE0865}" type="slidenum">
              <a:rPr lang="en-US" smtClean="0"/>
              <a:t>‹#›</a:t>
            </a:fld>
            <a:endParaRPr lang="en-US"/>
          </a:p>
        </p:txBody>
      </p:sp>
    </p:spTree>
    <p:extLst>
      <p:ext uri="{BB962C8B-B14F-4D97-AF65-F5344CB8AC3E}">
        <p14:creationId xmlns:p14="http://schemas.microsoft.com/office/powerpoint/2010/main" val="2330968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F8C61DD-9C29-4AE2-B1BF-F057C7EFD20C}" type="datetime1">
              <a:rPr lang="en-US" smtClean="0"/>
              <a:t>9/30/2021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DDB29AF-E5DE-482E-BE7E-23E366EE0865}" type="slidenum">
              <a:rPr lang="en-US" smtClean="0"/>
              <a:t>‹#›</a:t>
            </a:fld>
            <a:endParaRPr lang="en-US"/>
          </a:p>
        </p:txBody>
      </p:sp>
    </p:spTree>
    <p:extLst>
      <p:ext uri="{BB962C8B-B14F-4D97-AF65-F5344CB8AC3E}">
        <p14:creationId xmlns:p14="http://schemas.microsoft.com/office/powerpoint/2010/main" val="13284613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s>
</file>

<file path=ppt/slides/_rels/slide12.xml.rels><?xml version="1.0" encoding="UTF-8" standalone="yes"?>
<Relationships xmlns="http://schemas.openxmlformats.org/package/2006/relationships"><Relationship Id="rId7"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notesSlide" Target="../notesSlides/notesSlide8.xml"/><Relationship Id="rId7" Type="http://schemas.openxmlformats.org/officeDocument/2006/relationships/image" Target="../media/image19.png"/><Relationship Id="rId2" Type="http://schemas.openxmlformats.org/officeDocument/2006/relationships/slideLayout" Target="../slideLayouts/slideLayout7.xml"/><Relationship Id="rId1" Type="http://schemas.openxmlformats.org/officeDocument/2006/relationships/tags" Target="../tags/tag2.xml"/><Relationship Id="rId6"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7"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4.xml"/><Relationship Id="rId6" Type="http://schemas.openxmlformats.org/officeDocument/2006/relationships/image" Target="../media/image3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dirty="0"/>
              <a:t>Department of Computer Science, CUI Lahore Campus</a:t>
            </a:r>
          </a:p>
        </p:txBody>
      </p:sp>
      <p:sp>
        <p:nvSpPr>
          <p:cNvPr id="3" name="Subtitle 2"/>
          <p:cNvSpPr>
            <a:spLocks noGrp="1"/>
          </p:cNvSpPr>
          <p:nvPr>
            <p:ph type="subTitle" idx="1"/>
          </p:nvPr>
        </p:nvSpPr>
        <p:spPr/>
        <p:txBody>
          <a:bodyPr>
            <a:noAutofit/>
          </a:bodyPr>
          <a:lstStyle/>
          <a:p>
            <a:pPr algn="ctr"/>
            <a:r>
              <a:rPr lang="en-US" sz="2400" dirty="0">
                <a:solidFill>
                  <a:schemeClr val="tx1"/>
                </a:solidFill>
              </a:rPr>
              <a:t>Formal Methods in Software Engineering</a:t>
            </a:r>
          </a:p>
          <a:p>
            <a:pPr algn="ctr"/>
            <a:r>
              <a:rPr lang="en-US" sz="2400" dirty="0">
                <a:solidFill>
                  <a:schemeClr val="tx1"/>
                </a:solidFill>
              </a:rPr>
              <a:t>By</a:t>
            </a:r>
          </a:p>
          <a:p>
            <a:pPr algn="ctr"/>
            <a:r>
              <a:rPr lang="en-US" sz="2400" dirty="0">
                <a:solidFill>
                  <a:schemeClr val="tx1"/>
                </a:solidFill>
              </a:rPr>
              <a:t>Farooq Ahmad</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a:t>
            </a:fld>
            <a:endParaRPr lang="en-US" dirty="0"/>
          </a:p>
        </p:txBody>
      </p:sp>
      <p:pic>
        <p:nvPicPr>
          <p:cNvPr id="5" name="Picture 4" descr="IMG-20180516-WA0000"/>
          <p:cNvPicPr/>
          <p:nvPr/>
        </p:nvPicPr>
        <p:blipFill>
          <a:blip r:embed="rId3">
            <a:extLst>
              <a:ext uri="{28A0092B-C50C-407E-A947-70E740481C1C}">
                <a14:useLocalDpi xmlns:a14="http://schemas.microsoft.com/office/drawing/2010/main" val="0"/>
              </a:ext>
            </a:extLst>
          </a:blip>
          <a:srcRect/>
          <a:stretch>
            <a:fillRect/>
          </a:stretch>
        </p:blipFill>
        <p:spPr bwMode="auto">
          <a:xfrm>
            <a:off x="5251269" y="6559"/>
            <a:ext cx="2821577" cy="2595852"/>
          </a:xfrm>
          <a:prstGeom prst="rect">
            <a:avLst/>
          </a:prstGeom>
          <a:noFill/>
          <a:ln>
            <a:noFill/>
          </a:ln>
        </p:spPr>
      </p:pic>
    </p:spTree>
    <p:custDataLst>
      <p:tags r:id="rId1"/>
    </p:custDataLst>
    <p:extLst>
      <p:ext uri="{BB962C8B-B14F-4D97-AF65-F5344CB8AC3E}">
        <p14:creationId xmlns:p14="http://schemas.microsoft.com/office/powerpoint/2010/main" val="819695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circle(in)">
                                      <p:cBhvr>
                                        <p:cTn id="17" dur="2000"/>
                                        <p:tgtEl>
                                          <p:spTgt spid="3">
                                            <p:txEl>
                                              <p:pRg st="0" end="0"/>
                                            </p:txEl>
                                          </p:spTgt>
                                        </p:tgtEl>
                                      </p:cBhvr>
                                    </p:animEffect>
                                  </p:childTnLst>
                                </p:cTn>
                              </p:par>
                              <p:par>
                                <p:cTn id="18" presetID="6" presetClass="entr" presetSubtype="16"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circle(in)">
                                      <p:cBhvr>
                                        <p:cTn id="20" dur="2000"/>
                                        <p:tgtEl>
                                          <p:spTgt spid="3">
                                            <p:txEl>
                                              <p:pRg st="1" end="1"/>
                                            </p:txEl>
                                          </p:spTgt>
                                        </p:tgtEl>
                                      </p:cBhvr>
                                    </p:animEffect>
                                  </p:childTnLst>
                                </p:cTn>
                              </p:par>
                              <p:par>
                                <p:cTn id="21" presetID="6" presetClass="entr" presetSubtype="16"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circle(in)">
                                      <p:cBhvr>
                                        <p:cTn id="23"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itle 3"/>
              <p:cNvSpPr>
                <a:spLocks noGrp="1"/>
              </p:cNvSpPr>
              <p:nvPr>
                <p:ph type="title"/>
              </p:nvPr>
            </p:nvSpPr>
            <p:spPr/>
            <p:txBody>
              <a:bodyPr/>
              <a:lstStyle/>
              <a:p>
                <a:r>
                  <a:rPr lang="en-US" dirty="0"/>
                  <a:t>Equality operator “</a:t>
                </a:r>
                <a14:m>
                  <m:oMath xmlns:m="http://schemas.openxmlformats.org/officeDocument/2006/math">
                    <m:r>
                      <a:rPr lang="en-US" sz="3600" b="1" i="1" smtClean="0">
                        <a:latin typeface="Cambria Math" panose="02040503050406030204" pitchFamily="18" charset="0"/>
                        <a:ea typeface="Cambria Math" panose="02040503050406030204" pitchFamily="18" charset="0"/>
                      </a:rPr>
                      <m:t>⟺</m:t>
                    </m:r>
                  </m:oMath>
                </a14:m>
                <a:r>
                  <a:rPr lang="en-GB" dirty="0"/>
                  <a:t>”</a:t>
                </a:r>
              </a:p>
            </p:txBody>
          </p:sp>
        </mc:Choice>
        <mc:Fallback xmlns="">
          <p:sp>
            <p:nvSpPr>
              <p:cNvPr id="4" name="Title 3"/>
              <p:cNvSpPr>
                <a:spLocks noGrp="1" noRot="1" noChangeAspect="1" noMove="1" noResize="1" noEditPoints="1" noAdjustHandles="1" noChangeArrowheads="1" noChangeShapeType="1" noTextEdit="1"/>
              </p:cNvSpPr>
              <p:nvPr>
                <p:ph type="title"/>
              </p:nvPr>
            </p:nvSpPr>
            <p:spPr>
              <a:blipFill>
                <a:blip r:embed="rId4"/>
                <a:stretch>
                  <a:fillRect l="-2052" t="-71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rmAutofit lnSpcReduction="10000"/>
              </a:bodyPr>
              <a:lstStyle/>
              <a:p>
                <a:r>
                  <a:rPr lang="en-US" sz="2400" dirty="0"/>
                  <a:t>It is equivalent to the English phrases </a:t>
                </a:r>
                <a:r>
                  <a:rPr lang="en-US" sz="2400" b="1" dirty="0"/>
                  <a:t>'exactly when</a:t>
                </a:r>
                <a:r>
                  <a:rPr lang="en-US" sz="2400" dirty="0"/>
                  <a:t>', </a:t>
                </a:r>
                <a:r>
                  <a:rPr lang="en-US" sz="2400" b="1" dirty="0"/>
                  <a:t>'only when</a:t>
                </a:r>
                <a:r>
                  <a:rPr lang="en-US" sz="2400" dirty="0"/>
                  <a:t>', and </a:t>
                </a:r>
                <a:r>
                  <a:rPr lang="en-US" sz="2400" b="1" dirty="0"/>
                  <a:t>'if and only if</a:t>
                </a:r>
                <a:r>
                  <a:rPr lang="en-US" sz="2400" dirty="0"/>
                  <a:t>. </a:t>
                </a:r>
              </a:p>
              <a:p>
                <a:r>
                  <a:rPr lang="en-US" sz="2400" dirty="0"/>
                  <a:t>Thus, if </a:t>
                </a:r>
                <a:r>
                  <a:rPr lang="en-US" sz="2400" i="1" dirty="0" err="1">
                    <a:solidFill>
                      <a:srgbClr val="FF0000"/>
                    </a:solidFill>
                  </a:rPr>
                  <a:t>valve_open</a:t>
                </a:r>
                <a:r>
                  <a:rPr lang="en-US" sz="2400" dirty="0"/>
                  <a:t> stands for 'the inlet valve is open', </a:t>
                </a:r>
                <a:r>
                  <a:rPr lang="en-US" sz="2400" i="1" dirty="0" err="1">
                    <a:solidFill>
                      <a:srgbClr val="FF0000"/>
                    </a:solidFill>
                  </a:rPr>
                  <a:t>mixer_working</a:t>
                </a:r>
                <a:r>
                  <a:rPr lang="en-US" sz="2400" dirty="0"/>
                  <a:t> stands for 'the main mixer is working', and </a:t>
                </a:r>
                <a:r>
                  <a:rPr lang="en-US" sz="2400" i="1" dirty="0" err="1">
                    <a:solidFill>
                      <a:srgbClr val="FF0000"/>
                    </a:solidFill>
                  </a:rPr>
                  <a:t>normal_state</a:t>
                </a:r>
                <a:r>
                  <a:rPr lang="en-US" sz="2400" dirty="0"/>
                  <a:t> stands for 'the system is in a normal state', the proposition: </a:t>
                </a:r>
              </a:p>
              <a:p>
                <a:r>
                  <a:rPr lang="en-US" sz="2400" i="1" dirty="0" err="1">
                    <a:solidFill>
                      <a:srgbClr val="FF0000"/>
                    </a:solidFill>
                  </a:rPr>
                  <a:t>Valve_open</a:t>
                </a:r>
                <a:r>
                  <a:rPr lang="en-US" sz="2400" i="1" dirty="0">
                    <a:solidFill>
                      <a:srgbClr val="FF0000"/>
                    </a:solidFill>
                  </a:rPr>
                  <a:t> </a:t>
                </a:r>
                <a14:m>
                  <m:oMath xmlns:m="http://schemas.openxmlformats.org/officeDocument/2006/math">
                    <m:r>
                      <a:rPr lang="en-US" sz="2400" i="1" smtClean="0">
                        <a:solidFill>
                          <a:srgbClr val="FF0000"/>
                        </a:solidFill>
                        <a:latin typeface="Cambria Math" panose="02040503050406030204" pitchFamily="18" charset="0"/>
                        <a:ea typeface="Cambria Math" panose="02040503050406030204" pitchFamily="18" charset="0"/>
                      </a:rPr>
                      <m:t>∧</m:t>
                    </m:r>
                  </m:oMath>
                </a14:m>
                <a:r>
                  <a:rPr lang="en-US" sz="2400" i="1" dirty="0">
                    <a:solidFill>
                      <a:srgbClr val="FF0000"/>
                    </a:solidFill>
                  </a:rPr>
                  <a:t> mixer _working </a:t>
                </a:r>
                <a14:m>
                  <m:oMath xmlns:m="http://schemas.openxmlformats.org/officeDocument/2006/math">
                    <m:r>
                      <a:rPr lang="en-US" sz="2400" i="1" smtClean="0">
                        <a:solidFill>
                          <a:srgbClr val="FF0000"/>
                        </a:solidFill>
                        <a:latin typeface="Cambria Math" panose="02040503050406030204" pitchFamily="18" charset="0"/>
                        <a:ea typeface="Cambria Math" panose="02040503050406030204" pitchFamily="18" charset="0"/>
                      </a:rPr>
                      <m:t>⇔</m:t>
                    </m:r>
                  </m:oMath>
                </a14:m>
                <a:r>
                  <a:rPr lang="en-US" sz="2400" i="1" dirty="0">
                    <a:solidFill>
                      <a:srgbClr val="FF0000"/>
                    </a:solidFill>
                  </a:rPr>
                  <a:t> </a:t>
                </a:r>
                <a:r>
                  <a:rPr lang="en-US" sz="2400" i="1" dirty="0" err="1">
                    <a:solidFill>
                      <a:srgbClr val="FF0000"/>
                    </a:solidFill>
                  </a:rPr>
                  <a:t>normal_state</a:t>
                </a:r>
                <a:r>
                  <a:rPr lang="en-US" sz="2400" i="1" dirty="0">
                    <a:solidFill>
                      <a:srgbClr val="FF0000"/>
                    </a:solidFill>
                  </a:rPr>
                  <a:t> </a:t>
                </a:r>
              </a:p>
              <a:p>
                <a:r>
                  <a:rPr lang="en-US" sz="2400" dirty="0"/>
                  <a:t>is equivalent to the proposition </a:t>
                </a:r>
                <a:r>
                  <a:rPr lang="en-US" sz="2400" i="1" u="sng" dirty="0"/>
                  <a:t>“Only when the inlet valve is open and the main mixer is working will the system be in a normal state”. </a:t>
                </a:r>
                <a:endParaRPr lang="en-GB" sz="2400" i="1" u="sng"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a:blip r:embed="rId5"/>
                <a:stretch>
                  <a:fillRect l="-958" t="-2258" r="-274" b="-3226"/>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pPr>
              <a:defRPr/>
            </a:pPr>
            <a:fld id="{90B6BEE8-75DD-4835-840E-9656418D4C92}" type="slidenum">
              <a:rPr lang="en-US" smtClean="0"/>
              <a:pPr>
                <a:defRPr/>
              </a:pPr>
              <a:t>10</a:t>
            </a:fld>
            <a:endParaRPr lang="en-US"/>
          </a:p>
        </p:txBody>
      </p:sp>
    </p:spTree>
    <p:extLst>
      <p:ext uri="{BB962C8B-B14F-4D97-AF65-F5344CB8AC3E}">
        <p14:creationId xmlns:p14="http://schemas.microsoft.com/office/powerpoint/2010/main" val="1132509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ChangeArrowheads="1"/>
          </p:cNvSpPr>
          <p:nvPr/>
        </p:nvSpPr>
        <p:spPr bwMode="auto">
          <a:xfrm>
            <a:off x="2895600" y="838200"/>
            <a:ext cx="7701280" cy="736600"/>
          </a:xfrm>
          <a:prstGeom prst="rect">
            <a:avLst/>
          </a:prstGeom>
          <a:noFill/>
          <a:ln w="9525">
            <a:noFill/>
            <a:miter lim="800000"/>
            <a:headEnd/>
            <a:tailEnd/>
          </a:ln>
        </p:spPr>
        <p:txBody>
          <a:bodyPr anchor="ctr"/>
          <a:lstStyle/>
          <a:p>
            <a:pPr algn="ctr"/>
            <a:r>
              <a:rPr lang="en-US" sz="3200" dirty="0">
                <a:solidFill>
                  <a:schemeClr val="tx2"/>
                </a:solidFill>
              </a:rPr>
              <a:t>TRUTH TABLA FOR BICONDITIONAL</a:t>
            </a:r>
          </a:p>
        </p:txBody>
      </p:sp>
      <mc:AlternateContent xmlns:mc="http://schemas.openxmlformats.org/markup-compatibility/2006" xmlns:a14="http://schemas.microsoft.com/office/drawing/2010/main">
        <mc:Choice Requires="a14">
          <p:sp>
            <p:nvSpPr>
              <p:cNvPr id="4099" name="Text Box 5"/>
              <p:cNvSpPr txBox="1">
                <a:spLocks noChangeArrowheads="1"/>
              </p:cNvSpPr>
              <p:nvPr/>
            </p:nvSpPr>
            <p:spPr bwMode="auto">
              <a:xfrm>
                <a:off x="2589212" y="1466772"/>
                <a:ext cx="8292148" cy="4955203"/>
              </a:xfrm>
              <a:prstGeom prst="rect">
                <a:avLst/>
              </a:prstGeom>
              <a:noFill/>
              <a:ln w="9525">
                <a:noFill/>
                <a:miter lim="800000"/>
                <a:headEnd/>
                <a:tailEnd/>
              </a:ln>
            </p:spPr>
            <p:txBody>
              <a:bodyPr wrap="square">
                <a:spAutoFit/>
              </a:bodyPr>
              <a:lstStyle/>
              <a:p>
                <a:pPr lvl="1">
                  <a:spcBef>
                    <a:spcPct val="50000"/>
                  </a:spcBef>
                </a:pPr>
                <a:endParaRPr lang="en-US" sz="1600" dirty="0">
                  <a:latin typeface="Times New Roman" pitchFamily="18" charset="0"/>
                  <a:sym typeface="Symbol" pitchFamily="18" charset="2"/>
                </a:endParaRPr>
              </a:p>
              <a:p>
                <a:pPr lvl="1">
                  <a:spcBef>
                    <a:spcPct val="50000"/>
                  </a:spcBef>
                </a:pPr>
                <a:endParaRPr lang="en-US" sz="1600" dirty="0">
                  <a:latin typeface="Times New Roman" pitchFamily="18" charset="0"/>
                  <a:sym typeface="Symbol" pitchFamily="18" charset="2"/>
                </a:endParaRPr>
              </a:p>
              <a:p>
                <a:pPr lvl="1">
                  <a:spcBef>
                    <a:spcPct val="50000"/>
                  </a:spcBef>
                </a:pPr>
                <a:endParaRPr lang="en-US" sz="1600" dirty="0">
                  <a:latin typeface="Times New Roman" pitchFamily="18" charset="0"/>
                  <a:sym typeface="Symbol" pitchFamily="18" charset="2"/>
                </a:endParaRPr>
              </a:p>
              <a:p>
                <a:pPr lvl="1">
                  <a:spcBef>
                    <a:spcPct val="50000"/>
                  </a:spcBef>
                </a:pPr>
                <a:endParaRPr lang="en-US" sz="1600" dirty="0">
                  <a:latin typeface="Times New Roman" pitchFamily="18" charset="0"/>
                  <a:sym typeface="Symbol" pitchFamily="18" charset="2"/>
                </a:endParaRPr>
              </a:p>
              <a:p>
                <a:pPr lvl="1">
                  <a:spcBef>
                    <a:spcPct val="50000"/>
                  </a:spcBef>
                </a:pPr>
                <a:endParaRPr lang="en-US" sz="1600" dirty="0">
                  <a:latin typeface="Times New Roman" pitchFamily="18" charset="0"/>
                  <a:sym typeface="Symbol" pitchFamily="18" charset="2"/>
                </a:endParaRPr>
              </a:p>
              <a:p>
                <a:pPr lvl="1">
                  <a:spcBef>
                    <a:spcPct val="50000"/>
                  </a:spcBef>
                </a:pPr>
                <a:endParaRPr lang="en-US" sz="1600" dirty="0">
                  <a:latin typeface="Times New Roman" pitchFamily="18" charset="0"/>
                  <a:sym typeface="Symbol" pitchFamily="18" charset="2"/>
                </a:endParaRPr>
              </a:p>
              <a:p>
                <a:pPr lvl="1">
                  <a:spcBef>
                    <a:spcPct val="50000"/>
                  </a:spcBef>
                </a:pPr>
                <a:endParaRPr lang="en-US" sz="1600" dirty="0">
                  <a:latin typeface="Times New Roman" pitchFamily="18" charset="0"/>
                  <a:sym typeface="Symbol" pitchFamily="18" charset="2"/>
                </a:endParaRPr>
              </a:p>
              <a:p>
                <a:pPr lvl="1">
                  <a:spcBef>
                    <a:spcPct val="50000"/>
                  </a:spcBef>
                </a:pPr>
                <a:endParaRPr lang="en-US" sz="1600" dirty="0">
                  <a:latin typeface="Times New Roman" pitchFamily="18" charset="0"/>
                  <a:sym typeface="Symbol" pitchFamily="18" charset="2"/>
                </a:endParaRPr>
              </a:p>
              <a:p>
                <a:pPr lvl="1">
                  <a:spcBef>
                    <a:spcPct val="50000"/>
                  </a:spcBef>
                </a:pPr>
                <a:r>
                  <a:rPr lang="en-US" sz="2400" dirty="0">
                    <a:latin typeface="Times New Roman" pitchFamily="18" charset="0"/>
                    <a:sym typeface="Symbol" pitchFamily="18" charset="2"/>
                  </a:rPr>
                  <a:t>From the Truth Table of  p </a:t>
                </a:r>
                <a14:m>
                  <m:oMath xmlns:m="http://schemas.openxmlformats.org/officeDocument/2006/math">
                    <m:r>
                      <a:rPr lang="en-US" sz="2400" b="1" i="1" smtClean="0">
                        <a:latin typeface="Cambria Math" panose="02040503050406030204" pitchFamily="18" charset="0"/>
                        <a:ea typeface="Cambria Math" panose="02040503050406030204" pitchFamily="18" charset="0"/>
                      </a:rPr>
                      <m:t>⟺</m:t>
                    </m:r>
                  </m:oMath>
                </a14:m>
                <a:r>
                  <a:rPr lang="en-US" sz="2400" dirty="0">
                    <a:latin typeface="Times New Roman" pitchFamily="18" charset="0"/>
                    <a:sym typeface="Symbol" pitchFamily="18" charset="2"/>
                  </a:rPr>
                  <a:t> q it is quite clear that p </a:t>
                </a:r>
                <a14:m>
                  <m:oMath xmlns:m="http://schemas.openxmlformats.org/officeDocument/2006/math">
                    <m:r>
                      <a:rPr lang="en-US" sz="2400" b="1" i="1">
                        <a:latin typeface="Cambria Math" panose="02040503050406030204" pitchFamily="18" charset="0"/>
                        <a:ea typeface="Cambria Math" panose="02040503050406030204" pitchFamily="18" charset="0"/>
                      </a:rPr>
                      <m:t>⟺</m:t>
                    </m:r>
                  </m:oMath>
                </a14:m>
                <a:r>
                  <a:rPr lang="en-US" sz="2400" dirty="0">
                    <a:latin typeface="Times New Roman" pitchFamily="18" charset="0"/>
                    <a:sym typeface="Symbol" pitchFamily="18" charset="2"/>
                  </a:rPr>
                  <a:t> q have F where both p and q have different values and where both p and q have the same values we have T in the column of p</a:t>
                </a:r>
                <a:r>
                  <a:rPr lang="en-US" sz="2400" b="1" dirty="0">
                    <a:ea typeface="Cambria Math" panose="02040503050406030204" pitchFamily="18" charset="0"/>
                  </a:rPr>
                  <a:t> </a:t>
                </a:r>
                <a14:m>
                  <m:oMath xmlns:m="http://schemas.openxmlformats.org/officeDocument/2006/math">
                    <m:r>
                      <a:rPr lang="en-US" sz="2400" b="1" i="1">
                        <a:latin typeface="Cambria Math" panose="02040503050406030204" pitchFamily="18" charset="0"/>
                        <a:ea typeface="Cambria Math" panose="02040503050406030204" pitchFamily="18" charset="0"/>
                      </a:rPr>
                      <m:t>⟺ </m:t>
                    </m:r>
                  </m:oMath>
                </a14:m>
                <a:r>
                  <a:rPr lang="en-US" sz="2400" dirty="0">
                    <a:latin typeface="Times New Roman" pitchFamily="18" charset="0"/>
                    <a:sym typeface="Symbol" pitchFamily="18" charset="2"/>
                  </a:rPr>
                  <a:t>q. That is bi-conditional is true when p and q have same truth value.</a:t>
                </a:r>
              </a:p>
            </p:txBody>
          </p:sp>
        </mc:Choice>
        <mc:Fallback xmlns="">
          <p:sp>
            <p:nvSpPr>
              <p:cNvPr id="4099" name="Text Box 5"/>
              <p:cNvSpPr txBox="1">
                <a:spLocks noRot="1" noChangeAspect="1" noMove="1" noResize="1" noEditPoints="1" noAdjustHandles="1" noChangeArrowheads="1" noChangeShapeType="1" noTextEdit="1"/>
              </p:cNvSpPr>
              <p:nvPr/>
            </p:nvSpPr>
            <p:spPr bwMode="auto">
              <a:xfrm>
                <a:off x="2589212" y="1466772"/>
                <a:ext cx="8292148" cy="4955203"/>
              </a:xfrm>
              <a:prstGeom prst="rect">
                <a:avLst/>
              </a:prstGeom>
              <a:blipFill>
                <a:blip r:embed="rId5"/>
                <a:stretch>
                  <a:fillRect r="-1176" b="-1970"/>
                </a:stretch>
              </a:blipFill>
              <a:ln w="9525">
                <a:noFill/>
                <a:miter lim="800000"/>
                <a:headEnd/>
                <a:tailEnd/>
              </a:ln>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E35E3A62-72A2-4598-8C81-841E226CF4FA}" type="slidenum">
              <a:rPr lang="en-US" smtClean="0"/>
              <a:pPr>
                <a:defRPr/>
              </a:pPr>
              <a:t>11</a:t>
            </a:fld>
            <a:endParaRPr lang="en-US"/>
          </a:p>
        </p:txBody>
      </p:sp>
      <mc:AlternateContent xmlns:mc="http://schemas.openxmlformats.org/markup-compatibility/2006" xmlns:a14="http://schemas.microsoft.com/office/drawing/2010/main">
        <mc:Choice Requires="a14">
          <p:graphicFrame>
            <p:nvGraphicFramePr>
              <p:cNvPr id="5126" name="Group 6"/>
              <p:cNvGraphicFramePr>
                <a:graphicFrameLocks noGrp="1"/>
              </p:cNvGraphicFramePr>
              <p:nvPr>
                <p:ph type="tbl" idx="4294967295"/>
                <p:extLst>
                  <p:ext uri="{D42A27DB-BD31-4B8C-83A1-F6EECF244321}">
                    <p14:modId xmlns:p14="http://schemas.microsoft.com/office/powerpoint/2010/main" val="2952457122"/>
                  </p:ext>
                </p:extLst>
              </p:nvPr>
            </p:nvGraphicFramePr>
            <p:xfrm>
              <a:off x="4284980" y="1986280"/>
              <a:ext cx="4686300" cy="2286000"/>
            </p:xfrm>
            <a:graphic>
              <a:graphicData uri="http://schemas.openxmlformats.org/drawingml/2006/table">
                <a:tbl>
                  <a:tblPr/>
                  <a:tblGrid>
                    <a:gridCol w="12573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2209800">
                      <a:extLst>
                        <a:ext uri="{9D8B030D-6E8A-4147-A177-3AD203B41FA5}">
                          <a16:colId xmlns:a16="http://schemas.microsoft.com/office/drawing/2014/main" val="20002"/>
                        </a:ext>
                      </a:extLst>
                    </a:gridCol>
                  </a:tblGrid>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p </a:t>
                          </a:r>
                          <a14:m>
                            <m:oMath xmlns:m="http://schemas.openxmlformats.org/officeDocument/2006/math">
                              <m:r>
                                <a:rPr lang="en-US" sz="2400" b="1" i="1" smtClean="0">
                                  <a:latin typeface="Cambria Math" panose="02040503050406030204" pitchFamily="18" charset="0"/>
                                  <a:ea typeface="Cambria Math" panose="02040503050406030204" pitchFamily="18" charset="0"/>
                                </a:rPr>
                                <m:t>⟺</m:t>
                              </m:r>
                            </m:oMath>
                          </a14:m>
                          <a:r>
                            <a:rPr kumimoji="0" lang="en-US" sz="2400" b="0" i="0" u="none" strike="noStrike" cap="none" normalizeH="0" baseline="0" dirty="0">
                              <a:ln>
                                <a:noFill/>
                              </a:ln>
                              <a:solidFill>
                                <a:schemeClr val="tx1"/>
                              </a:solidFill>
                              <a:effectLst/>
                              <a:latin typeface="Arial" pitchFamily="34" charset="0"/>
                              <a:sym typeface="Symbol" pitchFamily="18" charset="2"/>
                            </a:rPr>
                            <a:t>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mc:Choice>
        <mc:Fallback xmlns="">
          <p:graphicFrame>
            <p:nvGraphicFramePr>
              <p:cNvPr id="5126" name="Group 6"/>
              <p:cNvGraphicFramePr>
                <a:graphicFrameLocks noGrp="1"/>
              </p:cNvGraphicFramePr>
              <p:nvPr>
                <p:ph type="tbl" idx="4294967295"/>
                <p:extLst>
                  <p:ext uri="{D42A27DB-BD31-4B8C-83A1-F6EECF244321}">
                    <p14:modId xmlns:p14="http://schemas.microsoft.com/office/powerpoint/2010/main" val="2952457122"/>
                  </p:ext>
                </p:extLst>
              </p:nvPr>
            </p:nvGraphicFramePr>
            <p:xfrm>
              <a:off x="4284980" y="1986280"/>
              <a:ext cx="4686300" cy="2286000"/>
            </p:xfrm>
            <a:graphic>
              <a:graphicData uri="http://schemas.openxmlformats.org/drawingml/2006/table">
                <a:tbl>
                  <a:tblPr/>
                  <a:tblGrid>
                    <a:gridCol w="12573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2209800">
                      <a:extLst>
                        <a:ext uri="{9D8B030D-6E8A-4147-A177-3AD203B41FA5}">
                          <a16:colId xmlns:a16="http://schemas.microsoft.com/office/drawing/2014/main" val="20002"/>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endParaRPr lang="en-US"/>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6"/>
                          <a:stretch>
                            <a:fillRect l="-112672" t="-8000" r="-1377" b="-433333"/>
                          </a:stretch>
                        </a:blip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mc:Fallback>
      </mc:AlternateContent>
    </p:spTree>
    <p:extLst>
      <p:ext uri="{BB962C8B-B14F-4D97-AF65-F5344CB8AC3E}">
        <p14:creationId xmlns:p14="http://schemas.microsoft.com/office/powerpoint/2010/main" val="2741905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122" name="Rectangle 4"/>
              <p:cNvSpPr>
                <a:spLocks noChangeArrowheads="1"/>
              </p:cNvSpPr>
              <p:nvPr/>
            </p:nvSpPr>
            <p:spPr bwMode="auto">
              <a:xfrm>
                <a:off x="2209800" y="939800"/>
                <a:ext cx="7178040" cy="482600"/>
              </a:xfrm>
              <a:prstGeom prst="rect">
                <a:avLst/>
              </a:prstGeom>
              <a:noFill/>
              <a:ln w="9525">
                <a:noFill/>
                <a:miter lim="800000"/>
                <a:headEnd/>
                <a:tailEnd/>
              </a:ln>
            </p:spPr>
            <p:txBody>
              <a:bodyPr anchor="ctr"/>
              <a:lstStyle/>
              <a:p>
                <a:pPr algn="ctr"/>
                <a:r>
                  <a:rPr lang="en-US" sz="2800" b="1" dirty="0">
                    <a:solidFill>
                      <a:schemeClr val="tx2"/>
                    </a:solidFill>
                  </a:rPr>
                  <a:t>p</a:t>
                </a:r>
                <a:r>
                  <a:rPr lang="en-US" sz="2800" b="1" dirty="0">
                    <a:ea typeface="Cambria Math" panose="02040503050406030204" pitchFamily="18" charset="0"/>
                  </a:rPr>
                  <a:t> </a:t>
                </a:r>
                <a14:m>
                  <m:oMath xmlns:m="http://schemas.openxmlformats.org/officeDocument/2006/math">
                    <m:r>
                      <a:rPr lang="en-US" sz="2800" b="1" i="1" smtClean="0">
                        <a:latin typeface="Cambria Math" panose="02040503050406030204" pitchFamily="18" charset="0"/>
                        <a:ea typeface="Cambria Math" panose="02040503050406030204" pitchFamily="18" charset="0"/>
                      </a:rPr>
                      <m:t>⟺ </m:t>
                    </m:r>
                  </m:oMath>
                </a14:m>
                <a:r>
                  <a:rPr lang="en-US" sz="2800" b="1" dirty="0">
                    <a:solidFill>
                      <a:schemeClr val="tx2"/>
                    </a:solidFill>
                    <a:sym typeface="Symbol" pitchFamily="18" charset="2"/>
                  </a:rPr>
                  <a:t>q  (p</a:t>
                </a:r>
                <a14:m>
                  <m:oMath xmlns:m="http://schemas.openxmlformats.org/officeDocument/2006/math">
                    <m:r>
                      <a:rPr lang="en-US" sz="2800" b="1" i="1" smtClean="0">
                        <a:solidFill>
                          <a:schemeClr val="tx2"/>
                        </a:solidFill>
                        <a:latin typeface="Cambria Math" panose="02040503050406030204" pitchFamily="18" charset="0"/>
                        <a:ea typeface="Cambria Math" panose="02040503050406030204" pitchFamily="18" charset="0"/>
                        <a:sym typeface="Symbol" pitchFamily="18" charset="2"/>
                      </a:rPr>
                      <m:t>⟹</m:t>
                    </m:r>
                  </m:oMath>
                </a14:m>
                <a:r>
                  <a:rPr lang="en-US" sz="2800" b="1" dirty="0">
                    <a:solidFill>
                      <a:schemeClr val="tx2"/>
                    </a:solidFill>
                    <a:sym typeface="Symbol" pitchFamily="18" charset="2"/>
                  </a:rPr>
                  <a:t>q)(q</a:t>
                </a:r>
                <a:r>
                  <a:rPr lang="en-US" sz="2800" b="1" dirty="0">
                    <a:solidFill>
                      <a:schemeClr val="tx2"/>
                    </a:solidFill>
                    <a:ea typeface="Cambria Math" panose="02040503050406030204" pitchFamily="18" charset="0"/>
                    <a:sym typeface="Symbol" pitchFamily="18" charset="2"/>
                  </a:rPr>
                  <a:t> </a:t>
                </a:r>
                <a14:m>
                  <m:oMath xmlns:m="http://schemas.openxmlformats.org/officeDocument/2006/math">
                    <m:r>
                      <a:rPr lang="en-US" sz="2800" b="1" i="1">
                        <a:solidFill>
                          <a:schemeClr val="tx2"/>
                        </a:solidFill>
                        <a:latin typeface="Cambria Math" panose="02040503050406030204" pitchFamily="18" charset="0"/>
                        <a:ea typeface="Cambria Math" panose="02040503050406030204" pitchFamily="18" charset="0"/>
                        <a:sym typeface="Symbol" pitchFamily="18" charset="2"/>
                      </a:rPr>
                      <m:t>⟹ </m:t>
                    </m:r>
                  </m:oMath>
                </a14:m>
                <a:r>
                  <a:rPr lang="en-US" sz="2800" b="1" dirty="0">
                    <a:solidFill>
                      <a:schemeClr val="tx2"/>
                    </a:solidFill>
                    <a:sym typeface="Symbol" pitchFamily="18" charset="2"/>
                  </a:rPr>
                  <a:t>p)</a:t>
                </a:r>
                <a:r>
                  <a:rPr lang="en-US" sz="2800" dirty="0">
                    <a:solidFill>
                      <a:schemeClr val="tx2"/>
                    </a:solidFill>
                  </a:rPr>
                  <a:t> </a:t>
                </a:r>
              </a:p>
            </p:txBody>
          </p:sp>
        </mc:Choice>
        <mc:Fallback xmlns="">
          <p:sp>
            <p:nvSpPr>
              <p:cNvPr id="5122" name="Rectangle 4"/>
              <p:cNvSpPr>
                <a:spLocks noRot="1" noChangeAspect="1" noMove="1" noResize="1" noEditPoints="1" noAdjustHandles="1" noChangeArrowheads="1" noChangeShapeType="1" noTextEdit="1"/>
              </p:cNvSpPr>
              <p:nvPr/>
            </p:nvSpPr>
            <p:spPr bwMode="auto">
              <a:xfrm>
                <a:off x="2209800" y="939800"/>
                <a:ext cx="7178040" cy="482600"/>
              </a:xfrm>
              <a:prstGeom prst="rect">
                <a:avLst/>
              </a:prstGeom>
              <a:blipFill>
                <a:blip r:embed="rId5"/>
                <a:stretch>
                  <a:fillRect t="-16456" b="-39241"/>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7173" name="Group 5"/>
              <p:cNvGraphicFramePr>
                <a:graphicFrameLocks noGrp="1"/>
              </p:cNvGraphicFramePr>
              <p:nvPr>
                <p:extLst>
                  <p:ext uri="{D42A27DB-BD31-4B8C-83A1-F6EECF244321}">
                    <p14:modId xmlns:p14="http://schemas.microsoft.com/office/powerpoint/2010/main" val="2089275768"/>
                  </p:ext>
                </p:extLst>
              </p:nvPr>
            </p:nvGraphicFramePr>
            <p:xfrm>
              <a:off x="3143250" y="1633538"/>
              <a:ext cx="6244590" cy="2286000"/>
            </p:xfrm>
            <a:graphic>
              <a:graphicData uri="http://schemas.openxmlformats.org/drawingml/2006/table">
                <a:tbl>
                  <a:tblPr/>
                  <a:tblGrid>
                    <a:gridCol w="544982">
                      <a:extLst>
                        <a:ext uri="{9D8B030D-6E8A-4147-A177-3AD203B41FA5}">
                          <a16:colId xmlns:a16="http://schemas.microsoft.com/office/drawing/2014/main" val="20000"/>
                        </a:ext>
                      </a:extLst>
                    </a:gridCol>
                    <a:gridCol w="531737">
                      <a:extLst>
                        <a:ext uri="{9D8B030D-6E8A-4147-A177-3AD203B41FA5}">
                          <a16:colId xmlns:a16="http://schemas.microsoft.com/office/drawing/2014/main" val="20001"/>
                        </a:ext>
                      </a:extLst>
                    </a:gridCol>
                    <a:gridCol w="898842">
                      <a:extLst>
                        <a:ext uri="{9D8B030D-6E8A-4147-A177-3AD203B41FA5}">
                          <a16:colId xmlns:a16="http://schemas.microsoft.com/office/drawing/2014/main" val="20002"/>
                        </a:ext>
                      </a:extLst>
                    </a:gridCol>
                    <a:gridCol w="908304">
                      <a:extLst>
                        <a:ext uri="{9D8B030D-6E8A-4147-A177-3AD203B41FA5}">
                          <a16:colId xmlns:a16="http://schemas.microsoft.com/office/drawing/2014/main" val="20003"/>
                        </a:ext>
                      </a:extLst>
                    </a:gridCol>
                    <a:gridCol w="1089965">
                      <a:extLst>
                        <a:ext uri="{9D8B030D-6E8A-4147-A177-3AD203B41FA5}">
                          <a16:colId xmlns:a16="http://schemas.microsoft.com/office/drawing/2014/main" val="20004"/>
                        </a:ext>
                      </a:extLst>
                    </a:gridCol>
                    <a:gridCol w="2270760">
                      <a:extLst>
                        <a:ext uri="{9D8B030D-6E8A-4147-A177-3AD203B41FA5}">
                          <a16:colId xmlns:a16="http://schemas.microsoft.com/office/drawing/2014/main" val="20005"/>
                        </a:ext>
                      </a:extLst>
                    </a:gridCol>
                  </a:tblGrid>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FF0000"/>
                              </a:solidFill>
                              <a:effectLst/>
                              <a:latin typeface="Arial" pitchFamily="34" charset="0"/>
                            </a:rPr>
                            <a:t>p</a:t>
                          </a:r>
                          <a14:m>
                            <m:oMath xmlns:m="http://schemas.openxmlformats.org/officeDocument/2006/math">
                              <m:r>
                                <a:rPr lang="en-US" sz="2400" b="1" i="1" smtClean="0">
                                  <a:solidFill>
                                    <a:srgbClr val="FF0000"/>
                                  </a:solidFill>
                                  <a:latin typeface="Cambria Math" panose="02040503050406030204" pitchFamily="18" charset="0"/>
                                  <a:ea typeface="Cambria Math" panose="02040503050406030204" pitchFamily="18" charset="0"/>
                                </a:rPr>
                                <m:t>⟺</m:t>
                              </m:r>
                            </m:oMath>
                          </a14:m>
                          <a:r>
                            <a:rPr kumimoji="0" lang="en-US" sz="2400" b="0" i="0" u="none" strike="noStrike" cap="none" normalizeH="0" baseline="0" dirty="0">
                              <a:ln>
                                <a:noFill/>
                              </a:ln>
                              <a:solidFill>
                                <a:srgbClr val="FF0000"/>
                              </a:solidFill>
                              <a:effectLst/>
                              <a:latin typeface="Arial" pitchFamily="34" charset="0"/>
                              <a:sym typeface="Symbol" pitchFamily="18" charset="2"/>
                            </a:rPr>
                            <a:t>q</a:t>
                          </a:r>
                          <a:endParaRPr kumimoji="0" lang="en-US" sz="2400" b="0" i="0" u="none" strike="noStrike" cap="none" normalizeH="0" baseline="0" dirty="0">
                            <a:ln>
                              <a:noFill/>
                            </a:ln>
                            <a:solidFill>
                              <a:srgbClr val="FF0000"/>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p</a:t>
                          </a:r>
                          <a14:m>
                            <m:oMath xmlns:m="http://schemas.openxmlformats.org/officeDocument/2006/math">
                              <m:r>
                                <a:rPr lang="en-US" sz="2400" b="1" i="1" smtClean="0">
                                  <a:solidFill>
                                    <a:schemeClr val="tx2"/>
                                  </a:solidFill>
                                  <a:latin typeface="Cambria Math" panose="02040503050406030204" pitchFamily="18" charset="0"/>
                                  <a:ea typeface="Cambria Math" panose="02040503050406030204" pitchFamily="18" charset="0"/>
                                  <a:sym typeface="Symbol" pitchFamily="18" charset="2"/>
                                </a:rPr>
                                <m:t>⟹</m:t>
                              </m:r>
                            </m:oMath>
                          </a14:m>
                          <a:r>
                            <a:rPr kumimoji="0" lang="en-US" sz="2400" b="0" i="0" u="none" strike="noStrike" cap="none" normalizeH="0" baseline="0" dirty="0">
                              <a:ln>
                                <a:noFill/>
                              </a:ln>
                              <a:solidFill>
                                <a:schemeClr val="tx1"/>
                              </a:solidFill>
                              <a:effectLst/>
                              <a:latin typeface="Arial" pitchFamily="34" charset="0"/>
                              <a:sym typeface="Symbol" pitchFamily="18" charset="2"/>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q</a:t>
                          </a:r>
                          <a14:m>
                            <m:oMath xmlns:m="http://schemas.openxmlformats.org/officeDocument/2006/math">
                              <m:r>
                                <a:rPr lang="en-US" sz="2400" b="1" i="1" smtClean="0">
                                  <a:solidFill>
                                    <a:schemeClr val="tx2"/>
                                  </a:solidFill>
                                  <a:latin typeface="Cambria Math" panose="02040503050406030204" pitchFamily="18" charset="0"/>
                                  <a:ea typeface="Cambria Math" panose="02040503050406030204" pitchFamily="18" charset="0"/>
                                  <a:sym typeface="Symbol" pitchFamily="18" charset="2"/>
                                </a:rPr>
                                <m:t>⟹</m:t>
                              </m:r>
                            </m:oMath>
                          </a14:m>
                          <a:r>
                            <a:rPr kumimoji="0" lang="en-US" sz="2400" b="0" i="0" u="none" strike="noStrike" cap="none" normalizeH="0" baseline="0" dirty="0">
                              <a:ln>
                                <a:noFill/>
                              </a:ln>
                              <a:solidFill>
                                <a:schemeClr val="tx1"/>
                              </a:solidFill>
                              <a:effectLst/>
                              <a:latin typeface="Arial" pitchFamily="34" charset="0"/>
                              <a:sym typeface="Symbol" pitchFamily="18" charset="2"/>
                            </a:rPr>
                            <a: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FF0000"/>
                              </a:solidFill>
                              <a:effectLst/>
                              <a:latin typeface="Arial" pitchFamily="34" charset="0"/>
                            </a:rPr>
                            <a:t>(p</a:t>
                          </a:r>
                          <a14:m>
                            <m:oMath xmlns:m="http://schemas.openxmlformats.org/officeDocument/2006/math">
                              <m:r>
                                <a:rPr lang="en-US" sz="2400" b="1" i="1" smtClean="0">
                                  <a:solidFill>
                                    <a:srgbClr val="FF0000"/>
                                  </a:solidFill>
                                  <a:latin typeface="Cambria Math" panose="02040503050406030204" pitchFamily="18" charset="0"/>
                                  <a:ea typeface="Cambria Math" panose="02040503050406030204" pitchFamily="18" charset="0"/>
                                  <a:sym typeface="Symbol" pitchFamily="18" charset="2"/>
                                </a:rPr>
                                <m:t>⟹</m:t>
                              </m:r>
                            </m:oMath>
                          </a14:m>
                          <a:r>
                            <a:rPr kumimoji="0" lang="en-US" sz="2400" b="0" i="0" u="none" strike="noStrike" cap="none" normalizeH="0" baseline="0" dirty="0">
                              <a:ln>
                                <a:noFill/>
                              </a:ln>
                              <a:solidFill>
                                <a:srgbClr val="FF0000"/>
                              </a:solidFill>
                              <a:effectLst/>
                              <a:latin typeface="Arial" pitchFamily="34" charset="0"/>
                              <a:sym typeface="Symbol" pitchFamily="18" charset="2"/>
                            </a:rPr>
                            <a:t>q)(</a:t>
                          </a:r>
                          <a:r>
                            <a:rPr kumimoji="0" lang="en-US" sz="2400" b="0" i="0" u="none" strike="noStrike" cap="none" normalizeH="0" baseline="0" dirty="0">
                              <a:ln>
                                <a:noFill/>
                              </a:ln>
                              <a:solidFill>
                                <a:srgbClr val="FF0000"/>
                              </a:solidFill>
                              <a:effectLst/>
                              <a:latin typeface="Arial" pitchFamily="34" charset="0"/>
                            </a:rPr>
                            <a:t>q</a:t>
                          </a:r>
                          <a14:m>
                            <m:oMath xmlns:m="http://schemas.openxmlformats.org/officeDocument/2006/math">
                              <m:r>
                                <a:rPr lang="en-US" sz="2400" b="1" i="1" smtClean="0">
                                  <a:solidFill>
                                    <a:srgbClr val="FF0000"/>
                                  </a:solidFill>
                                  <a:latin typeface="Cambria Math" panose="02040503050406030204" pitchFamily="18" charset="0"/>
                                  <a:ea typeface="Cambria Math" panose="02040503050406030204" pitchFamily="18" charset="0"/>
                                  <a:sym typeface="Symbol" pitchFamily="18" charset="2"/>
                                </a:rPr>
                                <m:t>⟹</m:t>
                              </m:r>
                            </m:oMath>
                          </a14:m>
                          <a:r>
                            <a:rPr kumimoji="0" lang="en-US" sz="2400" b="0" i="0" u="none" strike="noStrike" cap="none" normalizeH="0" baseline="0" dirty="0">
                              <a:ln>
                                <a:noFill/>
                              </a:ln>
                              <a:solidFill>
                                <a:srgbClr val="FF0000"/>
                              </a:solidFill>
                              <a:effectLst/>
                              <a:latin typeface="Arial" pitchFamily="34" charset="0"/>
                              <a:sym typeface="Symbol" pitchFamily="18" charset="2"/>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FF0000"/>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FF0000"/>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FF0000"/>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FF0000"/>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FF0000"/>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FF0000"/>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FF0000"/>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FF0000"/>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mc:Choice>
        <mc:Fallback xmlns="">
          <p:graphicFrame>
            <p:nvGraphicFramePr>
              <p:cNvPr id="7173" name="Group 5"/>
              <p:cNvGraphicFramePr>
                <a:graphicFrameLocks noGrp="1"/>
              </p:cNvGraphicFramePr>
              <p:nvPr>
                <p:extLst>
                  <p:ext uri="{D42A27DB-BD31-4B8C-83A1-F6EECF244321}">
                    <p14:modId xmlns:p14="http://schemas.microsoft.com/office/powerpoint/2010/main" val="2089275768"/>
                  </p:ext>
                </p:extLst>
              </p:nvPr>
            </p:nvGraphicFramePr>
            <p:xfrm>
              <a:off x="3143250" y="1633538"/>
              <a:ext cx="6244590" cy="2286000"/>
            </p:xfrm>
            <a:graphic>
              <a:graphicData uri="http://schemas.openxmlformats.org/drawingml/2006/table">
                <a:tbl>
                  <a:tblPr/>
                  <a:tblGrid>
                    <a:gridCol w="544982">
                      <a:extLst>
                        <a:ext uri="{9D8B030D-6E8A-4147-A177-3AD203B41FA5}">
                          <a16:colId xmlns:a16="http://schemas.microsoft.com/office/drawing/2014/main" val="20000"/>
                        </a:ext>
                      </a:extLst>
                    </a:gridCol>
                    <a:gridCol w="531737">
                      <a:extLst>
                        <a:ext uri="{9D8B030D-6E8A-4147-A177-3AD203B41FA5}">
                          <a16:colId xmlns:a16="http://schemas.microsoft.com/office/drawing/2014/main" val="20001"/>
                        </a:ext>
                      </a:extLst>
                    </a:gridCol>
                    <a:gridCol w="898842">
                      <a:extLst>
                        <a:ext uri="{9D8B030D-6E8A-4147-A177-3AD203B41FA5}">
                          <a16:colId xmlns:a16="http://schemas.microsoft.com/office/drawing/2014/main" val="20002"/>
                        </a:ext>
                      </a:extLst>
                    </a:gridCol>
                    <a:gridCol w="908304">
                      <a:extLst>
                        <a:ext uri="{9D8B030D-6E8A-4147-A177-3AD203B41FA5}">
                          <a16:colId xmlns:a16="http://schemas.microsoft.com/office/drawing/2014/main" val="20003"/>
                        </a:ext>
                      </a:extLst>
                    </a:gridCol>
                    <a:gridCol w="1089965">
                      <a:extLst>
                        <a:ext uri="{9D8B030D-6E8A-4147-A177-3AD203B41FA5}">
                          <a16:colId xmlns:a16="http://schemas.microsoft.com/office/drawing/2014/main" val="20004"/>
                        </a:ext>
                      </a:extLst>
                    </a:gridCol>
                    <a:gridCol w="2270760">
                      <a:extLst>
                        <a:ext uri="{9D8B030D-6E8A-4147-A177-3AD203B41FA5}">
                          <a16:colId xmlns:a16="http://schemas.microsoft.com/office/drawing/2014/main" val="20005"/>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endParaRPr lang="en-US"/>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6"/>
                          <a:stretch>
                            <a:fillRect l="-121769" t="-9333" r="-482313" b="-433333"/>
                          </a:stretch>
                        </a:blipFill>
                      </a:tcPr>
                    </a:tc>
                    <a:tc>
                      <a:txBody>
                        <a:bodyPr/>
                        <a:lstStyle/>
                        <a:p>
                          <a:endParaRPr lang="en-US"/>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6"/>
                          <a:stretch>
                            <a:fillRect l="-218792" t="-9333" r="-375839" b="-433333"/>
                          </a:stretch>
                        </a:blipFill>
                      </a:tcPr>
                    </a:tc>
                    <a:tc>
                      <a:txBody>
                        <a:bodyPr/>
                        <a:lstStyle/>
                        <a:p>
                          <a:endParaRPr lang="en-US"/>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6"/>
                          <a:stretch>
                            <a:fillRect l="-265363" t="-9333" r="-212849" b="-433333"/>
                          </a:stretch>
                        </a:blipFill>
                      </a:tcPr>
                    </a:tc>
                    <a:tc>
                      <a:txBody>
                        <a:bodyPr/>
                        <a:lstStyle/>
                        <a:p>
                          <a:endParaRPr lang="en-US"/>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6"/>
                          <a:stretch>
                            <a:fillRect l="-175335" t="-9333" r="-2145" b="-433333"/>
                          </a:stretch>
                        </a:blip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FF0000"/>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FF0000"/>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FF0000"/>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FF0000"/>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FF0000"/>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FF0000"/>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FF0000"/>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FF0000"/>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mc:Fallback>
      </mc:AlternateContent>
      <mc:AlternateContent xmlns:mc="http://schemas.openxmlformats.org/markup-compatibility/2006" xmlns:a14="http://schemas.microsoft.com/office/drawing/2010/main">
        <mc:Choice Requires="a14">
          <p:sp>
            <p:nvSpPr>
              <p:cNvPr id="5172" name="Text Box 56"/>
              <p:cNvSpPr txBox="1">
                <a:spLocks noChangeArrowheads="1"/>
              </p:cNvSpPr>
              <p:nvPr/>
            </p:nvSpPr>
            <p:spPr bwMode="auto">
              <a:xfrm>
                <a:off x="1752600" y="4267200"/>
                <a:ext cx="8346440" cy="2123658"/>
              </a:xfrm>
              <a:prstGeom prst="rect">
                <a:avLst/>
              </a:prstGeom>
              <a:noFill/>
              <a:ln w="9525">
                <a:noFill/>
                <a:miter lim="800000"/>
                <a:headEnd/>
                <a:tailEnd/>
              </a:ln>
            </p:spPr>
            <p:txBody>
              <a:bodyPr wrap="square">
                <a:spAutoFit/>
              </a:bodyPr>
              <a:lstStyle/>
              <a:p>
                <a:pPr lvl="1">
                  <a:spcBef>
                    <a:spcPct val="50000"/>
                  </a:spcBef>
                </a:pPr>
                <a:r>
                  <a:rPr lang="en-US" sz="2400" dirty="0">
                    <a:latin typeface="Times New Roman" pitchFamily="18" charset="0"/>
                  </a:rPr>
                  <a:t>For the phrasing "p if and only if q,", remember that "p if q“ means q </a:t>
                </a:r>
                <a14:m>
                  <m:oMath xmlns:m="http://schemas.openxmlformats.org/officeDocument/2006/math">
                    <m:r>
                      <a:rPr lang="en-US" sz="2400" b="1" i="1" smtClean="0">
                        <a:solidFill>
                          <a:schemeClr val="tx2"/>
                        </a:solidFill>
                        <a:latin typeface="Cambria Math" panose="02040503050406030204" pitchFamily="18" charset="0"/>
                        <a:ea typeface="Cambria Math" panose="02040503050406030204" pitchFamily="18" charset="0"/>
                        <a:sym typeface="Symbol" pitchFamily="18" charset="2"/>
                      </a:rPr>
                      <m:t>⟹</m:t>
                    </m:r>
                  </m:oMath>
                </a14:m>
                <a:r>
                  <a:rPr lang="en-US" sz="2400" dirty="0">
                    <a:latin typeface="Times New Roman" pitchFamily="18" charset="0"/>
                    <a:sym typeface="Symbol" pitchFamily="18" charset="2"/>
                  </a:rPr>
                  <a:t> </a:t>
                </a:r>
                <a:r>
                  <a:rPr lang="en-US" sz="2400" dirty="0">
                    <a:latin typeface="Times New Roman" pitchFamily="18" charset="0"/>
                  </a:rPr>
                  <a:t>p while "p only if q" means p </a:t>
                </a:r>
                <a14:m>
                  <m:oMath xmlns:m="http://schemas.openxmlformats.org/officeDocument/2006/math">
                    <m:r>
                      <a:rPr lang="en-US" sz="2400" b="1" i="1">
                        <a:solidFill>
                          <a:schemeClr val="tx2"/>
                        </a:solidFill>
                        <a:latin typeface="Cambria Math" panose="02040503050406030204" pitchFamily="18" charset="0"/>
                        <a:ea typeface="Cambria Math" panose="02040503050406030204" pitchFamily="18" charset="0"/>
                        <a:sym typeface="Symbol" pitchFamily="18" charset="2"/>
                      </a:rPr>
                      <m:t>⟹ </m:t>
                    </m:r>
                  </m:oMath>
                </a14:m>
                <a:r>
                  <a:rPr lang="en-US" sz="2400" dirty="0">
                    <a:latin typeface="Times New Roman" pitchFamily="18" charset="0"/>
                  </a:rPr>
                  <a:t>q. </a:t>
                </a:r>
              </a:p>
              <a:p>
                <a:pPr lvl="1">
                  <a:spcBef>
                    <a:spcPct val="50000"/>
                  </a:spcBef>
                </a:pPr>
                <a:r>
                  <a:rPr lang="en-US" sz="2400" dirty="0">
                    <a:latin typeface="Times New Roman" pitchFamily="18" charset="0"/>
                  </a:rPr>
                  <a:t>That’s why </a:t>
                </a:r>
                <a:r>
                  <a:rPr lang="en-US" sz="2400" b="1" dirty="0">
                    <a:latin typeface="Times New Roman" pitchFamily="18" charset="0"/>
                  </a:rPr>
                  <a:t>p</a:t>
                </a:r>
                <a:r>
                  <a:rPr lang="en-US" sz="2400" b="1" dirty="0">
                    <a:ea typeface="Cambria Math" panose="02040503050406030204" pitchFamily="18" charset="0"/>
                  </a:rPr>
                  <a:t> </a:t>
                </a:r>
                <a14:m>
                  <m:oMath xmlns:m="http://schemas.openxmlformats.org/officeDocument/2006/math">
                    <m:r>
                      <a:rPr lang="en-US" sz="2400" b="1" i="1" smtClean="0">
                        <a:latin typeface="Cambria Math" panose="02040503050406030204" pitchFamily="18" charset="0"/>
                        <a:ea typeface="Cambria Math" panose="02040503050406030204" pitchFamily="18" charset="0"/>
                      </a:rPr>
                      <m:t>⟺ </m:t>
                    </m:r>
                  </m:oMath>
                </a14:m>
                <a:r>
                  <a:rPr lang="en-US" sz="2400" b="1" dirty="0">
                    <a:latin typeface="Times New Roman" pitchFamily="18" charset="0"/>
                    <a:sym typeface="Symbol" pitchFamily="18" charset="2"/>
                  </a:rPr>
                  <a:t>q </a:t>
                </a:r>
                <a:r>
                  <a:rPr lang="en-US" sz="2400" dirty="0">
                    <a:latin typeface="Times New Roman" pitchFamily="18" charset="0"/>
                  </a:rPr>
                  <a:t>is logically equivalent to </a:t>
                </a:r>
                <a:r>
                  <a:rPr lang="en-US" sz="2400" b="1" dirty="0">
                    <a:latin typeface="Times New Roman" pitchFamily="18" charset="0"/>
                  </a:rPr>
                  <a:t>(p</a:t>
                </a:r>
                <a:r>
                  <a:rPr lang="en-US" sz="2400" b="1" dirty="0">
                    <a:solidFill>
                      <a:schemeClr val="tx2"/>
                    </a:solidFill>
                    <a:ea typeface="Cambria Math" panose="02040503050406030204" pitchFamily="18" charset="0"/>
                    <a:sym typeface="Symbol" pitchFamily="18" charset="2"/>
                  </a:rPr>
                  <a:t> </a:t>
                </a:r>
                <a14:m>
                  <m:oMath xmlns:m="http://schemas.openxmlformats.org/officeDocument/2006/math">
                    <m:r>
                      <a:rPr lang="en-US" sz="2400" b="1" i="1">
                        <a:solidFill>
                          <a:schemeClr val="tx2"/>
                        </a:solidFill>
                        <a:latin typeface="Cambria Math" panose="02040503050406030204" pitchFamily="18" charset="0"/>
                        <a:ea typeface="Cambria Math" panose="02040503050406030204" pitchFamily="18" charset="0"/>
                        <a:sym typeface="Symbol" pitchFamily="18" charset="2"/>
                      </a:rPr>
                      <m:t>⟹ </m:t>
                    </m:r>
                  </m:oMath>
                </a14:m>
                <a:r>
                  <a:rPr lang="en-US" sz="2400" b="1" dirty="0">
                    <a:latin typeface="Times New Roman" pitchFamily="18" charset="0"/>
                    <a:sym typeface="Symbol" pitchFamily="18" charset="2"/>
                  </a:rPr>
                  <a:t>q)  (</a:t>
                </a:r>
                <a:r>
                  <a:rPr lang="en-US" sz="2400" b="1" dirty="0">
                    <a:latin typeface="Times New Roman" pitchFamily="18" charset="0"/>
                  </a:rPr>
                  <a:t>q</a:t>
                </a:r>
                <a:r>
                  <a:rPr lang="en-US" sz="2400" b="1" dirty="0">
                    <a:solidFill>
                      <a:schemeClr val="tx2"/>
                    </a:solidFill>
                    <a:ea typeface="Cambria Math" panose="02040503050406030204" pitchFamily="18" charset="0"/>
                    <a:sym typeface="Symbol" pitchFamily="18" charset="2"/>
                  </a:rPr>
                  <a:t> </a:t>
                </a:r>
                <a14:m>
                  <m:oMath xmlns:m="http://schemas.openxmlformats.org/officeDocument/2006/math">
                    <m:r>
                      <a:rPr lang="en-US" sz="2400" b="1" i="1">
                        <a:solidFill>
                          <a:schemeClr val="tx2"/>
                        </a:solidFill>
                        <a:latin typeface="Cambria Math" panose="02040503050406030204" pitchFamily="18" charset="0"/>
                        <a:ea typeface="Cambria Math" panose="02040503050406030204" pitchFamily="18" charset="0"/>
                        <a:sym typeface="Symbol" pitchFamily="18" charset="2"/>
                      </a:rPr>
                      <m:t>⟹ </m:t>
                    </m:r>
                  </m:oMath>
                </a14:m>
                <a:r>
                  <a:rPr lang="en-US" sz="2400" b="1" dirty="0">
                    <a:latin typeface="Times New Roman" pitchFamily="18" charset="0"/>
                    <a:sym typeface="Symbol" pitchFamily="18" charset="2"/>
                  </a:rPr>
                  <a:t>p) </a:t>
                </a:r>
                <a:r>
                  <a:rPr lang="en-US" sz="2400" dirty="0">
                    <a:latin typeface="Times New Roman" pitchFamily="18" charset="0"/>
                    <a:sym typeface="Symbol" pitchFamily="18" charset="2"/>
                  </a:rPr>
                  <a:t>and this also justifies the name of the operator </a:t>
                </a:r>
                <a14:m>
                  <m:oMath xmlns:m="http://schemas.openxmlformats.org/officeDocument/2006/math">
                    <m:r>
                      <a:rPr lang="en-US" sz="2400" b="1" i="1">
                        <a:latin typeface="Cambria Math" panose="02040503050406030204" pitchFamily="18" charset="0"/>
                        <a:ea typeface="Cambria Math" panose="02040503050406030204" pitchFamily="18" charset="0"/>
                      </a:rPr>
                      <m:t>⟺</m:t>
                    </m:r>
                  </m:oMath>
                </a14:m>
                <a:r>
                  <a:rPr lang="en-US" sz="2400" dirty="0">
                    <a:latin typeface="Times New Roman" pitchFamily="18" charset="0"/>
                    <a:sym typeface="Symbol" pitchFamily="18" charset="2"/>
                  </a:rPr>
                  <a:t> as biconditional.</a:t>
                </a:r>
                <a:endParaRPr lang="en-US" sz="2400" dirty="0">
                  <a:latin typeface="Times New Roman" pitchFamily="18" charset="0"/>
                </a:endParaRPr>
              </a:p>
            </p:txBody>
          </p:sp>
        </mc:Choice>
        <mc:Fallback xmlns="">
          <p:sp>
            <p:nvSpPr>
              <p:cNvPr id="5172" name="Text Box 56"/>
              <p:cNvSpPr txBox="1">
                <a:spLocks noRot="1" noChangeAspect="1" noMove="1" noResize="1" noEditPoints="1" noAdjustHandles="1" noChangeArrowheads="1" noChangeShapeType="1" noTextEdit="1"/>
              </p:cNvSpPr>
              <p:nvPr/>
            </p:nvSpPr>
            <p:spPr bwMode="auto">
              <a:xfrm>
                <a:off x="1752600" y="4267200"/>
                <a:ext cx="8346440" cy="2123658"/>
              </a:xfrm>
              <a:prstGeom prst="rect">
                <a:avLst/>
              </a:prstGeom>
              <a:blipFill>
                <a:blip r:embed="rId7"/>
                <a:stretch>
                  <a:fillRect t="-2299" b="-5747"/>
                </a:stretch>
              </a:blipFill>
              <a:ln w="9525">
                <a:noFill/>
                <a:miter lim="800000"/>
                <a:headEnd/>
                <a:tailEnd/>
              </a:ln>
            </p:spPr>
            <p:txBody>
              <a:bodyPr/>
              <a:lstStyle/>
              <a:p>
                <a:r>
                  <a:rPr lang="en-US">
                    <a:noFill/>
                  </a:rPr>
                  <a:t> </a:t>
                </a:r>
              </a:p>
            </p:txBody>
          </p:sp>
        </mc:Fallback>
      </mc:AlternateContent>
      <p:sp>
        <p:nvSpPr>
          <p:cNvPr id="10" name="Slide Number Placeholder 9"/>
          <p:cNvSpPr>
            <a:spLocks noGrp="1"/>
          </p:cNvSpPr>
          <p:nvPr>
            <p:ph type="sldNum" sz="quarter" idx="12"/>
          </p:nvPr>
        </p:nvSpPr>
        <p:spPr/>
        <p:txBody>
          <a:bodyPr/>
          <a:lstStyle/>
          <a:p>
            <a:pPr>
              <a:defRPr/>
            </a:pPr>
            <a:fld id="{E35E3A62-72A2-4598-8C81-841E226CF4FA}" type="slidenum">
              <a:rPr lang="en-US" smtClean="0"/>
              <a:pPr>
                <a:defRPr/>
              </a:pPr>
              <a:t>12</a:t>
            </a:fld>
            <a:endParaRPr lang="en-US"/>
          </a:p>
        </p:txBody>
      </p:sp>
    </p:spTree>
    <p:extLst>
      <p:ext uri="{BB962C8B-B14F-4D97-AF65-F5344CB8AC3E}">
        <p14:creationId xmlns:p14="http://schemas.microsoft.com/office/powerpoint/2010/main" val="2797420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ChangeArrowheads="1"/>
          </p:cNvSpPr>
          <p:nvPr/>
        </p:nvSpPr>
        <p:spPr bwMode="auto">
          <a:xfrm>
            <a:off x="2667000" y="782638"/>
            <a:ext cx="6858000" cy="558800"/>
          </a:xfrm>
          <a:prstGeom prst="rect">
            <a:avLst/>
          </a:prstGeom>
          <a:noFill/>
          <a:ln w="9525">
            <a:noFill/>
            <a:miter lim="800000"/>
            <a:headEnd/>
            <a:tailEnd/>
          </a:ln>
        </p:spPr>
        <p:txBody>
          <a:bodyPr anchor="ctr"/>
          <a:lstStyle/>
          <a:p>
            <a:pPr algn="ctr"/>
            <a:r>
              <a:rPr lang="en-US" sz="3600" dirty="0"/>
              <a:t>EXERCISE</a:t>
            </a:r>
          </a:p>
        </p:txBody>
      </p:sp>
      <p:sp>
        <p:nvSpPr>
          <p:cNvPr id="6147" name="Text Box 5"/>
          <p:cNvSpPr txBox="1">
            <a:spLocks noChangeArrowheads="1"/>
          </p:cNvSpPr>
          <p:nvPr/>
        </p:nvSpPr>
        <p:spPr bwMode="auto">
          <a:xfrm>
            <a:off x="2667000" y="1697038"/>
            <a:ext cx="7736840" cy="4893647"/>
          </a:xfrm>
          <a:prstGeom prst="rect">
            <a:avLst/>
          </a:prstGeom>
          <a:noFill/>
          <a:ln w="9525">
            <a:noFill/>
            <a:miter lim="800000"/>
            <a:headEnd/>
            <a:tailEnd/>
          </a:ln>
        </p:spPr>
        <p:txBody>
          <a:bodyPr wrap="square">
            <a:spAutoFit/>
          </a:bodyPr>
          <a:lstStyle/>
          <a:p>
            <a:pPr marL="914400" lvl="1" indent="-457200">
              <a:spcBef>
                <a:spcPct val="50000"/>
              </a:spcBef>
            </a:pPr>
            <a:r>
              <a:rPr lang="en-US" sz="2400" dirty="0">
                <a:latin typeface="Times New Roman" pitchFamily="18" charset="0"/>
              </a:rPr>
              <a:t>Rephrase the following propositions in the form “p if and only if q” in English.</a:t>
            </a:r>
          </a:p>
          <a:p>
            <a:pPr lvl="1">
              <a:spcBef>
                <a:spcPct val="50000"/>
              </a:spcBef>
            </a:pPr>
            <a:r>
              <a:rPr lang="en-US" sz="2400" b="1" dirty="0">
                <a:latin typeface="Times New Roman" pitchFamily="18" charset="0"/>
              </a:rPr>
              <a:t>For you to win an A grade in Formal Methods is necessary and sufficient that you have more than 85% marks.</a:t>
            </a:r>
          </a:p>
          <a:p>
            <a:pPr marL="914400" lvl="1" indent="-457200">
              <a:spcBef>
                <a:spcPct val="50000"/>
              </a:spcBef>
            </a:pPr>
            <a:r>
              <a:rPr lang="en-US" sz="2400" b="1" u="sng" dirty="0">
                <a:latin typeface="Times New Roman" pitchFamily="18" charset="0"/>
              </a:rPr>
              <a:t>Solution:</a:t>
            </a:r>
            <a:r>
              <a:rPr lang="en-US" sz="2400" dirty="0">
                <a:latin typeface="Times New Roman" pitchFamily="18" charset="0"/>
              </a:rPr>
              <a:t>  You win an A grade in Formal Methods if and only if you </a:t>
            </a:r>
            <a:r>
              <a:rPr lang="en-US" sz="2400" b="1" dirty="0">
                <a:latin typeface="Times New Roman" pitchFamily="18" charset="0"/>
              </a:rPr>
              <a:t>have more than 85% marks.</a:t>
            </a:r>
            <a:endParaRPr lang="en-US" sz="2400" dirty="0">
              <a:latin typeface="Times New Roman" pitchFamily="18" charset="0"/>
            </a:endParaRPr>
          </a:p>
          <a:p>
            <a:pPr lvl="1">
              <a:spcBef>
                <a:spcPct val="50000"/>
              </a:spcBef>
            </a:pPr>
            <a:r>
              <a:rPr lang="en-US" sz="2400" b="1" dirty="0">
                <a:latin typeface="Times New Roman" pitchFamily="18" charset="0"/>
              </a:rPr>
              <a:t>If it is hot outside you buy an ice cream cone, and if you buy an ice cream cone it is hot outside.</a:t>
            </a:r>
          </a:p>
          <a:p>
            <a:pPr marL="914400" lvl="1" indent="-457200">
              <a:spcBef>
                <a:spcPct val="50000"/>
              </a:spcBef>
            </a:pPr>
            <a:r>
              <a:rPr lang="en-US" sz="2400" b="1" u="sng" dirty="0">
                <a:latin typeface="Times New Roman" pitchFamily="18" charset="0"/>
              </a:rPr>
              <a:t>Solution: </a:t>
            </a:r>
            <a:r>
              <a:rPr lang="en-US" sz="2400" dirty="0">
                <a:latin typeface="Times New Roman" pitchFamily="18" charset="0"/>
              </a:rPr>
              <a:t>You buy an ice cream cone if and only if it is hot outside.</a:t>
            </a:r>
          </a:p>
        </p:txBody>
      </p:sp>
      <p:sp>
        <p:nvSpPr>
          <p:cNvPr id="4" name="Slide Number Placeholder 3"/>
          <p:cNvSpPr>
            <a:spLocks noGrp="1"/>
          </p:cNvSpPr>
          <p:nvPr>
            <p:ph type="sldNum" sz="quarter" idx="12"/>
          </p:nvPr>
        </p:nvSpPr>
        <p:spPr/>
        <p:txBody>
          <a:bodyPr/>
          <a:lstStyle/>
          <a:p>
            <a:pPr>
              <a:defRPr/>
            </a:pPr>
            <a:fld id="{E35E3A62-72A2-4598-8C81-841E226CF4FA}" type="slidenum">
              <a:rPr lang="en-US" smtClean="0"/>
              <a:pPr>
                <a:defRPr/>
              </a:pPr>
              <a:t>13</a:t>
            </a:fld>
            <a:endParaRPr lang="en-US"/>
          </a:p>
        </p:txBody>
      </p:sp>
    </p:spTree>
    <p:extLst>
      <p:ext uri="{BB962C8B-B14F-4D97-AF65-F5344CB8AC3E}">
        <p14:creationId xmlns:p14="http://schemas.microsoft.com/office/powerpoint/2010/main" val="576085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170" name="Rectangle 4"/>
              <p:cNvSpPr>
                <a:spLocks noChangeArrowheads="1"/>
              </p:cNvSpPr>
              <p:nvPr/>
            </p:nvSpPr>
            <p:spPr bwMode="auto">
              <a:xfrm>
                <a:off x="3181350" y="609600"/>
                <a:ext cx="5829300" cy="711200"/>
              </a:xfrm>
              <a:prstGeom prst="rect">
                <a:avLst/>
              </a:prstGeom>
              <a:noFill/>
              <a:ln w="9525">
                <a:noFill/>
                <a:miter lim="800000"/>
                <a:headEnd/>
                <a:tailEnd/>
              </a:ln>
            </p:spPr>
            <p:txBody>
              <a:bodyPr anchor="ctr"/>
              <a:lstStyle/>
              <a:p>
                <a:pPr algn="ctr"/>
                <a:r>
                  <a:rPr lang="en-US" sz="2400" b="1" dirty="0">
                    <a:solidFill>
                      <a:schemeClr val="tx2"/>
                    </a:solidFill>
                  </a:rPr>
                  <a:t>TRUTH TABLE FOR </a:t>
                </a:r>
                <a:br>
                  <a:rPr lang="en-US" sz="2400" b="1" dirty="0">
                    <a:solidFill>
                      <a:schemeClr val="tx2"/>
                    </a:solidFill>
                  </a:rPr>
                </a:br>
                <a:r>
                  <a:rPr lang="en-US" sz="2400" dirty="0">
                    <a:solidFill>
                      <a:schemeClr val="tx2"/>
                    </a:solidFill>
                  </a:rPr>
                  <a:t> </a:t>
                </a:r>
                <a:r>
                  <a:rPr lang="en-US" sz="2400" b="1" dirty="0"/>
                  <a:t>(p</a:t>
                </a:r>
                <a:r>
                  <a:rPr lang="en-US" sz="2400" b="1" dirty="0">
                    <a:solidFill>
                      <a:schemeClr val="tx2"/>
                    </a:solidFill>
                    <a:ea typeface="Cambria Math" panose="02040503050406030204" pitchFamily="18" charset="0"/>
                    <a:sym typeface="Symbol" pitchFamily="18" charset="2"/>
                  </a:rPr>
                  <a:t> </a:t>
                </a:r>
                <a14:m>
                  <m:oMath xmlns:m="http://schemas.openxmlformats.org/officeDocument/2006/math">
                    <m:r>
                      <a:rPr lang="en-US" sz="2400" b="1" i="1">
                        <a:solidFill>
                          <a:schemeClr val="tx2"/>
                        </a:solidFill>
                        <a:latin typeface="Cambria Math" panose="02040503050406030204" pitchFamily="18" charset="0"/>
                        <a:ea typeface="Cambria Math" panose="02040503050406030204" pitchFamily="18" charset="0"/>
                        <a:sym typeface="Symbol" pitchFamily="18" charset="2"/>
                      </a:rPr>
                      <m:t>⟹ </m:t>
                    </m:r>
                  </m:oMath>
                </a14:m>
                <a:r>
                  <a:rPr lang="en-US" sz="2400" b="1" dirty="0">
                    <a:sym typeface="Symbol" pitchFamily="18" charset="2"/>
                  </a:rPr>
                  <a:t>q) </a:t>
                </a:r>
                <a14:m>
                  <m:oMath xmlns:m="http://schemas.openxmlformats.org/officeDocument/2006/math">
                    <m:r>
                      <a:rPr lang="en-US" sz="2400" b="1" i="1">
                        <a:latin typeface="Cambria Math" panose="02040503050406030204" pitchFamily="18" charset="0"/>
                        <a:ea typeface="Cambria Math" panose="02040503050406030204" pitchFamily="18" charset="0"/>
                      </a:rPr>
                      <m:t>⟺</m:t>
                    </m:r>
                  </m:oMath>
                </a14:m>
                <a:r>
                  <a:rPr lang="en-US" sz="2400" b="1" dirty="0">
                    <a:sym typeface="Symbol" pitchFamily="18" charset="2"/>
                  </a:rPr>
                  <a:t> (</a:t>
                </a:r>
                <a14:m>
                  <m:oMath xmlns:m="http://schemas.openxmlformats.org/officeDocument/2006/math">
                    <m:r>
                      <a:rPr lang="en-US" sz="2400" b="1" i="1">
                        <a:latin typeface="Cambria Math" panose="02040503050406030204" pitchFamily="18" charset="0"/>
                        <a:ea typeface="Cambria Math" panose="02040503050406030204" pitchFamily="18" charset="0"/>
                        <a:sym typeface="Symbol" pitchFamily="18" charset="2"/>
                      </a:rPr>
                      <m:t>¬</m:t>
                    </m:r>
                  </m:oMath>
                </a14:m>
                <a:r>
                  <a:rPr lang="en-US" sz="2400" b="1" dirty="0">
                    <a:sym typeface="Symbol" pitchFamily="18" charset="2"/>
                  </a:rPr>
                  <a:t> q</a:t>
                </a:r>
                <a:r>
                  <a:rPr lang="en-US" sz="2400" b="1" dirty="0">
                    <a:solidFill>
                      <a:schemeClr val="tx2"/>
                    </a:solidFill>
                    <a:ea typeface="Cambria Math" panose="02040503050406030204" pitchFamily="18" charset="0"/>
                    <a:sym typeface="Symbol" pitchFamily="18" charset="2"/>
                  </a:rPr>
                  <a:t> </a:t>
                </a:r>
                <a14:m>
                  <m:oMath xmlns:m="http://schemas.openxmlformats.org/officeDocument/2006/math">
                    <m:r>
                      <a:rPr lang="en-US" sz="2400" b="1" i="1">
                        <a:solidFill>
                          <a:schemeClr val="tx2"/>
                        </a:solidFill>
                        <a:latin typeface="Cambria Math" panose="02040503050406030204" pitchFamily="18" charset="0"/>
                        <a:ea typeface="Cambria Math" panose="02040503050406030204" pitchFamily="18" charset="0"/>
                        <a:sym typeface="Symbol" pitchFamily="18" charset="2"/>
                      </a:rPr>
                      <m:t>⟹</m:t>
                    </m:r>
                  </m:oMath>
                </a14:m>
                <a:r>
                  <a:rPr lang="en-US" sz="2400" b="1" dirty="0">
                    <a:sym typeface="Symbol" pitchFamily="18" charset="2"/>
                  </a:rPr>
                  <a:t> </a:t>
                </a:r>
                <a14:m>
                  <m:oMath xmlns:m="http://schemas.openxmlformats.org/officeDocument/2006/math">
                    <m:r>
                      <a:rPr lang="en-US" sz="2400" b="1" i="1">
                        <a:latin typeface="Cambria Math" panose="02040503050406030204" pitchFamily="18" charset="0"/>
                        <a:ea typeface="Cambria Math" panose="02040503050406030204" pitchFamily="18" charset="0"/>
                        <a:sym typeface="Symbol" pitchFamily="18" charset="2"/>
                      </a:rPr>
                      <m:t>¬</m:t>
                    </m:r>
                  </m:oMath>
                </a14:m>
                <a:r>
                  <a:rPr lang="en-US" sz="2400" b="1" dirty="0">
                    <a:sym typeface="Symbol" pitchFamily="18" charset="2"/>
                  </a:rPr>
                  <a:t> p)</a:t>
                </a:r>
              </a:p>
            </p:txBody>
          </p:sp>
        </mc:Choice>
        <mc:Fallback xmlns="">
          <p:sp>
            <p:nvSpPr>
              <p:cNvPr id="7170" name="Rectangle 4"/>
              <p:cNvSpPr>
                <a:spLocks noRot="1" noChangeAspect="1" noMove="1" noResize="1" noEditPoints="1" noAdjustHandles="1" noChangeArrowheads="1" noChangeShapeType="1" noTextEdit="1"/>
              </p:cNvSpPr>
              <p:nvPr/>
            </p:nvSpPr>
            <p:spPr bwMode="auto">
              <a:xfrm>
                <a:off x="3181350" y="609600"/>
                <a:ext cx="5829300" cy="711200"/>
              </a:xfrm>
              <a:prstGeom prst="rect">
                <a:avLst/>
              </a:prstGeom>
              <a:blipFill>
                <a:blip r:embed="rId6"/>
                <a:stretch>
                  <a:fillRect t="-14530" b="-27350"/>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21509" name="Group 5"/>
              <p:cNvGraphicFramePr>
                <a:graphicFrameLocks noGrp="1"/>
              </p:cNvGraphicFramePr>
              <p:nvPr>
                <p:extLst>
                  <p:ext uri="{D42A27DB-BD31-4B8C-83A1-F6EECF244321}">
                    <p14:modId xmlns:p14="http://schemas.microsoft.com/office/powerpoint/2010/main" val="2472789339"/>
                  </p:ext>
                </p:extLst>
              </p:nvPr>
            </p:nvGraphicFramePr>
            <p:xfrm>
              <a:off x="2712720" y="1447800"/>
              <a:ext cx="7620000" cy="2651760"/>
            </p:xfrm>
            <a:graphic>
              <a:graphicData uri="http://schemas.openxmlformats.org/drawingml/2006/table">
                <a:tbl>
                  <a:tblPr/>
                  <a:tblGrid>
                    <a:gridCol w="449058">
                      <a:extLst>
                        <a:ext uri="{9D8B030D-6E8A-4147-A177-3AD203B41FA5}">
                          <a16:colId xmlns:a16="http://schemas.microsoft.com/office/drawing/2014/main" val="20000"/>
                        </a:ext>
                      </a:extLst>
                    </a:gridCol>
                    <a:gridCol w="523901">
                      <a:extLst>
                        <a:ext uri="{9D8B030D-6E8A-4147-A177-3AD203B41FA5}">
                          <a16:colId xmlns:a16="http://schemas.microsoft.com/office/drawing/2014/main" val="20001"/>
                        </a:ext>
                      </a:extLst>
                    </a:gridCol>
                    <a:gridCol w="875249">
                      <a:extLst>
                        <a:ext uri="{9D8B030D-6E8A-4147-A177-3AD203B41FA5}">
                          <a16:colId xmlns:a16="http://schemas.microsoft.com/office/drawing/2014/main" val="20002"/>
                        </a:ext>
                      </a:extLst>
                    </a:gridCol>
                    <a:gridCol w="580032">
                      <a:extLst>
                        <a:ext uri="{9D8B030D-6E8A-4147-A177-3AD203B41FA5}">
                          <a16:colId xmlns:a16="http://schemas.microsoft.com/office/drawing/2014/main" val="20003"/>
                        </a:ext>
                      </a:extLst>
                    </a:gridCol>
                    <a:gridCol w="580034">
                      <a:extLst>
                        <a:ext uri="{9D8B030D-6E8A-4147-A177-3AD203B41FA5}">
                          <a16:colId xmlns:a16="http://schemas.microsoft.com/office/drawing/2014/main" val="20004"/>
                        </a:ext>
                      </a:extLst>
                    </a:gridCol>
                    <a:gridCol w="1513492">
                      <a:extLst>
                        <a:ext uri="{9D8B030D-6E8A-4147-A177-3AD203B41FA5}">
                          <a16:colId xmlns:a16="http://schemas.microsoft.com/office/drawing/2014/main" val="20005"/>
                        </a:ext>
                      </a:extLst>
                    </a:gridCol>
                    <a:gridCol w="3098234">
                      <a:extLst>
                        <a:ext uri="{9D8B030D-6E8A-4147-A177-3AD203B41FA5}">
                          <a16:colId xmlns:a16="http://schemas.microsoft.com/office/drawing/2014/main" val="20006"/>
                        </a:ext>
                      </a:extLst>
                    </a:gridCol>
                  </a:tblGrid>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FF0000"/>
                              </a:solidFill>
                              <a:effectLst/>
                              <a:latin typeface="Arial" pitchFamily="34" charset="0"/>
                            </a:rPr>
                            <a:t>p</a:t>
                          </a:r>
                          <a14:m>
                            <m:oMath xmlns:m="http://schemas.openxmlformats.org/officeDocument/2006/math">
                              <m:r>
                                <a:rPr lang="en-US" sz="2400" b="1" i="1" smtClean="0">
                                  <a:solidFill>
                                    <a:srgbClr val="FF0000"/>
                                  </a:solidFill>
                                  <a:latin typeface="Cambria Math" panose="02040503050406030204" pitchFamily="18" charset="0"/>
                                  <a:ea typeface="Cambria Math" panose="02040503050406030204" pitchFamily="18" charset="0"/>
                                  <a:sym typeface="Symbol" pitchFamily="18" charset="2"/>
                                </a:rPr>
                                <m:t>⟹</m:t>
                              </m:r>
                            </m:oMath>
                          </a14:m>
                          <a:r>
                            <a:rPr kumimoji="0" lang="en-US" sz="2400" b="0" i="0" u="none" strike="noStrike" cap="none" normalizeH="0" baseline="0" dirty="0">
                              <a:ln>
                                <a:noFill/>
                              </a:ln>
                              <a:solidFill>
                                <a:srgbClr val="FF0000"/>
                              </a:solidFill>
                              <a:effectLst/>
                              <a:latin typeface="Arial" pitchFamily="34" charset="0"/>
                              <a:sym typeface="Symbol" pitchFamily="18" charset="2"/>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14:m>
                            <m:oMath xmlns:m="http://schemas.openxmlformats.org/officeDocument/2006/math">
                              <m:r>
                                <a:rPr lang="en-US" sz="2400" b="1" i="1" smtClean="0">
                                  <a:latin typeface="Cambria Math" panose="02040503050406030204" pitchFamily="18" charset="0"/>
                                  <a:ea typeface="Cambria Math" panose="02040503050406030204" pitchFamily="18" charset="0"/>
                                  <a:sym typeface="Symbol" pitchFamily="18" charset="2"/>
                                </a:rPr>
                                <m:t>¬</m:t>
                              </m:r>
                            </m:oMath>
                          </a14:m>
                          <a:r>
                            <a:rPr kumimoji="0" lang="en-US" sz="2400" b="0" i="0" u="none" strike="noStrike" cap="none" normalizeH="0" baseline="0" dirty="0">
                              <a:ln>
                                <a:noFill/>
                              </a:ln>
                              <a:solidFill>
                                <a:schemeClr val="tx1"/>
                              </a:solidFill>
                              <a:effectLst/>
                              <a:latin typeface="Arial" pitchFamily="34" charset="0"/>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14:m>
                            <m:oMath xmlns:m="http://schemas.openxmlformats.org/officeDocument/2006/math">
                              <m:r>
                                <a:rPr lang="en-US" sz="2400" b="1" i="1" smtClean="0">
                                  <a:latin typeface="Cambria Math" panose="02040503050406030204" pitchFamily="18" charset="0"/>
                                  <a:ea typeface="Cambria Math" panose="02040503050406030204" pitchFamily="18" charset="0"/>
                                  <a:sym typeface="Symbol" pitchFamily="18" charset="2"/>
                                </a:rPr>
                                <m:t>¬</m:t>
                              </m:r>
                            </m:oMath>
                          </a14:m>
                          <a:r>
                            <a:rPr kumimoji="0" lang="en-US" sz="2400" b="0" i="0" u="none" strike="noStrike" cap="none" normalizeH="0" baseline="0" dirty="0">
                              <a:ln>
                                <a:noFill/>
                              </a:ln>
                              <a:solidFill>
                                <a:schemeClr val="tx1"/>
                              </a:solidFill>
                              <a:effectLst/>
                              <a:latin typeface="Arial" pitchFamily="34" charset="0"/>
                            </a:rPr>
                            <a: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14:m>
                            <m:oMath xmlns:m="http://schemas.openxmlformats.org/officeDocument/2006/math">
                              <m:r>
                                <a:rPr lang="en-US" sz="2400" b="1" i="1" smtClean="0">
                                  <a:solidFill>
                                    <a:srgbClr val="FF0000"/>
                                  </a:solidFill>
                                  <a:latin typeface="Cambria Math" panose="02040503050406030204" pitchFamily="18" charset="0"/>
                                  <a:ea typeface="Cambria Math" panose="02040503050406030204" pitchFamily="18" charset="0"/>
                                  <a:sym typeface="Symbol" pitchFamily="18" charset="2"/>
                                </a:rPr>
                                <m:t>¬</m:t>
                              </m:r>
                            </m:oMath>
                          </a14:m>
                          <a:r>
                            <a:rPr kumimoji="0" lang="en-US" sz="2400" b="0" i="0" u="none" strike="noStrike" cap="none" normalizeH="0" baseline="0" dirty="0">
                              <a:ln>
                                <a:noFill/>
                              </a:ln>
                              <a:solidFill>
                                <a:srgbClr val="FF0000"/>
                              </a:solidFill>
                              <a:effectLst/>
                              <a:latin typeface="Arial" pitchFamily="34" charset="0"/>
                              <a:sym typeface="Symbol" pitchFamily="18" charset="2"/>
                            </a:rPr>
                            <a:t> q</a:t>
                          </a:r>
                          <a14:m>
                            <m:oMath xmlns:m="http://schemas.openxmlformats.org/officeDocument/2006/math">
                              <m:r>
                                <a:rPr lang="en-US" sz="2400" b="1" i="1" smtClean="0">
                                  <a:solidFill>
                                    <a:srgbClr val="FF0000"/>
                                  </a:solidFill>
                                  <a:latin typeface="Cambria Math" panose="02040503050406030204" pitchFamily="18" charset="0"/>
                                  <a:ea typeface="Cambria Math" panose="02040503050406030204" pitchFamily="18" charset="0"/>
                                  <a:sym typeface="Symbol" pitchFamily="18" charset="2"/>
                                </a:rPr>
                                <m:t>⟹</m:t>
                              </m:r>
                            </m:oMath>
                          </a14:m>
                          <a:r>
                            <a:rPr kumimoji="0" lang="en-US" sz="2400" b="0" i="0" u="none" strike="noStrike" cap="none" normalizeH="0" baseline="0" dirty="0">
                              <a:ln>
                                <a:noFill/>
                              </a:ln>
                              <a:solidFill>
                                <a:srgbClr val="FF0000"/>
                              </a:solidFill>
                              <a:effectLst/>
                              <a:latin typeface="Arial" pitchFamily="34" charset="0"/>
                              <a:sym typeface="Symbol" pitchFamily="18" charset="2"/>
                            </a:rPr>
                            <a:t> </a:t>
                          </a:r>
                          <a14:m>
                            <m:oMath xmlns:m="http://schemas.openxmlformats.org/officeDocument/2006/math">
                              <m:r>
                                <a:rPr lang="en-US" sz="2400" b="1" i="1" smtClean="0">
                                  <a:solidFill>
                                    <a:srgbClr val="FF0000"/>
                                  </a:solidFill>
                                  <a:latin typeface="Cambria Math" panose="02040503050406030204" pitchFamily="18" charset="0"/>
                                  <a:ea typeface="Cambria Math" panose="02040503050406030204" pitchFamily="18" charset="0"/>
                                  <a:sym typeface="Symbol" pitchFamily="18" charset="2"/>
                                </a:rPr>
                                <m:t>¬</m:t>
                              </m:r>
                            </m:oMath>
                          </a14:m>
                          <a:r>
                            <a:rPr kumimoji="0" lang="en-US" sz="2400" b="0" i="0" u="none" strike="noStrike" cap="none" normalizeH="0" baseline="0" dirty="0">
                              <a:ln>
                                <a:noFill/>
                              </a:ln>
                              <a:solidFill>
                                <a:srgbClr val="FF0000"/>
                              </a:solidFill>
                              <a:effectLst/>
                              <a:latin typeface="Arial" pitchFamily="34" charset="0"/>
                              <a:sym typeface="Symbol" pitchFamily="18" charset="2"/>
                            </a:rPr>
                            <a:t> 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(p</a:t>
                          </a:r>
                          <a14:m>
                            <m:oMath xmlns:m="http://schemas.openxmlformats.org/officeDocument/2006/math">
                              <m:r>
                                <a:rPr lang="en-US" sz="2400" b="1" i="1" smtClean="0">
                                  <a:solidFill>
                                    <a:schemeClr val="tx2"/>
                                  </a:solidFill>
                                  <a:latin typeface="Cambria Math" panose="02040503050406030204" pitchFamily="18" charset="0"/>
                                  <a:ea typeface="Cambria Math" panose="02040503050406030204" pitchFamily="18" charset="0"/>
                                  <a:sym typeface="Symbol" pitchFamily="18" charset="2"/>
                                </a:rPr>
                                <m:t>⟹</m:t>
                              </m:r>
                            </m:oMath>
                          </a14:m>
                          <a:r>
                            <a:rPr kumimoji="0" lang="en-US" sz="2400" b="0" i="0" u="none" strike="noStrike" cap="none" normalizeH="0" baseline="0" dirty="0">
                              <a:ln>
                                <a:noFill/>
                              </a:ln>
                              <a:solidFill>
                                <a:schemeClr val="tx1"/>
                              </a:solidFill>
                              <a:effectLst/>
                              <a:latin typeface="Arial" pitchFamily="34" charset="0"/>
                              <a:sym typeface="Symbol" pitchFamily="18" charset="2"/>
                            </a:rPr>
                            <a:t>q) </a:t>
                          </a:r>
                          <a14:m>
                            <m:oMath xmlns:m="http://schemas.openxmlformats.org/officeDocument/2006/math">
                              <m:r>
                                <a:rPr lang="en-US" sz="2400" b="1" i="1" smtClean="0">
                                  <a:latin typeface="Cambria Math" panose="02040503050406030204" pitchFamily="18" charset="0"/>
                                  <a:ea typeface="Cambria Math" panose="02040503050406030204" pitchFamily="18" charset="0"/>
                                </a:rPr>
                                <m:t>⟺</m:t>
                              </m:r>
                            </m:oMath>
                          </a14:m>
                          <a:r>
                            <a:rPr kumimoji="0" lang="en-US" sz="2400" b="0" i="0" u="none" strike="noStrike" cap="none" normalizeH="0" baseline="0" dirty="0">
                              <a:ln>
                                <a:noFill/>
                              </a:ln>
                              <a:solidFill>
                                <a:schemeClr val="tx1"/>
                              </a:solidFill>
                              <a:effectLst/>
                              <a:latin typeface="Arial" pitchFamily="34" charset="0"/>
                              <a:sym typeface="Symbol" pitchFamily="18" charset="2"/>
                            </a:rPr>
                            <a:t> (</a:t>
                          </a:r>
                          <a14:m>
                            <m:oMath xmlns:m="http://schemas.openxmlformats.org/officeDocument/2006/math">
                              <m:r>
                                <a:rPr lang="en-US" sz="2400" b="1" i="1" smtClean="0">
                                  <a:latin typeface="Cambria Math" panose="02040503050406030204" pitchFamily="18" charset="0"/>
                                  <a:ea typeface="Cambria Math" panose="02040503050406030204" pitchFamily="18" charset="0"/>
                                  <a:sym typeface="Symbol" pitchFamily="18" charset="2"/>
                                </a:rPr>
                                <m:t>¬</m:t>
                              </m:r>
                            </m:oMath>
                          </a14:m>
                          <a:r>
                            <a:rPr kumimoji="0" lang="en-US" sz="2400" b="0" i="0" u="none" strike="noStrike" cap="none" normalizeH="0" baseline="0" dirty="0">
                              <a:ln>
                                <a:noFill/>
                              </a:ln>
                              <a:solidFill>
                                <a:schemeClr val="tx1"/>
                              </a:solidFill>
                              <a:effectLst/>
                              <a:latin typeface="Arial" pitchFamily="34" charset="0"/>
                              <a:sym typeface="Symbol" pitchFamily="18" charset="2"/>
                            </a:rPr>
                            <a:t> q</a:t>
                          </a:r>
                          <a14:m>
                            <m:oMath xmlns:m="http://schemas.openxmlformats.org/officeDocument/2006/math">
                              <m:r>
                                <a:rPr lang="en-US" sz="2400" b="1" i="1" smtClean="0">
                                  <a:solidFill>
                                    <a:schemeClr val="tx2"/>
                                  </a:solidFill>
                                  <a:latin typeface="Cambria Math" panose="02040503050406030204" pitchFamily="18" charset="0"/>
                                  <a:ea typeface="Cambria Math" panose="02040503050406030204" pitchFamily="18" charset="0"/>
                                  <a:sym typeface="Symbol" pitchFamily="18" charset="2"/>
                                </a:rPr>
                                <m:t>⟹</m:t>
                              </m:r>
                            </m:oMath>
                          </a14:m>
                          <a:r>
                            <a:rPr kumimoji="0" lang="en-US" sz="2400" b="0" i="0" u="none" strike="noStrike" cap="none" normalizeH="0" baseline="0" dirty="0">
                              <a:ln>
                                <a:noFill/>
                              </a:ln>
                              <a:solidFill>
                                <a:schemeClr val="tx1"/>
                              </a:solidFill>
                              <a:effectLst/>
                              <a:latin typeface="Arial" pitchFamily="34" charset="0"/>
                              <a:sym typeface="Symbol" pitchFamily="18" charset="2"/>
                            </a:rPr>
                            <a:t> </a:t>
                          </a:r>
                          <a14:m>
                            <m:oMath xmlns:m="http://schemas.openxmlformats.org/officeDocument/2006/math">
                              <m:r>
                                <a:rPr lang="en-US" sz="2400" b="1" i="1" smtClean="0">
                                  <a:latin typeface="Cambria Math" panose="02040503050406030204" pitchFamily="18" charset="0"/>
                                  <a:ea typeface="Cambria Math" panose="02040503050406030204" pitchFamily="18" charset="0"/>
                                  <a:sym typeface="Symbol" pitchFamily="18" charset="2"/>
                                </a:rPr>
                                <m:t>¬</m:t>
                              </m:r>
                            </m:oMath>
                          </a14:m>
                          <a:r>
                            <a:rPr kumimoji="0" lang="en-US" sz="2400" b="0" i="0" u="none" strike="noStrike" cap="none" normalizeH="0" baseline="0" dirty="0">
                              <a:ln>
                                <a:noFill/>
                              </a:ln>
                              <a:solidFill>
                                <a:schemeClr val="tx1"/>
                              </a:solidFill>
                              <a:effectLst/>
                              <a:latin typeface="Arial" pitchFamily="34" charset="0"/>
                              <a:sym typeface="Symbol" pitchFamily="18" charset="2"/>
                            </a:rPr>
                            <a:t> 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FF0000"/>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FF0000"/>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FF0000"/>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FF0000"/>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FF0000"/>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FF0000"/>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FF0000"/>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FF0000"/>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mc:Choice>
        <mc:Fallback xmlns="">
          <p:graphicFrame>
            <p:nvGraphicFramePr>
              <p:cNvPr id="21509" name="Group 5"/>
              <p:cNvGraphicFramePr>
                <a:graphicFrameLocks noGrp="1"/>
              </p:cNvGraphicFramePr>
              <p:nvPr>
                <p:extLst>
                  <p:ext uri="{D42A27DB-BD31-4B8C-83A1-F6EECF244321}">
                    <p14:modId xmlns:p14="http://schemas.microsoft.com/office/powerpoint/2010/main" val="2472789339"/>
                  </p:ext>
                </p:extLst>
              </p:nvPr>
            </p:nvGraphicFramePr>
            <p:xfrm>
              <a:off x="2712720" y="1447800"/>
              <a:ext cx="7620000" cy="2651760"/>
            </p:xfrm>
            <a:graphic>
              <a:graphicData uri="http://schemas.openxmlformats.org/drawingml/2006/table">
                <a:tbl>
                  <a:tblPr/>
                  <a:tblGrid>
                    <a:gridCol w="449058">
                      <a:extLst>
                        <a:ext uri="{9D8B030D-6E8A-4147-A177-3AD203B41FA5}">
                          <a16:colId xmlns:a16="http://schemas.microsoft.com/office/drawing/2014/main" val="20000"/>
                        </a:ext>
                      </a:extLst>
                    </a:gridCol>
                    <a:gridCol w="523901">
                      <a:extLst>
                        <a:ext uri="{9D8B030D-6E8A-4147-A177-3AD203B41FA5}">
                          <a16:colId xmlns:a16="http://schemas.microsoft.com/office/drawing/2014/main" val="20001"/>
                        </a:ext>
                      </a:extLst>
                    </a:gridCol>
                    <a:gridCol w="875249">
                      <a:extLst>
                        <a:ext uri="{9D8B030D-6E8A-4147-A177-3AD203B41FA5}">
                          <a16:colId xmlns:a16="http://schemas.microsoft.com/office/drawing/2014/main" val="20002"/>
                        </a:ext>
                      </a:extLst>
                    </a:gridCol>
                    <a:gridCol w="580032">
                      <a:extLst>
                        <a:ext uri="{9D8B030D-6E8A-4147-A177-3AD203B41FA5}">
                          <a16:colId xmlns:a16="http://schemas.microsoft.com/office/drawing/2014/main" val="20003"/>
                        </a:ext>
                      </a:extLst>
                    </a:gridCol>
                    <a:gridCol w="580034">
                      <a:extLst>
                        <a:ext uri="{9D8B030D-6E8A-4147-A177-3AD203B41FA5}">
                          <a16:colId xmlns:a16="http://schemas.microsoft.com/office/drawing/2014/main" val="20004"/>
                        </a:ext>
                      </a:extLst>
                    </a:gridCol>
                    <a:gridCol w="1513492">
                      <a:extLst>
                        <a:ext uri="{9D8B030D-6E8A-4147-A177-3AD203B41FA5}">
                          <a16:colId xmlns:a16="http://schemas.microsoft.com/office/drawing/2014/main" val="20005"/>
                        </a:ext>
                      </a:extLst>
                    </a:gridCol>
                    <a:gridCol w="3098234">
                      <a:extLst>
                        <a:ext uri="{9D8B030D-6E8A-4147-A177-3AD203B41FA5}">
                          <a16:colId xmlns:a16="http://schemas.microsoft.com/office/drawing/2014/main" val="20006"/>
                        </a:ext>
                      </a:extLst>
                    </a:gridCol>
                  </a:tblGrid>
                  <a:tr h="82296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endParaRPr lang="en-US"/>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7"/>
                          <a:stretch>
                            <a:fillRect l="-118182" t="-4444" r="-665734" b="-240000"/>
                          </a:stretch>
                        </a:blipFill>
                      </a:tcPr>
                    </a:tc>
                    <a:tc>
                      <a:txBody>
                        <a:bodyPr/>
                        <a:lstStyle/>
                        <a:p>
                          <a:endParaRPr lang="en-US"/>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7"/>
                          <a:stretch>
                            <a:fillRect l="-328421" t="-4444" r="-902105" b="-240000"/>
                          </a:stretch>
                        </a:blipFill>
                      </a:tcPr>
                    </a:tc>
                    <a:tc>
                      <a:txBody>
                        <a:bodyPr/>
                        <a:lstStyle/>
                        <a:p>
                          <a:endParaRPr lang="en-US"/>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7"/>
                          <a:stretch>
                            <a:fillRect l="-428421" t="-4444" r="-802105" b="-240000"/>
                          </a:stretch>
                        </a:blipFill>
                      </a:tcPr>
                    </a:tc>
                    <a:tc>
                      <a:txBody>
                        <a:bodyPr/>
                        <a:lstStyle/>
                        <a:p>
                          <a:endParaRPr lang="en-US"/>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7"/>
                          <a:stretch>
                            <a:fillRect l="-201606" t="-4444" r="-206024" b="-240000"/>
                          </a:stretch>
                        </a:blipFill>
                      </a:tcPr>
                    </a:tc>
                    <a:tc>
                      <a:txBody>
                        <a:bodyPr/>
                        <a:lstStyle/>
                        <a:p>
                          <a:endParaRPr lang="en-US"/>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7"/>
                          <a:stretch>
                            <a:fillRect l="-147835" t="-4444" r="-984" b="-240000"/>
                          </a:stretch>
                        </a:blip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FF0000"/>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FF0000"/>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FF0000"/>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FF0000"/>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FF0000"/>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FF0000"/>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FF0000"/>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FF0000"/>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mc:Fallback>
      </mc:AlternateContent>
      <mc:AlternateContent xmlns:mc="http://schemas.openxmlformats.org/markup-compatibility/2006" xmlns:a14="http://schemas.microsoft.com/office/drawing/2010/main">
        <mc:Choice Requires="a14">
          <p:sp>
            <p:nvSpPr>
              <p:cNvPr id="7221" name="Rectangle 55"/>
              <p:cNvSpPr>
                <a:spLocks noChangeArrowheads="1"/>
              </p:cNvSpPr>
              <p:nvPr/>
            </p:nvSpPr>
            <p:spPr bwMode="auto">
              <a:xfrm>
                <a:off x="2428240" y="4099560"/>
                <a:ext cx="7874000" cy="2438400"/>
              </a:xfrm>
              <a:prstGeom prst="rect">
                <a:avLst/>
              </a:prstGeom>
              <a:noFill/>
              <a:ln w="9525">
                <a:noFill/>
                <a:miter lim="800000"/>
                <a:headEnd/>
                <a:tailEnd/>
              </a:ln>
            </p:spPr>
            <p:txBody>
              <a:bodyPr anchor="ctr"/>
              <a:lstStyle/>
              <a:p>
                <a:r>
                  <a:rPr lang="en-US" sz="2000" dirty="0">
                    <a:solidFill>
                      <a:schemeClr val="tx1"/>
                    </a:solidFill>
                    <a:sym typeface="Symbol" pitchFamily="18" charset="2"/>
                  </a:rPr>
                  <a:t>Here in the above table note that all the values in the columns of (p</a:t>
                </a:r>
                <a:r>
                  <a:rPr lang="en-US" sz="2000" b="1" dirty="0">
                    <a:solidFill>
                      <a:schemeClr val="tx1"/>
                    </a:solidFill>
                    <a:ea typeface="Cambria Math" panose="02040503050406030204" pitchFamily="18" charset="0"/>
                    <a:sym typeface="Symbol" pitchFamily="18" charset="2"/>
                  </a:rPr>
                  <a:t> </a:t>
                </a:r>
                <a14:m>
                  <m:oMath xmlns:m="http://schemas.openxmlformats.org/officeDocument/2006/math">
                    <m:r>
                      <a:rPr lang="en-US" sz="2000" b="1" i="1">
                        <a:solidFill>
                          <a:schemeClr val="tx1"/>
                        </a:solidFill>
                        <a:latin typeface="Cambria Math" panose="02040503050406030204" pitchFamily="18" charset="0"/>
                        <a:ea typeface="Cambria Math" panose="02040503050406030204" pitchFamily="18" charset="0"/>
                        <a:sym typeface="Symbol" pitchFamily="18" charset="2"/>
                      </a:rPr>
                      <m:t>⟹ </m:t>
                    </m:r>
                  </m:oMath>
                </a14:m>
                <a:r>
                  <a:rPr lang="en-US" sz="2000" dirty="0">
                    <a:solidFill>
                      <a:schemeClr val="tx1"/>
                    </a:solidFill>
                    <a:sym typeface="Symbol" pitchFamily="18" charset="2"/>
                  </a:rPr>
                  <a:t>q) and(</a:t>
                </a:r>
                <a14:m>
                  <m:oMath xmlns:m="http://schemas.openxmlformats.org/officeDocument/2006/math">
                    <m:r>
                      <a:rPr lang="en-US" sz="2000" b="1" i="1">
                        <a:solidFill>
                          <a:schemeClr val="tx1"/>
                        </a:solidFill>
                        <a:latin typeface="Cambria Math" panose="02040503050406030204" pitchFamily="18" charset="0"/>
                        <a:ea typeface="Cambria Math" panose="02040503050406030204" pitchFamily="18" charset="0"/>
                        <a:sym typeface="Symbol" pitchFamily="18" charset="2"/>
                      </a:rPr>
                      <m:t>¬</m:t>
                    </m:r>
                  </m:oMath>
                </a14:m>
                <a:r>
                  <a:rPr lang="en-US" sz="2000" dirty="0">
                    <a:solidFill>
                      <a:schemeClr val="tx1"/>
                    </a:solidFill>
                    <a:sym typeface="Symbol" pitchFamily="18" charset="2"/>
                  </a:rPr>
                  <a:t> q</a:t>
                </a:r>
                <a:r>
                  <a:rPr lang="en-US" sz="2000" b="1" dirty="0">
                    <a:solidFill>
                      <a:schemeClr val="tx1"/>
                    </a:solidFill>
                    <a:ea typeface="Cambria Math" panose="02040503050406030204" pitchFamily="18" charset="0"/>
                    <a:sym typeface="Symbol" pitchFamily="18" charset="2"/>
                  </a:rPr>
                  <a:t> </a:t>
                </a:r>
                <a14:m>
                  <m:oMath xmlns:m="http://schemas.openxmlformats.org/officeDocument/2006/math">
                    <m:r>
                      <a:rPr lang="en-US" sz="2000" b="1" i="1">
                        <a:solidFill>
                          <a:schemeClr val="tx1"/>
                        </a:solidFill>
                        <a:latin typeface="Cambria Math" panose="02040503050406030204" pitchFamily="18" charset="0"/>
                        <a:ea typeface="Cambria Math" panose="02040503050406030204" pitchFamily="18" charset="0"/>
                        <a:sym typeface="Symbol" pitchFamily="18" charset="2"/>
                      </a:rPr>
                      <m:t>⟹</m:t>
                    </m:r>
                  </m:oMath>
                </a14:m>
                <a:r>
                  <a:rPr lang="en-US" sz="2000" dirty="0">
                    <a:solidFill>
                      <a:schemeClr val="tx1"/>
                    </a:solidFill>
                    <a:sym typeface="Symbol" pitchFamily="18" charset="2"/>
                  </a:rPr>
                  <a:t> </a:t>
                </a:r>
                <a14:m>
                  <m:oMath xmlns:m="http://schemas.openxmlformats.org/officeDocument/2006/math">
                    <m:r>
                      <a:rPr lang="en-US" sz="2000" b="1" i="1">
                        <a:solidFill>
                          <a:schemeClr val="tx1"/>
                        </a:solidFill>
                        <a:latin typeface="Cambria Math" panose="02040503050406030204" pitchFamily="18" charset="0"/>
                        <a:ea typeface="Cambria Math" panose="02040503050406030204" pitchFamily="18" charset="0"/>
                        <a:sym typeface="Symbol" pitchFamily="18" charset="2"/>
                      </a:rPr>
                      <m:t>¬</m:t>
                    </m:r>
                  </m:oMath>
                </a14:m>
                <a:r>
                  <a:rPr lang="en-US" sz="2000" dirty="0">
                    <a:solidFill>
                      <a:schemeClr val="tx1"/>
                    </a:solidFill>
                    <a:sym typeface="Symbol" pitchFamily="18" charset="2"/>
                  </a:rPr>
                  <a:t> p) are the same  so in their biconditional we have  T  and we can say that  the statement form  </a:t>
                </a:r>
                <a:r>
                  <a:rPr lang="en-US" sz="2000" b="1" dirty="0">
                    <a:solidFill>
                      <a:srgbClr val="FF0000"/>
                    </a:solidFill>
                    <a:sym typeface="Symbol" pitchFamily="18" charset="2"/>
                  </a:rPr>
                  <a:t>(p</a:t>
                </a:r>
                <a:r>
                  <a:rPr lang="en-US" sz="2000" b="1" dirty="0">
                    <a:solidFill>
                      <a:srgbClr val="FF0000"/>
                    </a:solidFill>
                    <a:ea typeface="Cambria Math" panose="02040503050406030204" pitchFamily="18" charset="0"/>
                    <a:sym typeface="Symbol" pitchFamily="18" charset="2"/>
                  </a:rPr>
                  <a:t> </a:t>
                </a:r>
                <a14:m>
                  <m:oMath xmlns:m="http://schemas.openxmlformats.org/officeDocument/2006/math">
                    <m:r>
                      <a:rPr lang="en-US" sz="2000" b="1" i="1">
                        <a:solidFill>
                          <a:srgbClr val="FF0000"/>
                        </a:solidFill>
                        <a:latin typeface="Cambria Math" panose="02040503050406030204" pitchFamily="18" charset="0"/>
                        <a:ea typeface="Cambria Math" panose="02040503050406030204" pitchFamily="18" charset="0"/>
                        <a:sym typeface="Symbol" pitchFamily="18" charset="2"/>
                      </a:rPr>
                      <m:t>⟹ </m:t>
                    </m:r>
                  </m:oMath>
                </a14:m>
                <a:r>
                  <a:rPr lang="en-US" sz="2000" b="1" dirty="0">
                    <a:solidFill>
                      <a:srgbClr val="FF0000"/>
                    </a:solidFill>
                    <a:sym typeface="Symbol" pitchFamily="18" charset="2"/>
                  </a:rPr>
                  <a:t>q) </a:t>
                </a:r>
                <a14:m>
                  <m:oMath xmlns:m="http://schemas.openxmlformats.org/officeDocument/2006/math">
                    <m:r>
                      <a:rPr lang="en-US" sz="2000" b="1" i="1">
                        <a:solidFill>
                          <a:srgbClr val="FF0000"/>
                        </a:solidFill>
                        <a:latin typeface="Cambria Math" panose="02040503050406030204" pitchFamily="18" charset="0"/>
                        <a:ea typeface="Cambria Math" panose="02040503050406030204" pitchFamily="18" charset="0"/>
                      </a:rPr>
                      <m:t>⟺</m:t>
                    </m:r>
                  </m:oMath>
                </a14:m>
                <a:r>
                  <a:rPr lang="en-US" sz="2000" b="1" dirty="0">
                    <a:solidFill>
                      <a:srgbClr val="FF0000"/>
                    </a:solidFill>
                    <a:sym typeface="Symbol" pitchFamily="18" charset="2"/>
                  </a:rPr>
                  <a:t> (</a:t>
                </a:r>
                <a14:m>
                  <m:oMath xmlns:m="http://schemas.openxmlformats.org/officeDocument/2006/math">
                    <m:r>
                      <a:rPr lang="en-US" sz="2000" b="1" i="1">
                        <a:solidFill>
                          <a:srgbClr val="FF0000"/>
                        </a:solidFill>
                        <a:latin typeface="Cambria Math" panose="02040503050406030204" pitchFamily="18" charset="0"/>
                        <a:ea typeface="Cambria Math" panose="02040503050406030204" pitchFamily="18" charset="0"/>
                        <a:sym typeface="Symbol" pitchFamily="18" charset="2"/>
                      </a:rPr>
                      <m:t>¬</m:t>
                    </m:r>
                  </m:oMath>
                </a14:m>
                <a:r>
                  <a:rPr lang="en-US" sz="2000" b="1" dirty="0">
                    <a:solidFill>
                      <a:srgbClr val="FF0000"/>
                    </a:solidFill>
                    <a:sym typeface="Symbol" pitchFamily="18" charset="2"/>
                  </a:rPr>
                  <a:t> q</a:t>
                </a:r>
                <a:r>
                  <a:rPr lang="en-US" sz="2000" b="1" dirty="0">
                    <a:solidFill>
                      <a:srgbClr val="FF0000"/>
                    </a:solidFill>
                    <a:ea typeface="Cambria Math" panose="02040503050406030204" pitchFamily="18" charset="0"/>
                    <a:sym typeface="Symbol" pitchFamily="18" charset="2"/>
                  </a:rPr>
                  <a:t> </a:t>
                </a:r>
                <a14:m>
                  <m:oMath xmlns:m="http://schemas.openxmlformats.org/officeDocument/2006/math">
                    <m:r>
                      <a:rPr lang="en-US" sz="2000" b="1" i="1">
                        <a:solidFill>
                          <a:srgbClr val="FF0000"/>
                        </a:solidFill>
                        <a:latin typeface="Cambria Math" panose="02040503050406030204" pitchFamily="18" charset="0"/>
                        <a:ea typeface="Cambria Math" panose="02040503050406030204" pitchFamily="18" charset="0"/>
                        <a:sym typeface="Symbol" pitchFamily="18" charset="2"/>
                      </a:rPr>
                      <m:t>⟹</m:t>
                    </m:r>
                  </m:oMath>
                </a14:m>
                <a:r>
                  <a:rPr lang="en-US" sz="2000" b="1" dirty="0">
                    <a:solidFill>
                      <a:srgbClr val="FF0000"/>
                    </a:solidFill>
                    <a:sym typeface="Symbol" pitchFamily="18" charset="2"/>
                  </a:rPr>
                  <a:t> </a:t>
                </a:r>
                <a14:m>
                  <m:oMath xmlns:m="http://schemas.openxmlformats.org/officeDocument/2006/math">
                    <m:r>
                      <a:rPr lang="en-US" sz="2000" b="1" i="1">
                        <a:solidFill>
                          <a:srgbClr val="FF0000"/>
                        </a:solidFill>
                        <a:latin typeface="Cambria Math" panose="02040503050406030204" pitchFamily="18" charset="0"/>
                        <a:ea typeface="Cambria Math" panose="02040503050406030204" pitchFamily="18" charset="0"/>
                        <a:sym typeface="Symbol" pitchFamily="18" charset="2"/>
                      </a:rPr>
                      <m:t>¬</m:t>
                    </m:r>
                  </m:oMath>
                </a14:m>
                <a:r>
                  <a:rPr lang="en-US" sz="2000" b="1" dirty="0">
                    <a:solidFill>
                      <a:srgbClr val="FF0000"/>
                    </a:solidFill>
                    <a:sym typeface="Symbol" pitchFamily="18" charset="2"/>
                  </a:rPr>
                  <a:t> p) is a tautology</a:t>
                </a:r>
                <a:r>
                  <a:rPr lang="en-US" sz="2000" dirty="0">
                    <a:solidFill>
                      <a:schemeClr val="tx1"/>
                    </a:solidFill>
                    <a:sym typeface="Symbol" pitchFamily="18" charset="2"/>
                  </a:rPr>
                  <a:t>. </a:t>
                </a:r>
              </a:p>
              <a:p>
                <a:r>
                  <a:rPr lang="en-US" sz="2000" dirty="0">
                    <a:solidFill>
                      <a:schemeClr val="tx1"/>
                    </a:solidFill>
                    <a:sym typeface="Symbol" pitchFamily="18" charset="2"/>
                  </a:rPr>
                  <a:t>But it does not mean that all the biconditional statements are Tautologies as in the next example we have (p</a:t>
                </a:r>
                <a:r>
                  <a:rPr lang="en-US" sz="2000" b="1" dirty="0">
                    <a:solidFill>
                      <a:schemeClr val="tx1"/>
                    </a:solidFill>
                    <a:ea typeface="Cambria Math" panose="02040503050406030204" pitchFamily="18" charset="0"/>
                  </a:rPr>
                  <a:t> </a:t>
                </a:r>
                <a14:m>
                  <m:oMath xmlns:m="http://schemas.openxmlformats.org/officeDocument/2006/math">
                    <m:r>
                      <a:rPr lang="en-US" sz="2000" b="1" i="1">
                        <a:solidFill>
                          <a:schemeClr val="tx1"/>
                        </a:solidFill>
                        <a:latin typeface="Cambria Math" panose="02040503050406030204" pitchFamily="18" charset="0"/>
                        <a:ea typeface="Cambria Math" panose="02040503050406030204" pitchFamily="18" charset="0"/>
                      </a:rPr>
                      <m:t>⟺ </m:t>
                    </m:r>
                  </m:oMath>
                </a14:m>
                <a:r>
                  <a:rPr lang="en-US" sz="2000" dirty="0">
                    <a:solidFill>
                      <a:schemeClr val="tx1"/>
                    </a:solidFill>
                    <a:sym typeface="Symbol" pitchFamily="18" charset="2"/>
                  </a:rPr>
                  <a:t>q) </a:t>
                </a:r>
                <a14:m>
                  <m:oMath xmlns:m="http://schemas.openxmlformats.org/officeDocument/2006/math">
                    <m:r>
                      <a:rPr lang="en-US" sz="2000" b="1" i="1">
                        <a:solidFill>
                          <a:schemeClr val="tx1"/>
                        </a:solidFill>
                        <a:latin typeface="Cambria Math" panose="02040503050406030204" pitchFamily="18" charset="0"/>
                        <a:ea typeface="Cambria Math" panose="02040503050406030204" pitchFamily="18" charset="0"/>
                      </a:rPr>
                      <m:t>⟺</m:t>
                    </m:r>
                  </m:oMath>
                </a14:m>
                <a:r>
                  <a:rPr lang="en-US" sz="2000" dirty="0">
                    <a:solidFill>
                      <a:schemeClr val="tx1"/>
                    </a:solidFill>
                    <a:sym typeface="Symbol" pitchFamily="18" charset="2"/>
                  </a:rPr>
                  <a:t> (r</a:t>
                </a:r>
                <a:r>
                  <a:rPr lang="en-US" sz="2000" b="1" dirty="0">
                    <a:solidFill>
                      <a:schemeClr val="tx1"/>
                    </a:solidFill>
                    <a:ea typeface="Cambria Math" panose="02040503050406030204" pitchFamily="18" charset="0"/>
                  </a:rPr>
                  <a:t> </a:t>
                </a:r>
                <a14:m>
                  <m:oMath xmlns:m="http://schemas.openxmlformats.org/officeDocument/2006/math">
                    <m:r>
                      <a:rPr lang="en-US" sz="2000" b="1" i="1">
                        <a:solidFill>
                          <a:schemeClr val="tx1"/>
                        </a:solidFill>
                        <a:latin typeface="Cambria Math" panose="02040503050406030204" pitchFamily="18" charset="0"/>
                        <a:ea typeface="Cambria Math" panose="02040503050406030204" pitchFamily="18" charset="0"/>
                      </a:rPr>
                      <m:t>⟺ </m:t>
                    </m:r>
                  </m:oMath>
                </a14:m>
                <a:r>
                  <a:rPr lang="en-US" sz="2000" dirty="0">
                    <a:solidFill>
                      <a:schemeClr val="tx1"/>
                    </a:solidFill>
                    <a:sym typeface="Symbol" pitchFamily="18" charset="2"/>
                  </a:rPr>
                  <a:t>q) is not a tautology as shown by the Truth table below.</a:t>
                </a:r>
              </a:p>
            </p:txBody>
          </p:sp>
        </mc:Choice>
        <mc:Fallback xmlns="">
          <p:sp>
            <p:nvSpPr>
              <p:cNvPr id="7221" name="Rectangle 55"/>
              <p:cNvSpPr>
                <a:spLocks noRot="1" noChangeAspect="1" noMove="1" noResize="1" noEditPoints="1" noAdjustHandles="1" noChangeArrowheads="1" noChangeShapeType="1" noTextEdit="1"/>
              </p:cNvSpPr>
              <p:nvPr/>
            </p:nvSpPr>
            <p:spPr bwMode="auto">
              <a:xfrm>
                <a:off x="2428240" y="4099560"/>
                <a:ext cx="7874000" cy="2438400"/>
              </a:xfrm>
              <a:prstGeom prst="rect">
                <a:avLst/>
              </a:prstGeom>
              <a:blipFill>
                <a:blip r:embed="rId8"/>
                <a:stretch>
                  <a:fillRect l="-774" r="-1548"/>
                </a:stretch>
              </a:blipFill>
              <a:ln w="9525">
                <a:noFill/>
                <a:miter lim="800000"/>
                <a:headEnd/>
                <a:tailEnd/>
              </a:ln>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E35E3A62-72A2-4598-8C81-841E226CF4FA}" type="slidenum">
              <a:rPr lang="en-US" smtClean="0"/>
              <a:pPr>
                <a:defRPr/>
              </a:pPr>
              <a:t>14</a:t>
            </a:fld>
            <a:endParaRPr lang="en-US"/>
          </a:p>
        </p:txBody>
      </p:sp>
    </p:spTree>
    <p:custDataLst>
      <p:tags r:id="rId1"/>
    </p:custDataLst>
    <p:extLst>
      <p:ext uri="{BB962C8B-B14F-4D97-AF65-F5344CB8AC3E}">
        <p14:creationId xmlns:p14="http://schemas.microsoft.com/office/powerpoint/2010/main" val="2393724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509"/>
                                        </p:tgtEl>
                                        <p:attrNameLst>
                                          <p:attrName>style.visibility</p:attrName>
                                        </p:attrNameLst>
                                      </p:cBhvr>
                                      <p:to>
                                        <p:strVal val="visible"/>
                                      </p:to>
                                    </p:set>
                                    <p:animEffect transition="in" filter="blinds(horizontal)">
                                      <p:cBhvr>
                                        <p:cTn id="7" dur="500"/>
                                        <p:tgtEl>
                                          <p:spTgt spid="2150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221"/>
                                        </p:tgtEl>
                                        <p:attrNameLst>
                                          <p:attrName>style.visibility</p:attrName>
                                        </p:attrNameLst>
                                      </p:cBhvr>
                                      <p:to>
                                        <p:strVal val="visible"/>
                                      </p:to>
                                    </p:set>
                                    <p:animEffect transition="in" filter="blinds(horizontal)">
                                      <p:cBhvr>
                                        <p:cTn id="12" dur="500"/>
                                        <p:tgtEl>
                                          <p:spTgt spid="7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5"/>
              <p:cNvSpPr>
                <a:spLocks noChangeArrowheads="1"/>
              </p:cNvSpPr>
              <p:nvPr/>
            </p:nvSpPr>
            <p:spPr bwMode="auto">
              <a:xfrm>
                <a:off x="2286000" y="685800"/>
                <a:ext cx="6858000" cy="635000"/>
              </a:xfrm>
              <a:prstGeom prst="rect">
                <a:avLst/>
              </a:prstGeom>
              <a:noFill/>
              <a:ln w="9525">
                <a:noFill/>
                <a:miter lim="800000"/>
                <a:headEnd/>
                <a:tailEnd/>
              </a:ln>
            </p:spPr>
            <p:txBody>
              <a:bodyPr anchor="ctr"/>
              <a:lstStyle/>
              <a:p>
                <a:pPr algn="ctr"/>
                <a:r>
                  <a:rPr lang="en-US" sz="2800" b="1" dirty="0">
                    <a:solidFill>
                      <a:schemeClr val="tx2"/>
                    </a:solidFill>
                  </a:rPr>
                  <a:t>TRUTH TABLE FOR</a:t>
                </a:r>
                <a:br>
                  <a:rPr lang="en-US" sz="2800" b="1" dirty="0">
                    <a:solidFill>
                      <a:schemeClr val="tx2"/>
                    </a:solidFill>
                  </a:rPr>
                </a:br>
                <a:r>
                  <a:rPr lang="en-US" sz="2800" dirty="0">
                    <a:solidFill>
                      <a:schemeClr val="tx1"/>
                    </a:solidFill>
                    <a:sym typeface="Symbol" pitchFamily="18" charset="2"/>
                  </a:rPr>
                  <a:t>(p</a:t>
                </a:r>
                <a:r>
                  <a:rPr lang="en-US" sz="2800" b="1" dirty="0">
                    <a:solidFill>
                      <a:schemeClr val="tx1"/>
                    </a:solidFill>
                    <a:ea typeface="Cambria Math" panose="02040503050406030204" pitchFamily="18" charset="0"/>
                  </a:rPr>
                  <a:t> </a:t>
                </a:r>
                <a14:m>
                  <m:oMath xmlns:m="http://schemas.openxmlformats.org/officeDocument/2006/math">
                    <m:r>
                      <a:rPr lang="en-US" sz="2800" b="1" i="1">
                        <a:solidFill>
                          <a:schemeClr val="tx1"/>
                        </a:solidFill>
                        <a:latin typeface="Cambria Math" panose="02040503050406030204" pitchFamily="18" charset="0"/>
                        <a:ea typeface="Cambria Math" panose="02040503050406030204" pitchFamily="18" charset="0"/>
                      </a:rPr>
                      <m:t>⟺ </m:t>
                    </m:r>
                  </m:oMath>
                </a14:m>
                <a:r>
                  <a:rPr lang="en-US" sz="2800" dirty="0">
                    <a:solidFill>
                      <a:schemeClr val="tx1"/>
                    </a:solidFill>
                    <a:sym typeface="Symbol" pitchFamily="18" charset="2"/>
                  </a:rPr>
                  <a:t>q) </a:t>
                </a:r>
                <a14:m>
                  <m:oMath xmlns:m="http://schemas.openxmlformats.org/officeDocument/2006/math">
                    <m:r>
                      <a:rPr lang="en-US" sz="2800" b="1" i="1">
                        <a:solidFill>
                          <a:schemeClr val="tx1"/>
                        </a:solidFill>
                        <a:latin typeface="Cambria Math" panose="02040503050406030204" pitchFamily="18" charset="0"/>
                        <a:ea typeface="Cambria Math" panose="02040503050406030204" pitchFamily="18" charset="0"/>
                      </a:rPr>
                      <m:t>⟺</m:t>
                    </m:r>
                  </m:oMath>
                </a14:m>
                <a:r>
                  <a:rPr lang="en-US" sz="2800" dirty="0">
                    <a:solidFill>
                      <a:schemeClr val="tx1"/>
                    </a:solidFill>
                    <a:sym typeface="Symbol" pitchFamily="18" charset="2"/>
                  </a:rPr>
                  <a:t> (r</a:t>
                </a:r>
                <a:r>
                  <a:rPr lang="en-US" sz="2800" b="1" dirty="0">
                    <a:solidFill>
                      <a:schemeClr val="tx1"/>
                    </a:solidFill>
                    <a:ea typeface="Cambria Math" panose="02040503050406030204" pitchFamily="18" charset="0"/>
                  </a:rPr>
                  <a:t> </a:t>
                </a:r>
                <a14:m>
                  <m:oMath xmlns:m="http://schemas.openxmlformats.org/officeDocument/2006/math">
                    <m:r>
                      <a:rPr lang="en-US" sz="2800" b="1" i="1">
                        <a:solidFill>
                          <a:schemeClr val="tx1"/>
                        </a:solidFill>
                        <a:latin typeface="Cambria Math" panose="02040503050406030204" pitchFamily="18" charset="0"/>
                        <a:ea typeface="Cambria Math" panose="02040503050406030204" pitchFamily="18" charset="0"/>
                      </a:rPr>
                      <m:t>⟺ </m:t>
                    </m:r>
                  </m:oMath>
                </a14:m>
                <a:r>
                  <a:rPr lang="en-US" sz="2800" dirty="0">
                    <a:solidFill>
                      <a:schemeClr val="tx1"/>
                    </a:solidFill>
                    <a:sym typeface="Symbol" pitchFamily="18" charset="2"/>
                  </a:rPr>
                  <a:t>q)</a:t>
                </a:r>
                <a:endParaRPr lang="en-US" sz="2800" b="1" dirty="0">
                  <a:solidFill>
                    <a:schemeClr val="tx2"/>
                  </a:solidFill>
                </a:endParaRPr>
              </a:p>
            </p:txBody>
          </p:sp>
        </mc:Choice>
        <mc:Fallback xmlns="">
          <p:sp>
            <p:nvSpPr>
              <p:cNvPr id="8195" name="Rectangle 5"/>
              <p:cNvSpPr>
                <a:spLocks noRot="1" noChangeAspect="1" noMove="1" noResize="1" noEditPoints="1" noAdjustHandles="1" noChangeArrowheads="1" noChangeShapeType="1" noTextEdit="1"/>
              </p:cNvSpPr>
              <p:nvPr/>
            </p:nvSpPr>
            <p:spPr bwMode="auto">
              <a:xfrm>
                <a:off x="2286000" y="685800"/>
                <a:ext cx="6858000" cy="635000"/>
              </a:xfrm>
              <a:prstGeom prst="rect">
                <a:avLst/>
              </a:prstGeom>
              <a:blipFill>
                <a:blip r:embed="rId5"/>
                <a:stretch>
                  <a:fillRect t="-34615" b="-50962"/>
                </a:stretch>
              </a:blipFill>
              <a:ln w="9525">
                <a:noFill/>
                <a:miter lim="800000"/>
                <a:headEnd/>
                <a:tailEnd/>
              </a:ln>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E35E3A62-72A2-4598-8C81-841E226CF4FA}" type="slidenum">
              <a:rPr lang="en-US" smtClean="0"/>
              <a:pPr>
                <a:defRPr/>
              </a:pPr>
              <a:t>15</a:t>
            </a:fld>
            <a:endParaRPr lang="en-US"/>
          </a:p>
        </p:txBody>
      </p:sp>
      <mc:AlternateContent xmlns:mc="http://schemas.openxmlformats.org/markup-compatibility/2006" xmlns:a14="http://schemas.microsoft.com/office/drawing/2010/main">
        <mc:Choice Requires="a14">
          <p:graphicFrame>
            <p:nvGraphicFramePr>
              <p:cNvPr id="22534" name="Group 6"/>
              <p:cNvGraphicFramePr>
                <a:graphicFrameLocks noGrp="1"/>
              </p:cNvGraphicFramePr>
              <p:nvPr>
                <p:ph type="tbl" idx="4294967295"/>
                <p:extLst>
                  <p:ext uri="{D42A27DB-BD31-4B8C-83A1-F6EECF244321}">
                    <p14:modId xmlns:p14="http://schemas.microsoft.com/office/powerpoint/2010/main" val="2748742767"/>
                  </p:ext>
                </p:extLst>
              </p:nvPr>
            </p:nvGraphicFramePr>
            <p:xfrm>
              <a:off x="2857500" y="1579563"/>
              <a:ext cx="6977381" cy="4114800"/>
            </p:xfrm>
            <a:graphic>
              <a:graphicData uri="http://schemas.openxmlformats.org/drawingml/2006/table">
                <a:tbl>
                  <a:tblPr/>
                  <a:tblGrid>
                    <a:gridCol w="507343">
                      <a:extLst>
                        <a:ext uri="{9D8B030D-6E8A-4147-A177-3AD203B41FA5}">
                          <a16:colId xmlns:a16="http://schemas.microsoft.com/office/drawing/2014/main" val="20000"/>
                        </a:ext>
                      </a:extLst>
                    </a:gridCol>
                    <a:gridCol w="507342">
                      <a:extLst>
                        <a:ext uri="{9D8B030D-6E8A-4147-A177-3AD203B41FA5}">
                          <a16:colId xmlns:a16="http://schemas.microsoft.com/office/drawing/2014/main" val="20001"/>
                        </a:ext>
                      </a:extLst>
                    </a:gridCol>
                    <a:gridCol w="423736">
                      <a:extLst>
                        <a:ext uri="{9D8B030D-6E8A-4147-A177-3AD203B41FA5}">
                          <a16:colId xmlns:a16="http://schemas.microsoft.com/office/drawing/2014/main" val="20002"/>
                        </a:ext>
                      </a:extLst>
                    </a:gridCol>
                    <a:gridCol w="1273106">
                      <a:extLst>
                        <a:ext uri="{9D8B030D-6E8A-4147-A177-3AD203B41FA5}">
                          <a16:colId xmlns:a16="http://schemas.microsoft.com/office/drawing/2014/main" val="20003"/>
                        </a:ext>
                      </a:extLst>
                    </a:gridCol>
                    <a:gridCol w="1138194">
                      <a:extLst>
                        <a:ext uri="{9D8B030D-6E8A-4147-A177-3AD203B41FA5}">
                          <a16:colId xmlns:a16="http://schemas.microsoft.com/office/drawing/2014/main" val="20004"/>
                        </a:ext>
                      </a:extLst>
                    </a:gridCol>
                    <a:gridCol w="3127660">
                      <a:extLst>
                        <a:ext uri="{9D8B030D-6E8A-4147-A177-3AD203B41FA5}">
                          <a16:colId xmlns:a16="http://schemas.microsoft.com/office/drawing/2014/main" val="20005"/>
                        </a:ext>
                      </a:extLst>
                    </a:gridCol>
                  </a:tblGrid>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p</a:t>
                          </a:r>
                          <a14:m>
                            <m:oMath xmlns:m="http://schemas.openxmlformats.org/officeDocument/2006/math">
                              <m:r>
                                <a:rPr lang="en-US" sz="2400" b="1" i="1" smtClean="0">
                                  <a:solidFill>
                                    <a:schemeClr val="tx1"/>
                                  </a:solidFill>
                                  <a:latin typeface="Cambria Math" panose="02040503050406030204" pitchFamily="18" charset="0"/>
                                  <a:ea typeface="Cambria Math" panose="02040503050406030204" pitchFamily="18" charset="0"/>
                                </a:rPr>
                                <m:t>⟺</m:t>
                              </m:r>
                            </m:oMath>
                          </a14:m>
                          <a:r>
                            <a:rPr kumimoji="0" lang="en-US" sz="2400" b="0" i="0" u="none" strike="noStrike" cap="none" normalizeH="0" baseline="0" dirty="0">
                              <a:ln>
                                <a:noFill/>
                              </a:ln>
                              <a:solidFill>
                                <a:schemeClr val="tx1"/>
                              </a:solidFill>
                              <a:effectLst/>
                              <a:latin typeface="Arial" pitchFamily="34" charset="0"/>
                              <a:sym typeface="Symbol" pitchFamily="18" charset="2"/>
                            </a:rPr>
                            <a:t>q</a:t>
                          </a:r>
                          <a:endParaRPr kumimoji="0" lang="en-US" sz="24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r</a:t>
                          </a:r>
                          <a14:m>
                            <m:oMath xmlns:m="http://schemas.openxmlformats.org/officeDocument/2006/math">
                              <m:r>
                                <a:rPr lang="en-US" sz="2400" b="1" i="1" smtClean="0">
                                  <a:solidFill>
                                    <a:schemeClr val="tx1"/>
                                  </a:solidFill>
                                  <a:latin typeface="Cambria Math" panose="02040503050406030204" pitchFamily="18" charset="0"/>
                                  <a:ea typeface="Cambria Math" panose="02040503050406030204" pitchFamily="18" charset="0"/>
                                </a:rPr>
                                <m:t>⟺</m:t>
                              </m:r>
                            </m:oMath>
                          </a14:m>
                          <a:r>
                            <a:rPr kumimoji="0" lang="en-US" sz="2400" b="0" i="0" u="none" strike="noStrike" cap="none" normalizeH="0" baseline="0" dirty="0">
                              <a:ln>
                                <a:noFill/>
                              </a:ln>
                              <a:solidFill>
                                <a:schemeClr val="tx1"/>
                              </a:solidFill>
                              <a:effectLst/>
                              <a:latin typeface="Arial" pitchFamily="34" charset="0"/>
                              <a:sym typeface="Symbol" pitchFamily="18" charset="2"/>
                            </a:rPr>
                            <a:t>q</a:t>
                          </a:r>
                          <a:endParaRPr kumimoji="0" lang="en-US" sz="24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400" dirty="0">
                              <a:solidFill>
                                <a:schemeClr val="tx1"/>
                              </a:solidFill>
                              <a:sym typeface="Symbol" pitchFamily="18" charset="2"/>
                            </a:rPr>
                            <a:t>(p</a:t>
                          </a:r>
                          <a:r>
                            <a:rPr lang="en-US" sz="2400" b="1" dirty="0">
                              <a:solidFill>
                                <a:schemeClr val="tx1"/>
                              </a:solidFill>
                              <a:ea typeface="Cambria Math" panose="02040503050406030204" pitchFamily="18" charset="0"/>
                            </a:rPr>
                            <a:t> </a:t>
                          </a:r>
                          <a14:m>
                            <m:oMath xmlns:m="http://schemas.openxmlformats.org/officeDocument/2006/math">
                              <m:r>
                                <a:rPr lang="en-US" sz="2400" b="1" i="1">
                                  <a:solidFill>
                                    <a:schemeClr val="tx1"/>
                                  </a:solidFill>
                                  <a:latin typeface="Cambria Math" panose="02040503050406030204" pitchFamily="18" charset="0"/>
                                  <a:ea typeface="Cambria Math" panose="02040503050406030204" pitchFamily="18" charset="0"/>
                                </a:rPr>
                                <m:t>⟺ </m:t>
                              </m:r>
                            </m:oMath>
                          </a14:m>
                          <a:r>
                            <a:rPr lang="en-US" sz="2400" dirty="0">
                              <a:solidFill>
                                <a:schemeClr val="tx1"/>
                              </a:solidFill>
                              <a:sym typeface="Symbol" pitchFamily="18" charset="2"/>
                            </a:rPr>
                            <a:t>q) </a:t>
                          </a:r>
                          <a14:m>
                            <m:oMath xmlns:m="http://schemas.openxmlformats.org/officeDocument/2006/math">
                              <m:r>
                                <a:rPr lang="en-US" sz="2400" b="1" i="1">
                                  <a:solidFill>
                                    <a:schemeClr val="tx1"/>
                                  </a:solidFill>
                                  <a:latin typeface="Cambria Math" panose="02040503050406030204" pitchFamily="18" charset="0"/>
                                  <a:ea typeface="Cambria Math" panose="02040503050406030204" pitchFamily="18" charset="0"/>
                                </a:rPr>
                                <m:t>⟺</m:t>
                              </m:r>
                            </m:oMath>
                          </a14:m>
                          <a:r>
                            <a:rPr lang="en-US" sz="2400" dirty="0">
                              <a:solidFill>
                                <a:schemeClr val="tx1"/>
                              </a:solidFill>
                              <a:sym typeface="Symbol" pitchFamily="18" charset="2"/>
                            </a:rPr>
                            <a:t> (r</a:t>
                          </a:r>
                          <a:r>
                            <a:rPr lang="en-US" sz="2400" b="1" dirty="0">
                              <a:solidFill>
                                <a:schemeClr val="tx1"/>
                              </a:solidFill>
                              <a:ea typeface="Cambria Math" panose="02040503050406030204" pitchFamily="18" charset="0"/>
                            </a:rPr>
                            <a:t> </a:t>
                          </a:r>
                          <a14:m>
                            <m:oMath xmlns:m="http://schemas.openxmlformats.org/officeDocument/2006/math">
                              <m:r>
                                <a:rPr lang="en-US" sz="2400" b="1" i="1">
                                  <a:solidFill>
                                    <a:schemeClr val="tx1"/>
                                  </a:solidFill>
                                  <a:latin typeface="Cambria Math" panose="02040503050406030204" pitchFamily="18" charset="0"/>
                                  <a:ea typeface="Cambria Math" panose="02040503050406030204" pitchFamily="18" charset="0"/>
                                </a:rPr>
                                <m:t>⟺ </m:t>
                              </m:r>
                            </m:oMath>
                          </a14:m>
                          <a:r>
                            <a:rPr lang="en-US" sz="2400" dirty="0">
                              <a:solidFill>
                                <a:schemeClr val="tx1"/>
                              </a:solidFill>
                              <a:sym typeface="Symbol" pitchFamily="18" charset="2"/>
                            </a:rPr>
                            <a:t>q)</a:t>
                          </a:r>
                          <a:endParaRPr kumimoji="0" lang="en-US" sz="2400" b="0" i="0" u="none" strike="noStrike" cap="none" normalizeH="0" baseline="0" dirty="0">
                            <a:ln>
                              <a:noFill/>
                            </a:ln>
                            <a:solidFill>
                              <a:schemeClr val="tx1"/>
                            </a:solidFill>
                            <a:effectLst/>
                            <a:latin typeface="Arial" pitchFamily="34"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mc:Choice>
        <mc:Fallback xmlns="">
          <p:graphicFrame>
            <p:nvGraphicFramePr>
              <p:cNvPr id="22534" name="Group 6"/>
              <p:cNvGraphicFramePr>
                <a:graphicFrameLocks noGrp="1"/>
              </p:cNvGraphicFramePr>
              <p:nvPr>
                <p:ph type="tbl" idx="4294967295"/>
                <p:extLst>
                  <p:ext uri="{D42A27DB-BD31-4B8C-83A1-F6EECF244321}">
                    <p14:modId xmlns:p14="http://schemas.microsoft.com/office/powerpoint/2010/main" val="2748742767"/>
                  </p:ext>
                </p:extLst>
              </p:nvPr>
            </p:nvGraphicFramePr>
            <p:xfrm>
              <a:off x="2857500" y="1579563"/>
              <a:ext cx="6977381" cy="4114800"/>
            </p:xfrm>
            <a:graphic>
              <a:graphicData uri="http://schemas.openxmlformats.org/drawingml/2006/table">
                <a:tbl>
                  <a:tblPr/>
                  <a:tblGrid>
                    <a:gridCol w="507343">
                      <a:extLst>
                        <a:ext uri="{9D8B030D-6E8A-4147-A177-3AD203B41FA5}">
                          <a16:colId xmlns:a16="http://schemas.microsoft.com/office/drawing/2014/main" val="20000"/>
                        </a:ext>
                      </a:extLst>
                    </a:gridCol>
                    <a:gridCol w="507342">
                      <a:extLst>
                        <a:ext uri="{9D8B030D-6E8A-4147-A177-3AD203B41FA5}">
                          <a16:colId xmlns:a16="http://schemas.microsoft.com/office/drawing/2014/main" val="20001"/>
                        </a:ext>
                      </a:extLst>
                    </a:gridCol>
                    <a:gridCol w="423736">
                      <a:extLst>
                        <a:ext uri="{9D8B030D-6E8A-4147-A177-3AD203B41FA5}">
                          <a16:colId xmlns:a16="http://schemas.microsoft.com/office/drawing/2014/main" val="20002"/>
                        </a:ext>
                      </a:extLst>
                    </a:gridCol>
                    <a:gridCol w="1273106">
                      <a:extLst>
                        <a:ext uri="{9D8B030D-6E8A-4147-A177-3AD203B41FA5}">
                          <a16:colId xmlns:a16="http://schemas.microsoft.com/office/drawing/2014/main" val="20003"/>
                        </a:ext>
                      </a:extLst>
                    </a:gridCol>
                    <a:gridCol w="1138194">
                      <a:extLst>
                        <a:ext uri="{9D8B030D-6E8A-4147-A177-3AD203B41FA5}">
                          <a16:colId xmlns:a16="http://schemas.microsoft.com/office/drawing/2014/main" val="20004"/>
                        </a:ext>
                      </a:extLst>
                    </a:gridCol>
                    <a:gridCol w="3127660">
                      <a:extLst>
                        <a:ext uri="{9D8B030D-6E8A-4147-A177-3AD203B41FA5}">
                          <a16:colId xmlns:a16="http://schemas.microsoft.com/office/drawing/2014/main" val="20005"/>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endParaRPr lang="en-US"/>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6"/>
                          <a:stretch>
                            <a:fillRect l="-114833" t="-10667" r="-337799" b="-832000"/>
                          </a:stretch>
                        </a:blipFill>
                      </a:tcPr>
                    </a:tc>
                    <a:tc>
                      <a:txBody>
                        <a:bodyPr/>
                        <a:lstStyle/>
                        <a:p>
                          <a:endParaRPr lang="en-US"/>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6"/>
                          <a:stretch>
                            <a:fillRect l="-240107" t="-10667" r="-277540" b="-832000"/>
                          </a:stretch>
                        </a:blipFill>
                      </a:tcPr>
                    </a:tc>
                    <a:tc>
                      <a:txBody>
                        <a:bodyPr/>
                        <a:lstStyle/>
                        <a:p>
                          <a:endParaRPr lang="en-US"/>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6"/>
                          <a:stretch>
                            <a:fillRect l="-123735" t="-10667" r="-973" b="-832000"/>
                          </a:stretch>
                        </a:blip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mc:Fallback>
      </mc:AlternateContent>
    </p:spTree>
    <p:extLst>
      <p:ext uri="{BB962C8B-B14F-4D97-AF65-F5344CB8AC3E}">
        <p14:creationId xmlns:p14="http://schemas.microsoft.com/office/powerpoint/2010/main" val="3780498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ChangeArrowheads="1"/>
          </p:cNvSpPr>
          <p:nvPr/>
        </p:nvSpPr>
        <p:spPr bwMode="auto">
          <a:xfrm>
            <a:off x="3105150" y="1066800"/>
            <a:ext cx="7349490" cy="787400"/>
          </a:xfrm>
          <a:prstGeom prst="rect">
            <a:avLst/>
          </a:prstGeom>
          <a:noFill/>
          <a:ln w="9525">
            <a:noFill/>
            <a:miter lim="800000"/>
            <a:headEnd/>
            <a:tailEnd/>
          </a:ln>
        </p:spPr>
        <p:txBody>
          <a:bodyPr anchor="ctr"/>
          <a:lstStyle/>
          <a:p>
            <a:pPr algn="ctr"/>
            <a:r>
              <a:rPr lang="en-US" sz="3600" dirty="0">
                <a:solidFill>
                  <a:schemeClr val="tx2"/>
                </a:solidFill>
              </a:rPr>
              <a:t>HIERARCHY OF OPERATIONS</a:t>
            </a:r>
            <a:br>
              <a:rPr lang="en-US" sz="3600" dirty="0">
                <a:solidFill>
                  <a:schemeClr val="tx2"/>
                </a:solidFill>
              </a:rPr>
            </a:br>
            <a:r>
              <a:rPr lang="en-US" sz="3600" dirty="0">
                <a:solidFill>
                  <a:schemeClr val="tx2"/>
                </a:solidFill>
              </a:rPr>
              <a:t>FOR LOGICAL CONNECTIVES</a:t>
            </a:r>
          </a:p>
        </p:txBody>
      </p:sp>
      <mc:AlternateContent xmlns:mc="http://schemas.openxmlformats.org/markup-compatibility/2006" xmlns:a14="http://schemas.microsoft.com/office/drawing/2010/main">
        <mc:Choice Requires="a14">
          <p:sp>
            <p:nvSpPr>
              <p:cNvPr id="9219" name="Rectangle 5"/>
              <p:cNvSpPr>
                <a:spLocks noChangeArrowheads="1"/>
              </p:cNvSpPr>
              <p:nvPr/>
            </p:nvSpPr>
            <p:spPr bwMode="auto">
              <a:xfrm>
                <a:off x="3105150" y="2641600"/>
                <a:ext cx="6343650" cy="1244600"/>
              </a:xfrm>
              <a:prstGeom prst="rect">
                <a:avLst/>
              </a:prstGeom>
              <a:noFill/>
              <a:ln w="9525">
                <a:noFill/>
                <a:miter lim="800000"/>
                <a:headEnd/>
                <a:tailEnd/>
              </a:ln>
            </p:spPr>
            <p:txBody>
              <a:bodyPr/>
              <a:lstStyle/>
              <a:p>
                <a:pPr marL="990600" lvl="1" indent="-533400">
                  <a:spcBef>
                    <a:spcPct val="20000"/>
                  </a:spcBef>
                  <a:buFontTx/>
                  <a:buAutoNum type="arabicPeriod"/>
                </a:pPr>
                <a14:m>
                  <m:oMath xmlns:m="http://schemas.openxmlformats.org/officeDocument/2006/math">
                    <m:r>
                      <a:rPr lang="en-US" sz="2400" b="1" i="1" smtClean="0">
                        <a:latin typeface="Cambria Math" panose="02040503050406030204" pitchFamily="18" charset="0"/>
                        <a:ea typeface="Cambria Math" panose="02040503050406030204" pitchFamily="18" charset="0"/>
                        <a:sym typeface="Symbol" pitchFamily="18" charset="2"/>
                      </a:rPr>
                      <m:t>¬</m:t>
                    </m:r>
                  </m:oMath>
                </a14:m>
                <a:r>
                  <a:rPr lang="en-US" sz="2400" dirty="0"/>
                  <a:t>(negation)</a:t>
                </a:r>
              </a:p>
              <a:p>
                <a:pPr marL="990600" lvl="1" indent="-533400">
                  <a:spcBef>
                    <a:spcPct val="20000"/>
                  </a:spcBef>
                  <a:buFontTx/>
                  <a:buAutoNum type="arabicPeriod"/>
                </a:pPr>
                <a:r>
                  <a:rPr lang="en-US" sz="2400" dirty="0">
                    <a:sym typeface="Symbol" pitchFamily="18" charset="2"/>
                  </a:rPr>
                  <a:t> (conjunction),  (disjunction)</a:t>
                </a:r>
              </a:p>
              <a:p>
                <a:pPr marL="990600" lvl="1" indent="-533400">
                  <a:spcBef>
                    <a:spcPct val="20000"/>
                  </a:spcBef>
                  <a:buFontTx/>
                  <a:buAutoNum type="arabicPeriod"/>
                </a:pPr>
                <a14:m>
                  <m:oMath xmlns:m="http://schemas.openxmlformats.org/officeDocument/2006/math">
                    <m:r>
                      <a:rPr lang="en-US" sz="2400" b="1" i="1">
                        <a:solidFill>
                          <a:schemeClr val="tx2"/>
                        </a:solidFill>
                        <a:latin typeface="Cambria Math" panose="02040503050406030204" pitchFamily="18" charset="0"/>
                        <a:ea typeface="Cambria Math" panose="02040503050406030204" pitchFamily="18" charset="0"/>
                        <a:sym typeface="Symbol" pitchFamily="18" charset="2"/>
                      </a:rPr>
                      <m:t>⟹</m:t>
                    </m:r>
                  </m:oMath>
                </a14:m>
                <a:r>
                  <a:rPr lang="en-US" sz="2400" dirty="0">
                    <a:sym typeface="Symbol" pitchFamily="18" charset="2"/>
                  </a:rPr>
                  <a:t> (conditional), </a:t>
                </a:r>
                <a14:m>
                  <m:oMath xmlns:m="http://schemas.openxmlformats.org/officeDocument/2006/math">
                    <m:r>
                      <a:rPr lang="en-US" sz="2400" b="1" i="1" smtClean="0">
                        <a:solidFill>
                          <a:schemeClr val="tx1"/>
                        </a:solidFill>
                        <a:latin typeface="Cambria Math" panose="02040503050406030204" pitchFamily="18" charset="0"/>
                        <a:ea typeface="Cambria Math" panose="02040503050406030204" pitchFamily="18" charset="0"/>
                      </a:rPr>
                      <m:t>⟺</m:t>
                    </m:r>
                  </m:oMath>
                </a14:m>
                <a:r>
                  <a:rPr lang="en-US" sz="2400" dirty="0">
                    <a:sym typeface="Symbol" pitchFamily="18" charset="2"/>
                  </a:rPr>
                  <a:t>(biconditional)</a:t>
                </a:r>
              </a:p>
            </p:txBody>
          </p:sp>
        </mc:Choice>
        <mc:Fallback xmlns="">
          <p:sp>
            <p:nvSpPr>
              <p:cNvPr id="9219" name="Rectangle 5"/>
              <p:cNvSpPr>
                <a:spLocks noRot="1" noChangeAspect="1" noMove="1" noResize="1" noEditPoints="1" noAdjustHandles="1" noChangeArrowheads="1" noChangeShapeType="1" noTextEdit="1"/>
              </p:cNvSpPr>
              <p:nvPr/>
            </p:nvSpPr>
            <p:spPr bwMode="auto">
              <a:xfrm>
                <a:off x="3105150" y="2641600"/>
                <a:ext cx="6343650" cy="1244600"/>
              </a:xfrm>
              <a:prstGeom prst="rect">
                <a:avLst/>
              </a:prstGeom>
              <a:blipFill>
                <a:blip r:embed="rId5"/>
                <a:stretch>
                  <a:fillRect t="-3902" b="-18049"/>
                </a:stretch>
              </a:blipFill>
              <a:ln w="9525">
                <a:noFill/>
                <a:miter lim="800000"/>
                <a:headEnd/>
                <a:tailEnd/>
              </a:ln>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E35E3A62-72A2-4598-8C81-841E226CF4FA}" type="slidenum">
              <a:rPr lang="en-US" smtClean="0"/>
              <a:pPr>
                <a:defRPr/>
              </a:pPr>
              <a:t>16</a:t>
            </a:fld>
            <a:endParaRPr lang="en-US"/>
          </a:p>
        </p:txBody>
      </p:sp>
    </p:spTree>
    <p:extLst>
      <p:ext uri="{BB962C8B-B14F-4D97-AF65-F5344CB8AC3E}">
        <p14:creationId xmlns:p14="http://schemas.microsoft.com/office/powerpoint/2010/main" val="2530408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218D7C-64B5-4E89-93C9-BFC8FDF01222}"/>
              </a:ext>
            </a:extLst>
          </p:cNvPr>
          <p:cNvSpPr>
            <a:spLocks noGrp="1"/>
          </p:cNvSpPr>
          <p:nvPr>
            <p:ph type="title"/>
          </p:nvPr>
        </p:nvSpPr>
        <p:spPr/>
        <p:txBody>
          <a:bodyPr/>
          <a:lstStyle/>
          <a:p>
            <a:r>
              <a:rPr lang="en-US" dirty="0"/>
              <a:t>Example</a:t>
            </a:r>
          </a:p>
        </p:txBody>
      </p:sp>
      <p:sp>
        <p:nvSpPr>
          <p:cNvPr id="3" name="Slide Number Placeholder 2"/>
          <p:cNvSpPr>
            <a:spLocks noGrp="1"/>
          </p:cNvSpPr>
          <p:nvPr>
            <p:ph type="sldNum" sz="quarter" idx="12"/>
          </p:nvPr>
        </p:nvSpPr>
        <p:spPr/>
        <p:txBody>
          <a:bodyPr/>
          <a:lstStyle/>
          <a:p>
            <a:pPr>
              <a:defRPr/>
            </a:pPr>
            <a:fld id="{90B6BEE8-75DD-4835-840E-9656418D4C92}" type="slidenum">
              <a:rPr lang="en-US" smtClean="0"/>
              <a:pPr>
                <a:defRPr/>
              </a:pPr>
              <a:t>17</a:t>
            </a:fld>
            <a:endParaRPr lang="en-US"/>
          </a:p>
        </p:txBody>
      </p:sp>
      <p:pic>
        <p:nvPicPr>
          <p:cNvPr id="4" name="Picture 3"/>
          <p:cNvPicPr>
            <a:picLocks noChangeAspect="1"/>
          </p:cNvPicPr>
          <p:nvPr/>
        </p:nvPicPr>
        <p:blipFill>
          <a:blip r:embed="rId3"/>
          <a:stretch>
            <a:fillRect/>
          </a:stretch>
        </p:blipFill>
        <p:spPr>
          <a:xfrm>
            <a:off x="2589212" y="1676400"/>
            <a:ext cx="5972798" cy="1600200"/>
          </a:xfrm>
          <a:prstGeom prst="rect">
            <a:avLst/>
          </a:prstGeom>
        </p:spPr>
      </p:pic>
      <p:sp>
        <p:nvSpPr>
          <p:cNvPr id="6" name="TextBox 5"/>
          <p:cNvSpPr txBox="1"/>
          <p:nvPr/>
        </p:nvSpPr>
        <p:spPr>
          <a:xfrm>
            <a:off x="2589212" y="3607390"/>
            <a:ext cx="2514600" cy="523220"/>
          </a:xfrm>
          <a:prstGeom prst="rect">
            <a:avLst/>
          </a:prstGeom>
          <a:noFill/>
        </p:spPr>
        <p:txBody>
          <a:bodyPr wrap="square" rtlCol="0">
            <a:spAutoFit/>
          </a:bodyPr>
          <a:lstStyle/>
          <a:p>
            <a:r>
              <a:rPr lang="en-US" sz="2800" dirty="0"/>
              <a:t>Solution:</a:t>
            </a:r>
            <a:endParaRPr lang="en-GB" sz="2800" dirty="0"/>
          </a:p>
        </p:txBody>
      </p:sp>
      <p:pic>
        <p:nvPicPr>
          <p:cNvPr id="7" name="Picture 6"/>
          <p:cNvPicPr>
            <a:picLocks noChangeAspect="1"/>
          </p:cNvPicPr>
          <p:nvPr/>
        </p:nvPicPr>
        <p:blipFill>
          <a:blip r:embed="rId4"/>
          <a:stretch>
            <a:fillRect/>
          </a:stretch>
        </p:blipFill>
        <p:spPr>
          <a:xfrm>
            <a:off x="2589212" y="4620820"/>
            <a:ext cx="5972798" cy="1331042"/>
          </a:xfrm>
          <a:prstGeom prst="rect">
            <a:avLst/>
          </a:prstGeom>
        </p:spPr>
      </p:pic>
    </p:spTree>
    <p:custDataLst>
      <p:tags r:id="rId1"/>
    </p:custDataLst>
    <p:extLst>
      <p:ext uri="{BB962C8B-B14F-4D97-AF65-F5344CB8AC3E}">
        <p14:creationId xmlns:p14="http://schemas.microsoft.com/office/powerpoint/2010/main" val="2618792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242" name="Rectangle 6"/>
              <p:cNvSpPr>
                <a:spLocks noChangeArrowheads="1"/>
              </p:cNvSpPr>
              <p:nvPr/>
            </p:nvSpPr>
            <p:spPr bwMode="auto">
              <a:xfrm>
                <a:off x="1767840" y="152400"/>
                <a:ext cx="7680960" cy="914400"/>
              </a:xfrm>
              <a:prstGeom prst="rect">
                <a:avLst/>
              </a:prstGeom>
              <a:noFill/>
              <a:ln w="9525">
                <a:noFill/>
                <a:miter lim="800000"/>
                <a:headEnd/>
                <a:tailEnd/>
              </a:ln>
            </p:spPr>
            <p:txBody>
              <a:bodyPr anchor="ctr"/>
              <a:lstStyle/>
              <a:p>
                <a:pPr algn="ctr"/>
                <a:r>
                  <a:rPr lang="en-US" sz="3200" dirty="0">
                    <a:solidFill>
                      <a:schemeClr val="tx2"/>
                    </a:solidFill>
                  </a:rPr>
                  <a:t>TRUTH TABLE FOR </a:t>
                </a:r>
                <a:br>
                  <a:rPr lang="en-US" sz="3200" dirty="0">
                    <a:solidFill>
                      <a:schemeClr val="tx2"/>
                    </a:solidFill>
                  </a:rPr>
                </a:br>
                <a:r>
                  <a:rPr lang="en-US" sz="3200" dirty="0"/>
                  <a:t>p </a:t>
                </a:r>
                <a:r>
                  <a:rPr lang="en-US" sz="3200" dirty="0">
                    <a:sym typeface="Symbol" pitchFamily="18" charset="2"/>
                  </a:rPr>
                  <a:t> </a:t>
                </a:r>
                <a14:m>
                  <m:oMath xmlns:m="http://schemas.openxmlformats.org/officeDocument/2006/math">
                    <m:r>
                      <a:rPr lang="en-US" sz="3200" b="0" i="1">
                        <a:latin typeface="Cambria Math" panose="02040503050406030204" pitchFamily="18" charset="0"/>
                        <a:ea typeface="Cambria Math" panose="02040503050406030204" pitchFamily="18" charset="0"/>
                        <a:sym typeface="Symbol" pitchFamily="18" charset="2"/>
                      </a:rPr>
                      <m:t>¬ </m:t>
                    </m:r>
                  </m:oMath>
                </a14:m>
                <a:r>
                  <a:rPr lang="en-US" sz="3200" dirty="0">
                    <a:sym typeface="Symbol" pitchFamily="18" charset="2"/>
                  </a:rPr>
                  <a:t>r </a:t>
                </a:r>
                <a14:m>
                  <m:oMath xmlns:m="http://schemas.openxmlformats.org/officeDocument/2006/math">
                    <m:r>
                      <a:rPr lang="en-US" sz="3200" b="0" i="1">
                        <a:latin typeface="Cambria Math" panose="02040503050406030204" pitchFamily="18" charset="0"/>
                        <a:ea typeface="Cambria Math" panose="02040503050406030204" pitchFamily="18" charset="0"/>
                      </a:rPr>
                      <m:t>⟺</m:t>
                    </m:r>
                  </m:oMath>
                </a14:m>
                <a:r>
                  <a:rPr lang="en-US" sz="3200" dirty="0">
                    <a:sym typeface="Symbol" pitchFamily="18" charset="2"/>
                  </a:rPr>
                  <a:t> q  r</a:t>
                </a:r>
                <a:endParaRPr lang="en-US" sz="3200" u="sng" dirty="0">
                  <a:sym typeface="Symbol" pitchFamily="18" charset="2"/>
                </a:endParaRPr>
              </a:p>
            </p:txBody>
          </p:sp>
        </mc:Choice>
        <mc:Fallback xmlns="">
          <p:sp>
            <p:nvSpPr>
              <p:cNvPr id="10242" name="Rectangle 6"/>
              <p:cNvSpPr>
                <a:spLocks noRot="1" noChangeAspect="1" noMove="1" noResize="1" noEditPoints="1" noAdjustHandles="1" noChangeArrowheads="1" noChangeShapeType="1" noTextEdit="1"/>
              </p:cNvSpPr>
              <p:nvPr/>
            </p:nvSpPr>
            <p:spPr bwMode="auto">
              <a:xfrm>
                <a:off x="1767840" y="152400"/>
                <a:ext cx="7680960" cy="914400"/>
              </a:xfrm>
              <a:prstGeom prst="rect">
                <a:avLst/>
              </a:prstGeom>
              <a:blipFill>
                <a:blip r:embed="rId5"/>
                <a:stretch>
                  <a:fillRect t="-16667" b="-30000"/>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243" name="Text Box 7"/>
              <p:cNvSpPr txBox="1">
                <a:spLocks noChangeArrowheads="1"/>
              </p:cNvSpPr>
              <p:nvPr/>
            </p:nvSpPr>
            <p:spPr bwMode="auto">
              <a:xfrm>
                <a:off x="1920240" y="1066800"/>
                <a:ext cx="9083040" cy="5847755"/>
              </a:xfrm>
              <a:prstGeom prst="rect">
                <a:avLst/>
              </a:prstGeom>
              <a:noFill/>
              <a:ln w="9525">
                <a:noFill/>
                <a:miter lim="800000"/>
                <a:headEnd/>
                <a:tailEnd/>
              </a:ln>
            </p:spPr>
            <p:txBody>
              <a:bodyPr wrap="square">
                <a:spAutoFit/>
              </a:bodyPr>
              <a:lstStyle/>
              <a:p>
                <a:pPr>
                  <a:spcBef>
                    <a:spcPct val="50000"/>
                  </a:spcBef>
                </a:pPr>
                <a:r>
                  <a:rPr lang="en-US" sz="1600" dirty="0">
                    <a:latin typeface="Times New Roman" pitchFamily="18" charset="0"/>
                  </a:rPr>
                  <a:t>	</a:t>
                </a:r>
                <a:r>
                  <a:rPr lang="en-US" sz="2000" dirty="0">
                    <a:latin typeface="Times New Roman" pitchFamily="18" charset="0"/>
                  </a:rPr>
                  <a:t>Here p </a:t>
                </a:r>
                <a:r>
                  <a:rPr lang="en-US" sz="2000" dirty="0">
                    <a:latin typeface="Times New Roman" pitchFamily="18" charset="0"/>
                    <a:sym typeface="Symbol" pitchFamily="18" charset="2"/>
                  </a:rPr>
                  <a:t> </a:t>
                </a:r>
                <a14:m>
                  <m:oMath xmlns:m="http://schemas.openxmlformats.org/officeDocument/2006/math">
                    <m:r>
                      <a:rPr lang="en-US" sz="2000" b="1" i="1">
                        <a:latin typeface="Cambria Math" panose="02040503050406030204" pitchFamily="18" charset="0"/>
                        <a:ea typeface="Cambria Math" panose="02040503050406030204" pitchFamily="18" charset="0"/>
                        <a:sym typeface="Symbol" pitchFamily="18" charset="2"/>
                      </a:rPr>
                      <m:t>¬</m:t>
                    </m:r>
                  </m:oMath>
                </a14:m>
                <a:r>
                  <a:rPr lang="en-US" sz="2000" dirty="0">
                    <a:latin typeface="Times New Roman" pitchFamily="18" charset="0"/>
                    <a:sym typeface="Symbol" pitchFamily="18" charset="2"/>
                  </a:rPr>
                  <a:t> r </a:t>
                </a:r>
                <a14:m>
                  <m:oMath xmlns:m="http://schemas.openxmlformats.org/officeDocument/2006/math">
                    <m:r>
                      <a:rPr lang="en-US" sz="2000" b="1" i="1">
                        <a:latin typeface="Cambria Math" panose="02040503050406030204" pitchFamily="18" charset="0"/>
                        <a:ea typeface="Cambria Math" panose="02040503050406030204" pitchFamily="18" charset="0"/>
                      </a:rPr>
                      <m:t>⟺ </m:t>
                    </m:r>
                  </m:oMath>
                </a14:m>
                <a:r>
                  <a:rPr lang="en-US" sz="2000" dirty="0">
                    <a:latin typeface="Times New Roman" pitchFamily="18" charset="0"/>
                    <a:sym typeface="Symbol" pitchFamily="18" charset="2"/>
                  </a:rPr>
                  <a:t>q  r</a:t>
                </a:r>
                <a:r>
                  <a:rPr lang="en-US" sz="2000" b="1" dirty="0">
                    <a:latin typeface="Times New Roman" pitchFamily="18" charset="0"/>
                    <a:sym typeface="Symbol" pitchFamily="18" charset="2"/>
                  </a:rPr>
                  <a:t> </a:t>
                </a:r>
                <a:r>
                  <a:rPr lang="en-US" sz="2000" dirty="0">
                    <a:latin typeface="Times New Roman" pitchFamily="18" charset="0"/>
                    <a:sym typeface="Symbol" pitchFamily="18" charset="2"/>
                  </a:rPr>
                  <a:t>means (</a:t>
                </a:r>
                <a:r>
                  <a:rPr lang="en-US" sz="2000" dirty="0">
                    <a:latin typeface="Times New Roman" pitchFamily="18" charset="0"/>
                  </a:rPr>
                  <a:t>p </a:t>
                </a:r>
                <a:r>
                  <a:rPr lang="en-US" sz="2000" dirty="0">
                    <a:latin typeface="Times New Roman" pitchFamily="18" charset="0"/>
                    <a:sym typeface="Symbol" pitchFamily="18" charset="2"/>
                  </a:rPr>
                  <a:t> (</a:t>
                </a:r>
                <a14:m>
                  <m:oMath xmlns:m="http://schemas.openxmlformats.org/officeDocument/2006/math">
                    <m:r>
                      <a:rPr lang="en-US" sz="2000" b="1" i="1">
                        <a:latin typeface="Cambria Math" panose="02040503050406030204" pitchFamily="18" charset="0"/>
                        <a:ea typeface="Cambria Math" panose="02040503050406030204" pitchFamily="18" charset="0"/>
                        <a:sym typeface="Symbol" pitchFamily="18" charset="2"/>
                      </a:rPr>
                      <m:t>¬</m:t>
                    </m:r>
                  </m:oMath>
                </a14:m>
                <a:r>
                  <a:rPr lang="en-US" sz="2000" dirty="0">
                    <a:latin typeface="Times New Roman" pitchFamily="18" charset="0"/>
                    <a:sym typeface="Symbol" pitchFamily="18" charset="2"/>
                  </a:rPr>
                  <a:t> r)) </a:t>
                </a:r>
                <a14:m>
                  <m:oMath xmlns:m="http://schemas.openxmlformats.org/officeDocument/2006/math">
                    <m:r>
                      <a:rPr lang="en-US" sz="2000" b="1" i="1">
                        <a:latin typeface="Cambria Math" panose="02040503050406030204" pitchFamily="18" charset="0"/>
                        <a:ea typeface="Cambria Math" panose="02040503050406030204" pitchFamily="18" charset="0"/>
                      </a:rPr>
                      <m:t>⟺</m:t>
                    </m:r>
                  </m:oMath>
                </a14:m>
                <a:r>
                  <a:rPr lang="en-US" sz="2000" dirty="0">
                    <a:latin typeface="Times New Roman" pitchFamily="18" charset="0"/>
                    <a:sym typeface="Symbol" pitchFamily="18" charset="2"/>
                  </a:rPr>
                  <a:t> (q  r)</a:t>
                </a:r>
                <a:r>
                  <a:rPr lang="en-US" sz="2000" b="1" dirty="0">
                    <a:latin typeface="Times New Roman" pitchFamily="18" charset="0"/>
                    <a:sym typeface="Symbol" pitchFamily="18" charset="2"/>
                  </a:rPr>
                  <a:t> </a:t>
                </a:r>
              </a:p>
              <a:p>
                <a:pPr>
                  <a:spcBef>
                    <a:spcPct val="50000"/>
                  </a:spcBef>
                </a:pPr>
                <a:endParaRPr lang="en-US" sz="1600" b="1" dirty="0">
                  <a:latin typeface="Times New Roman" pitchFamily="18" charset="0"/>
                  <a:sym typeface="Symbol" pitchFamily="18" charset="2"/>
                </a:endParaRPr>
              </a:p>
              <a:p>
                <a:pPr>
                  <a:spcBef>
                    <a:spcPct val="50000"/>
                  </a:spcBef>
                </a:pPr>
                <a:endParaRPr lang="en-US" sz="1600" b="1" dirty="0">
                  <a:latin typeface="Times New Roman" pitchFamily="18" charset="0"/>
                  <a:sym typeface="Symbol" pitchFamily="18" charset="2"/>
                </a:endParaRPr>
              </a:p>
              <a:p>
                <a:pPr>
                  <a:spcBef>
                    <a:spcPct val="50000"/>
                  </a:spcBef>
                </a:pPr>
                <a:endParaRPr lang="en-US" sz="1600" b="1" dirty="0">
                  <a:latin typeface="Times New Roman" pitchFamily="18" charset="0"/>
                  <a:sym typeface="Symbol" pitchFamily="18" charset="2"/>
                </a:endParaRPr>
              </a:p>
              <a:p>
                <a:pPr>
                  <a:spcBef>
                    <a:spcPct val="50000"/>
                  </a:spcBef>
                </a:pPr>
                <a:endParaRPr lang="en-US" sz="1600" b="1" dirty="0">
                  <a:latin typeface="Times New Roman" pitchFamily="18" charset="0"/>
                  <a:sym typeface="Symbol" pitchFamily="18" charset="2"/>
                </a:endParaRPr>
              </a:p>
              <a:p>
                <a:pPr>
                  <a:spcBef>
                    <a:spcPct val="50000"/>
                  </a:spcBef>
                </a:pPr>
                <a:endParaRPr lang="en-US" sz="1600" b="1" dirty="0">
                  <a:latin typeface="Times New Roman" pitchFamily="18" charset="0"/>
                  <a:sym typeface="Symbol" pitchFamily="18" charset="2"/>
                </a:endParaRPr>
              </a:p>
              <a:p>
                <a:pPr>
                  <a:spcBef>
                    <a:spcPct val="50000"/>
                  </a:spcBef>
                </a:pPr>
                <a:endParaRPr lang="en-US" sz="1600" b="1" dirty="0">
                  <a:latin typeface="Times New Roman" pitchFamily="18" charset="0"/>
                  <a:sym typeface="Symbol" pitchFamily="18" charset="2"/>
                </a:endParaRPr>
              </a:p>
              <a:p>
                <a:pPr>
                  <a:spcBef>
                    <a:spcPct val="50000"/>
                  </a:spcBef>
                </a:pPr>
                <a:endParaRPr lang="en-US" sz="1600" b="1" dirty="0">
                  <a:latin typeface="Times New Roman" pitchFamily="18" charset="0"/>
                  <a:sym typeface="Symbol" pitchFamily="18" charset="2"/>
                </a:endParaRPr>
              </a:p>
              <a:p>
                <a:pPr>
                  <a:spcBef>
                    <a:spcPct val="50000"/>
                  </a:spcBef>
                </a:pPr>
                <a:endParaRPr lang="en-US" sz="1600" b="1" dirty="0">
                  <a:latin typeface="Times New Roman" pitchFamily="18" charset="0"/>
                  <a:sym typeface="Symbol" pitchFamily="18" charset="2"/>
                </a:endParaRPr>
              </a:p>
              <a:p>
                <a:pPr>
                  <a:spcBef>
                    <a:spcPct val="50000"/>
                  </a:spcBef>
                </a:pPr>
                <a:endParaRPr lang="en-US" sz="1600" b="1" dirty="0">
                  <a:latin typeface="Times New Roman" pitchFamily="18" charset="0"/>
                  <a:sym typeface="Symbol" pitchFamily="18" charset="2"/>
                </a:endParaRPr>
              </a:p>
              <a:p>
                <a:pPr>
                  <a:spcBef>
                    <a:spcPct val="50000"/>
                  </a:spcBef>
                </a:pPr>
                <a:endParaRPr lang="en-US" sz="1600" b="1" dirty="0">
                  <a:latin typeface="Times New Roman" pitchFamily="18" charset="0"/>
                  <a:sym typeface="Symbol" pitchFamily="18" charset="2"/>
                </a:endParaRPr>
              </a:p>
              <a:p>
                <a:pPr>
                  <a:spcBef>
                    <a:spcPct val="50000"/>
                  </a:spcBef>
                </a:pPr>
                <a:endParaRPr lang="en-US" sz="1600" b="1" dirty="0">
                  <a:latin typeface="Times New Roman" pitchFamily="18" charset="0"/>
                  <a:sym typeface="Symbol" pitchFamily="18" charset="2"/>
                </a:endParaRPr>
              </a:p>
              <a:p>
                <a:pPr lvl="1">
                  <a:spcBef>
                    <a:spcPct val="50000"/>
                  </a:spcBef>
                </a:pPr>
                <a:r>
                  <a:rPr lang="en-US" sz="2000" dirty="0">
                    <a:latin typeface="Times New Roman" pitchFamily="18" charset="0"/>
                    <a:sym typeface="Symbol" pitchFamily="18" charset="2"/>
                  </a:rPr>
                  <a:t>From the last column of the table we can easily see that (p</a:t>
                </a:r>
                <a:r>
                  <a:rPr lang="en-US" sz="2000" b="1" dirty="0">
                    <a:solidFill>
                      <a:schemeClr val="tx1"/>
                    </a:solidFill>
                    <a:ea typeface="Cambria Math" panose="02040503050406030204" pitchFamily="18" charset="0"/>
                  </a:rPr>
                  <a:t> </a:t>
                </a:r>
                <a14:m>
                  <m:oMath xmlns:m="http://schemas.openxmlformats.org/officeDocument/2006/math">
                    <m:r>
                      <a:rPr lang="en-US" sz="2000" b="1" i="1" smtClean="0">
                        <a:solidFill>
                          <a:schemeClr val="tx1"/>
                        </a:solidFill>
                        <a:latin typeface="Cambria Math" panose="02040503050406030204" pitchFamily="18" charset="0"/>
                        <a:ea typeface="Cambria Math" panose="02040503050406030204" pitchFamily="18" charset="0"/>
                      </a:rPr>
                      <m:t>⟺ </m:t>
                    </m:r>
                  </m:oMath>
                </a14:m>
                <a:r>
                  <a:rPr lang="en-US" sz="2000" dirty="0">
                    <a:latin typeface="Times New Roman" pitchFamily="18" charset="0"/>
                    <a:sym typeface="Symbol" pitchFamily="18" charset="2"/>
                  </a:rPr>
                  <a:t>q)</a:t>
                </a:r>
                <a:r>
                  <a:rPr lang="en-US" sz="2000" b="1" dirty="0">
                    <a:ea typeface="Cambria Math" panose="02040503050406030204" pitchFamily="18" charset="0"/>
                  </a:rPr>
                  <a:t> </a:t>
                </a:r>
                <a14:m>
                  <m:oMath xmlns:m="http://schemas.openxmlformats.org/officeDocument/2006/math">
                    <m:r>
                      <a:rPr lang="en-US" sz="2000" b="1" i="1">
                        <a:latin typeface="Cambria Math" panose="02040503050406030204" pitchFamily="18" charset="0"/>
                        <a:ea typeface="Cambria Math" panose="02040503050406030204" pitchFamily="18" charset="0"/>
                      </a:rPr>
                      <m:t>⟺</m:t>
                    </m:r>
                  </m:oMath>
                </a14:m>
                <a:r>
                  <a:rPr lang="en-US" sz="2000" dirty="0">
                    <a:latin typeface="Times New Roman" pitchFamily="18" charset="0"/>
                    <a:sym typeface="Symbol" pitchFamily="18" charset="2"/>
                  </a:rPr>
                  <a:t>(r</a:t>
                </a:r>
                <a:r>
                  <a:rPr lang="en-US" sz="2000" b="1" dirty="0">
                    <a:ea typeface="Cambria Math" panose="02040503050406030204" pitchFamily="18" charset="0"/>
                  </a:rPr>
                  <a:t> </a:t>
                </a:r>
                <a14:m>
                  <m:oMath xmlns:m="http://schemas.openxmlformats.org/officeDocument/2006/math">
                    <m:r>
                      <a:rPr lang="en-US" sz="2000" b="1" i="1">
                        <a:latin typeface="Cambria Math" panose="02040503050406030204" pitchFamily="18" charset="0"/>
                        <a:ea typeface="Cambria Math" panose="02040503050406030204" pitchFamily="18" charset="0"/>
                      </a:rPr>
                      <m:t>⟺ </m:t>
                    </m:r>
                  </m:oMath>
                </a14:m>
                <a:r>
                  <a:rPr lang="en-US" sz="2000" dirty="0">
                    <a:latin typeface="Times New Roman" pitchFamily="18" charset="0"/>
                    <a:sym typeface="Symbol" pitchFamily="18" charset="2"/>
                  </a:rPr>
                  <a:t>q) is not a Tautology.(Remember the definition of tautology, a statement is tautology if it has only its Truth values as “True” regardless the values of its constituents statements.)</a:t>
                </a:r>
                <a:endParaRPr lang="en-US" sz="2000" b="1" dirty="0">
                  <a:latin typeface="Times New Roman" pitchFamily="18" charset="0"/>
                  <a:sym typeface="Symbol" pitchFamily="18" charset="2"/>
                </a:endParaRPr>
              </a:p>
            </p:txBody>
          </p:sp>
        </mc:Choice>
        <mc:Fallback xmlns="">
          <p:sp>
            <p:nvSpPr>
              <p:cNvPr id="10243" name="Text Box 7"/>
              <p:cNvSpPr txBox="1">
                <a:spLocks noRot="1" noChangeAspect="1" noMove="1" noResize="1" noEditPoints="1" noAdjustHandles="1" noChangeArrowheads="1" noChangeShapeType="1" noTextEdit="1"/>
              </p:cNvSpPr>
              <p:nvPr/>
            </p:nvSpPr>
            <p:spPr bwMode="auto">
              <a:xfrm>
                <a:off x="1920240" y="1066800"/>
                <a:ext cx="9083040" cy="5847755"/>
              </a:xfrm>
              <a:prstGeom prst="rect">
                <a:avLst/>
              </a:prstGeom>
              <a:blipFill>
                <a:blip r:embed="rId6"/>
                <a:stretch>
                  <a:fillRect t="-626" r="-134" b="-938"/>
                </a:stretch>
              </a:blipFill>
              <a:ln w="9525">
                <a:noFill/>
                <a:miter lim="800000"/>
                <a:headEnd/>
                <a:tailEnd/>
              </a:ln>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E35E3A62-72A2-4598-8C81-841E226CF4FA}" type="slidenum">
              <a:rPr lang="en-US" smtClean="0"/>
              <a:pPr>
                <a:defRPr/>
              </a:pPr>
              <a:t>18</a:t>
            </a:fld>
            <a:endParaRPr lang="en-US"/>
          </a:p>
        </p:txBody>
      </p:sp>
      <mc:AlternateContent xmlns:mc="http://schemas.openxmlformats.org/markup-compatibility/2006" xmlns:a14="http://schemas.microsoft.com/office/drawing/2010/main">
        <mc:Choice Requires="a14">
          <p:graphicFrame>
            <p:nvGraphicFramePr>
              <p:cNvPr id="24584" name="Group 8"/>
              <p:cNvGraphicFramePr>
                <a:graphicFrameLocks noGrp="1"/>
              </p:cNvGraphicFramePr>
              <p:nvPr>
                <p:ph type="tbl" idx="4294967295"/>
                <p:extLst>
                  <p:ext uri="{D42A27DB-BD31-4B8C-83A1-F6EECF244321}">
                    <p14:modId xmlns:p14="http://schemas.microsoft.com/office/powerpoint/2010/main" val="825848809"/>
                  </p:ext>
                </p:extLst>
              </p:nvPr>
            </p:nvGraphicFramePr>
            <p:xfrm>
              <a:off x="2499360" y="1600200"/>
              <a:ext cx="6766560" cy="3964623"/>
            </p:xfrm>
            <a:graphic>
              <a:graphicData uri="http://schemas.openxmlformats.org/drawingml/2006/table">
                <a:tbl>
                  <a:tblPr/>
                  <a:tblGrid>
                    <a:gridCol w="773321">
                      <a:extLst>
                        <a:ext uri="{9D8B030D-6E8A-4147-A177-3AD203B41FA5}">
                          <a16:colId xmlns:a16="http://schemas.microsoft.com/office/drawing/2014/main" val="20000"/>
                        </a:ext>
                      </a:extLst>
                    </a:gridCol>
                    <a:gridCol w="773321">
                      <a:extLst>
                        <a:ext uri="{9D8B030D-6E8A-4147-A177-3AD203B41FA5}">
                          <a16:colId xmlns:a16="http://schemas.microsoft.com/office/drawing/2014/main" val="20001"/>
                        </a:ext>
                      </a:extLst>
                    </a:gridCol>
                    <a:gridCol w="579991">
                      <a:extLst>
                        <a:ext uri="{9D8B030D-6E8A-4147-A177-3AD203B41FA5}">
                          <a16:colId xmlns:a16="http://schemas.microsoft.com/office/drawing/2014/main" val="20002"/>
                        </a:ext>
                      </a:extLst>
                    </a:gridCol>
                    <a:gridCol w="851862">
                      <a:extLst>
                        <a:ext uri="{9D8B030D-6E8A-4147-A177-3AD203B41FA5}">
                          <a16:colId xmlns:a16="http://schemas.microsoft.com/office/drawing/2014/main" val="20003"/>
                        </a:ext>
                      </a:extLst>
                    </a:gridCol>
                    <a:gridCol w="984776">
                      <a:extLst>
                        <a:ext uri="{9D8B030D-6E8A-4147-A177-3AD203B41FA5}">
                          <a16:colId xmlns:a16="http://schemas.microsoft.com/office/drawing/2014/main" val="20004"/>
                        </a:ext>
                      </a:extLst>
                    </a:gridCol>
                    <a:gridCol w="773321">
                      <a:extLst>
                        <a:ext uri="{9D8B030D-6E8A-4147-A177-3AD203B41FA5}">
                          <a16:colId xmlns:a16="http://schemas.microsoft.com/office/drawing/2014/main" val="20005"/>
                        </a:ext>
                      </a:extLst>
                    </a:gridCol>
                    <a:gridCol w="2029968">
                      <a:extLst>
                        <a:ext uri="{9D8B030D-6E8A-4147-A177-3AD203B41FA5}">
                          <a16:colId xmlns:a16="http://schemas.microsoft.com/office/drawing/2014/main" val="20006"/>
                        </a:ext>
                      </a:extLst>
                    </a:gridCol>
                  </a:tblGrid>
                  <a:tr h="2921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14:m>
                            <m:oMath xmlns:m="http://schemas.openxmlformats.org/officeDocument/2006/math">
                              <m:r>
                                <a:rPr lang="en-US" sz="2000" b="1" i="1" smtClean="0">
                                  <a:latin typeface="Cambria Math" panose="02040503050406030204" pitchFamily="18" charset="0"/>
                                  <a:ea typeface="Cambria Math" panose="02040503050406030204" pitchFamily="18" charset="0"/>
                                  <a:sym typeface="Symbol" pitchFamily="18" charset="2"/>
                                </a:rPr>
                                <m:t>¬</m:t>
                              </m:r>
                            </m:oMath>
                          </a14:m>
                          <a:r>
                            <a:rPr kumimoji="0" lang="en-US" sz="2000" b="0" i="0" u="none" strike="noStrike" cap="none" normalizeH="0" baseline="0" dirty="0">
                              <a:ln>
                                <a:noFill/>
                              </a:ln>
                              <a:solidFill>
                                <a:schemeClr val="tx1"/>
                              </a:solidFill>
                              <a:effectLst/>
                              <a:latin typeface="Arial" pitchFamily="34" charset="0"/>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p</a:t>
                          </a:r>
                          <a:r>
                            <a:rPr kumimoji="0" lang="en-US" sz="2000" b="0" i="0" u="none" strike="noStrike" cap="none" normalizeH="0" baseline="0" dirty="0">
                              <a:ln>
                                <a:noFill/>
                              </a:ln>
                              <a:solidFill>
                                <a:schemeClr val="tx1"/>
                              </a:solidFill>
                              <a:effectLst/>
                              <a:latin typeface="Arial" pitchFamily="34" charset="0"/>
                              <a:sym typeface="Symbol" pitchFamily="18" charset="2"/>
                            </a:rPr>
                            <a:t></a:t>
                          </a:r>
                          <a14:m>
                            <m:oMath xmlns:m="http://schemas.openxmlformats.org/officeDocument/2006/math">
                              <m:r>
                                <a:rPr lang="en-US" sz="2000" b="1" i="1" smtClean="0">
                                  <a:latin typeface="Cambria Math" panose="02040503050406030204" pitchFamily="18" charset="0"/>
                                  <a:ea typeface="Cambria Math" panose="02040503050406030204" pitchFamily="18" charset="0"/>
                                  <a:sym typeface="Symbol" pitchFamily="18" charset="2"/>
                                </a:rPr>
                                <m:t>¬</m:t>
                              </m:r>
                            </m:oMath>
                          </a14:m>
                          <a:r>
                            <a:rPr kumimoji="0" lang="en-US" sz="2000" b="0" i="0" u="none" strike="noStrike" cap="none" normalizeH="0" baseline="0" dirty="0">
                              <a:ln>
                                <a:noFill/>
                              </a:ln>
                              <a:solidFill>
                                <a:schemeClr val="tx1"/>
                              </a:solidFill>
                              <a:effectLst/>
                              <a:latin typeface="Arial" pitchFamily="34" charset="0"/>
                              <a:sym typeface="Symbol" pitchFamily="18" charset="2"/>
                            </a:rPr>
                            <a:t>r</a:t>
                          </a:r>
                          <a:endParaRPr kumimoji="0" lang="en-US" sz="20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q</a:t>
                          </a:r>
                          <a:r>
                            <a:rPr kumimoji="0" lang="en-US" sz="2000" b="0" i="0" u="none" strike="noStrike" cap="none" normalizeH="0" baseline="0">
                              <a:ln>
                                <a:noFill/>
                              </a:ln>
                              <a:solidFill>
                                <a:schemeClr val="tx1"/>
                              </a:solidFill>
                              <a:effectLst/>
                              <a:latin typeface="Arial" pitchFamily="34" charset="0"/>
                              <a:sym typeface="Symbol" pitchFamily="18" charset="2"/>
                            </a:rPr>
                            <a:t>r</a:t>
                          </a:r>
                          <a:endParaRPr kumimoji="0" lang="en-US" sz="20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p </a:t>
                          </a:r>
                          <a:r>
                            <a:rPr kumimoji="0" lang="en-US" sz="2000" b="0" i="0" u="none" strike="noStrike" cap="none" normalizeH="0" baseline="0" dirty="0">
                              <a:ln>
                                <a:noFill/>
                              </a:ln>
                              <a:solidFill>
                                <a:schemeClr val="tx1"/>
                              </a:solidFill>
                              <a:effectLst/>
                              <a:latin typeface="Arial" pitchFamily="34" charset="0"/>
                              <a:sym typeface="Symbol" pitchFamily="18" charset="2"/>
                            </a:rPr>
                            <a:t> </a:t>
                          </a:r>
                          <a14:m>
                            <m:oMath xmlns:m="http://schemas.openxmlformats.org/officeDocument/2006/math">
                              <m:r>
                                <a:rPr lang="en-US" sz="2000" b="1" i="1" smtClean="0">
                                  <a:latin typeface="Cambria Math" panose="02040503050406030204" pitchFamily="18" charset="0"/>
                                  <a:ea typeface="Cambria Math" panose="02040503050406030204" pitchFamily="18" charset="0"/>
                                  <a:sym typeface="Symbol" pitchFamily="18" charset="2"/>
                                </a:rPr>
                                <m:t>¬</m:t>
                              </m:r>
                            </m:oMath>
                          </a14:m>
                          <a:r>
                            <a:rPr kumimoji="0" lang="en-US" sz="2000" b="0" i="0" u="none" strike="noStrike" cap="none" normalizeH="0" baseline="0" dirty="0">
                              <a:ln>
                                <a:noFill/>
                              </a:ln>
                              <a:solidFill>
                                <a:schemeClr val="tx1"/>
                              </a:solidFill>
                              <a:effectLst/>
                              <a:latin typeface="Arial" pitchFamily="34" charset="0"/>
                              <a:sym typeface="Symbol" pitchFamily="18" charset="2"/>
                            </a:rPr>
                            <a:t>r </a:t>
                          </a:r>
                          <a14:m>
                            <m:oMath xmlns:m="http://schemas.openxmlformats.org/officeDocument/2006/math">
                              <m:r>
                                <a:rPr lang="en-US" sz="2000" b="1" i="1" smtClean="0">
                                  <a:solidFill>
                                    <a:schemeClr val="tx1"/>
                                  </a:solidFill>
                                  <a:latin typeface="Cambria Math" panose="02040503050406030204" pitchFamily="18" charset="0"/>
                                  <a:ea typeface="Cambria Math" panose="02040503050406030204" pitchFamily="18" charset="0"/>
                                </a:rPr>
                                <m:t>⟺</m:t>
                              </m:r>
                            </m:oMath>
                          </a14:m>
                          <a:r>
                            <a:rPr kumimoji="0" lang="en-US" sz="2000" b="0" i="0" u="none" strike="noStrike" cap="none" normalizeH="0" baseline="0" dirty="0">
                              <a:ln>
                                <a:noFill/>
                              </a:ln>
                              <a:solidFill>
                                <a:schemeClr val="tx1"/>
                              </a:solidFill>
                              <a:effectLst/>
                              <a:latin typeface="Arial" pitchFamily="34" charset="0"/>
                              <a:sym typeface="Symbol" pitchFamily="18" charset="2"/>
                            </a:rPr>
                            <a:t> q  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373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62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46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762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762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762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mc:Choice>
        <mc:Fallback xmlns="">
          <p:graphicFrame>
            <p:nvGraphicFramePr>
              <p:cNvPr id="24584" name="Group 8"/>
              <p:cNvGraphicFramePr>
                <a:graphicFrameLocks noGrp="1"/>
              </p:cNvGraphicFramePr>
              <p:nvPr>
                <p:ph type="tbl" idx="4294967295"/>
                <p:extLst>
                  <p:ext uri="{D42A27DB-BD31-4B8C-83A1-F6EECF244321}">
                    <p14:modId xmlns:p14="http://schemas.microsoft.com/office/powerpoint/2010/main" val="825848809"/>
                  </p:ext>
                </p:extLst>
              </p:nvPr>
            </p:nvGraphicFramePr>
            <p:xfrm>
              <a:off x="2499360" y="1600200"/>
              <a:ext cx="6766560" cy="3964623"/>
            </p:xfrm>
            <a:graphic>
              <a:graphicData uri="http://schemas.openxmlformats.org/drawingml/2006/table">
                <a:tbl>
                  <a:tblPr/>
                  <a:tblGrid>
                    <a:gridCol w="773321">
                      <a:extLst>
                        <a:ext uri="{9D8B030D-6E8A-4147-A177-3AD203B41FA5}">
                          <a16:colId xmlns:a16="http://schemas.microsoft.com/office/drawing/2014/main" val="20000"/>
                        </a:ext>
                      </a:extLst>
                    </a:gridCol>
                    <a:gridCol w="773321">
                      <a:extLst>
                        <a:ext uri="{9D8B030D-6E8A-4147-A177-3AD203B41FA5}">
                          <a16:colId xmlns:a16="http://schemas.microsoft.com/office/drawing/2014/main" val="20001"/>
                        </a:ext>
                      </a:extLst>
                    </a:gridCol>
                    <a:gridCol w="579991">
                      <a:extLst>
                        <a:ext uri="{9D8B030D-6E8A-4147-A177-3AD203B41FA5}">
                          <a16:colId xmlns:a16="http://schemas.microsoft.com/office/drawing/2014/main" val="20002"/>
                        </a:ext>
                      </a:extLst>
                    </a:gridCol>
                    <a:gridCol w="851862">
                      <a:extLst>
                        <a:ext uri="{9D8B030D-6E8A-4147-A177-3AD203B41FA5}">
                          <a16:colId xmlns:a16="http://schemas.microsoft.com/office/drawing/2014/main" val="20003"/>
                        </a:ext>
                      </a:extLst>
                    </a:gridCol>
                    <a:gridCol w="984776">
                      <a:extLst>
                        <a:ext uri="{9D8B030D-6E8A-4147-A177-3AD203B41FA5}">
                          <a16:colId xmlns:a16="http://schemas.microsoft.com/office/drawing/2014/main" val="20004"/>
                        </a:ext>
                      </a:extLst>
                    </a:gridCol>
                    <a:gridCol w="773321">
                      <a:extLst>
                        <a:ext uri="{9D8B030D-6E8A-4147-A177-3AD203B41FA5}">
                          <a16:colId xmlns:a16="http://schemas.microsoft.com/office/drawing/2014/main" val="20005"/>
                        </a:ext>
                      </a:extLst>
                    </a:gridCol>
                    <a:gridCol w="2029968">
                      <a:extLst>
                        <a:ext uri="{9D8B030D-6E8A-4147-A177-3AD203B41FA5}">
                          <a16:colId xmlns:a16="http://schemas.microsoft.com/office/drawing/2014/main" val="20006"/>
                        </a:ext>
                      </a:extLst>
                    </a:gridCol>
                  </a:tblGrid>
                  <a:tr h="3962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endParaRPr lang="en-US"/>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7"/>
                          <a:stretch>
                            <a:fillRect l="-251429" t="-7692" r="-447143" b="-930769"/>
                          </a:stretch>
                        </a:blipFill>
                      </a:tcPr>
                    </a:tc>
                    <a:tc>
                      <a:txBody>
                        <a:bodyPr/>
                        <a:lstStyle/>
                        <a:p>
                          <a:endParaRPr lang="en-US"/>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7"/>
                          <a:stretch>
                            <a:fillRect l="-305590" t="-7692" r="-288820" b="-930769"/>
                          </a:stretch>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q</a:t>
                          </a:r>
                          <a:r>
                            <a:rPr kumimoji="0" lang="en-US" sz="2000" b="0" i="0" u="none" strike="noStrike" cap="none" normalizeH="0" baseline="0">
                              <a:ln>
                                <a:noFill/>
                              </a:ln>
                              <a:solidFill>
                                <a:schemeClr val="tx1"/>
                              </a:solidFill>
                              <a:effectLst/>
                              <a:latin typeface="Arial" pitchFamily="34" charset="0"/>
                              <a:sym typeface="Symbol" pitchFamily="18" charset="2"/>
                            </a:rPr>
                            <a:t>r</a:t>
                          </a:r>
                          <a:endParaRPr kumimoji="0" lang="en-US" sz="20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endParaRPr lang="en-US"/>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7"/>
                          <a:stretch>
                            <a:fillRect l="-234234" t="-7692" r="-1502" b="-930769"/>
                          </a:stretch>
                        </a:blipFill>
                      </a:tcPr>
                    </a:tc>
                    <a:extLst>
                      <a:ext uri="{0D108BD9-81ED-4DB2-BD59-A6C34878D82A}">
                        <a16:rowId xmlns:a16="http://schemas.microsoft.com/office/drawing/2014/main" val="10000"/>
                      </a:ext>
                    </a:extLst>
                  </a:tr>
                  <a:tr h="3962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62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46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762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762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762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62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962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mc:Fallback>
      </mc:AlternateContent>
    </p:spTree>
    <p:extLst>
      <p:ext uri="{BB962C8B-B14F-4D97-AF65-F5344CB8AC3E}">
        <p14:creationId xmlns:p14="http://schemas.microsoft.com/office/powerpoint/2010/main" val="5174299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ChangeArrowheads="1"/>
          </p:cNvSpPr>
          <p:nvPr/>
        </p:nvSpPr>
        <p:spPr bwMode="auto">
          <a:xfrm>
            <a:off x="2589212" y="1041400"/>
            <a:ext cx="7743508" cy="787400"/>
          </a:xfrm>
          <a:prstGeom prst="rect">
            <a:avLst/>
          </a:prstGeom>
          <a:noFill/>
          <a:ln w="9525">
            <a:noFill/>
            <a:miter lim="800000"/>
            <a:headEnd/>
            <a:tailEnd/>
          </a:ln>
        </p:spPr>
        <p:txBody>
          <a:bodyPr anchor="ctr"/>
          <a:lstStyle/>
          <a:p>
            <a:pPr algn="ctr"/>
            <a:r>
              <a:rPr lang="en-US" sz="2800" dirty="0"/>
              <a:t>LOGICAL EQUIVALENCE</a:t>
            </a:r>
            <a:br>
              <a:rPr lang="en-US" sz="2800" dirty="0"/>
            </a:br>
            <a:r>
              <a:rPr lang="en-US" sz="2800" dirty="0"/>
              <a:t>INVOLVING BICONDITIONAL</a:t>
            </a:r>
          </a:p>
        </p:txBody>
      </p:sp>
      <mc:AlternateContent xmlns:mc="http://schemas.openxmlformats.org/markup-compatibility/2006" xmlns:a14="http://schemas.microsoft.com/office/drawing/2010/main">
        <mc:Choice Requires="a14">
          <p:sp>
            <p:nvSpPr>
              <p:cNvPr id="11267" name="Text Box 5"/>
              <p:cNvSpPr txBox="1">
                <a:spLocks noChangeArrowheads="1"/>
              </p:cNvSpPr>
              <p:nvPr/>
            </p:nvSpPr>
            <p:spPr bwMode="auto">
              <a:xfrm>
                <a:off x="1849121" y="1949450"/>
                <a:ext cx="8360090" cy="461665"/>
              </a:xfrm>
              <a:prstGeom prst="rect">
                <a:avLst/>
              </a:prstGeom>
              <a:noFill/>
              <a:ln w="9525">
                <a:noFill/>
                <a:miter lim="800000"/>
                <a:headEnd/>
                <a:tailEnd/>
              </a:ln>
            </p:spPr>
            <p:txBody>
              <a:bodyPr wrap="square">
                <a:spAutoFit/>
              </a:bodyPr>
              <a:lstStyle/>
              <a:p>
                <a:pPr>
                  <a:spcBef>
                    <a:spcPct val="50000"/>
                  </a:spcBef>
                </a:pPr>
                <a:r>
                  <a:rPr lang="en-US" sz="2400" dirty="0">
                    <a:latin typeface="Times New Roman" pitchFamily="18" charset="0"/>
                  </a:rPr>
                  <a:t>	Show that </a:t>
                </a:r>
                <a14:m>
                  <m:oMath xmlns:m="http://schemas.openxmlformats.org/officeDocument/2006/math">
                    <m:r>
                      <a:rPr lang="en-US" sz="2400" b="1" i="1">
                        <a:latin typeface="Cambria Math" panose="02040503050406030204" pitchFamily="18" charset="0"/>
                        <a:ea typeface="Cambria Math" panose="02040503050406030204" pitchFamily="18" charset="0"/>
                        <a:sym typeface="Symbol" pitchFamily="18" charset="2"/>
                      </a:rPr>
                      <m:t>¬ </m:t>
                    </m:r>
                  </m:oMath>
                </a14:m>
                <a:r>
                  <a:rPr lang="en-US" sz="2400" b="1" dirty="0">
                    <a:latin typeface="Times New Roman" pitchFamily="18" charset="0"/>
                  </a:rPr>
                  <a:t>p</a:t>
                </a:r>
                <a:r>
                  <a:rPr lang="en-US" sz="2400" b="1" dirty="0">
                    <a:ea typeface="Cambria Math" panose="02040503050406030204" pitchFamily="18" charset="0"/>
                  </a:rPr>
                  <a:t> </a:t>
                </a:r>
                <a14:m>
                  <m:oMath xmlns:m="http://schemas.openxmlformats.org/officeDocument/2006/math">
                    <m:r>
                      <a:rPr lang="en-US" sz="2400" b="1" i="1">
                        <a:latin typeface="Cambria Math" panose="02040503050406030204" pitchFamily="18" charset="0"/>
                        <a:ea typeface="Cambria Math" panose="02040503050406030204" pitchFamily="18" charset="0"/>
                      </a:rPr>
                      <m:t>⟺ </m:t>
                    </m:r>
                  </m:oMath>
                </a14:m>
                <a:r>
                  <a:rPr lang="en-US" sz="2400" b="1" dirty="0">
                    <a:latin typeface="Times New Roman" pitchFamily="18" charset="0"/>
                    <a:sym typeface="Symbol" pitchFamily="18" charset="2"/>
                  </a:rPr>
                  <a:t>q</a:t>
                </a:r>
                <a:r>
                  <a:rPr lang="en-US" sz="2400" dirty="0">
                    <a:latin typeface="Times New Roman" pitchFamily="18" charset="0"/>
                    <a:sym typeface="Symbol" pitchFamily="18" charset="2"/>
                  </a:rPr>
                  <a:t> and </a:t>
                </a:r>
                <a:r>
                  <a:rPr lang="en-US" sz="2400" b="1" dirty="0">
                    <a:latin typeface="Times New Roman" pitchFamily="18" charset="0"/>
                    <a:sym typeface="Symbol" pitchFamily="18" charset="2"/>
                  </a:rPr>
                  <a:t>p</a:t>
                </a:r>
                <a:r>
                  <a:rPr lang="en-US" sz="2400" b="1" dirty="0">
                    <a:ea typeface="Cambria Math" panose="02040503050406030204" pitchFamily="18" charset="0"/>
                  </a:rPr>
                  <a:t> </a:t>
                </a:r>
                <a14:m>
                  <m:oMath xmlns:m="http://schemas.openxmlformats.org/officeDocument/2006/math">
                    <m:r>
                      <a:rPr lang="en-US" sz="2400" b="1" i="1">
                        <a:latin typeface="Cambria Math" panose="02040503050406030204" pitchFamily="18" charset="0"/>
                        <a:ea typeface="Cambria Math" panose="02040503050406030204" pitchFamily="18" charset="0"/>
                      </a:rPr>
                      <m:t>⟺</m:t>
                    </m:r>
                  </m:oMath>
                </a14:m>
                <a:r>
                  <a:rPr lang="en-US" sz="2400" b="1" dirty="0">
                    <a:ea typeface="Cambria Math" panose="02040503050406030204" pitchFamily="18" charset="0"/>
                    <a:sym typeface="Symbol" pitchFamily="18" charset="2"/>
                  </a:rPr>
                  <a:t> </a:t>
                </a:r>
                <a14:m>
                  <m:oMath xmlns:m="http://schemas.openxmlformats.org/officeDocument/2006/math">
                    <m:r>
                      <a:rPr lang="en-US" sz="2400" b="1" i="1">
                        <a:latin typeface="Cambria Math" panose="02040503050406030204" pitchFamily="18" charset="0"/>
                        <a:ea typeface="Cambria Math" panose="02040503050406030204" pitchFamily="18" charset="0"/>
                        <a:sym typeface="Symbol" pitchFamily="18" charset="2"/>
                      </a:rPr>
                      <m:t>¬ </m:t>
                    </m:r>
                  </m:oMath>
                </a14:m>
                <a:r>
                  <a:rPr lang="en-US" sz="2400" b="1" dirty="0">
                    <a:latin typeface="Times New Roman" pitchFamily="18" charset="0"/>
                    <a:sym typeface="Symbol" pitchFamily="18" charset="2"/>
                  </a:rPr>
                  <a:t>q</a:t>
                </a:r>
                <a:r>
                  <a:rPr lang="en-US" sz="2400" dirty="0">
                    <a:latin typeface="Times New Roman" pitchFamily="18" charset="0"/>
                    <a:sym typeface="Symbol" pitchFamily="18" charset="2"/>
                  </a:rPr>
                  <a:t> are logically equivalent</a:t>
                </a:r>
                <a:endParaRPr lang="en-US" sz="2400" dirty="0">
                  <a:latin typeface="Times New Roman" pitchFamily="18" charset="0"/>
                </a:endParaRPr>
              </a:p>
            </p:txBody>
          </p:sp>
        </mc:Choice>
        <mc:Fallback xmlns="">
          <p:sp>
            <p:nvSpPr>
              <p:cNvPr id="11267" name="Text Box 5"/>
              <p:cNvSpPr txBox="1">
                <a:spLocks noRot="1" noChangeAspect="1" noMove="1" noResize="1" noEditPoints="1" noAdjustHandles="1" noChangeArrowheads="1" noChangeShapeType="1" noTextEdit="1"/>
              </p:cNvSpPr>
              <p:nvPr/>
            </p:nvSpPr>
            <p:spPr bwMode="auto">
              <a:xfrm>
                <a:off x="1849121" y="1949450"/>
                <a:ext cx="8360090" cy="461665"/>
              </a:xfrm>
              <a:prstGeom prst="rect">
                <a:avLst/>
              </a:prstGeom>
              <a:blipFill>
                <a:blip r:embed="rId5"/>
                <a:stretch>
                  <a:fillRect t="-10526" b="-28947"/>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25606" name="Group 6"/>
              <p:cNvGraphicFramePr>
                <a:graphicFrameLocks noGrp="1"/>
              </p:cNvGraphicFramePr>
              <p:nvPr>
                <p:extLst>
                  <p:ext uri="{D42A27DB-BD31-4B8C-83A1-F6EECF244321}">
                    <p14:modId xmlns:p14="http://schemas.microsoft.com/office/powerpoint/2010/main" val="2842214325"/>
                  </p:ext>
                </p:extLst>
              </p:nvPr>
            </p:nvGraphicFramePr>
            <p:xfrm>
              <a:off x="2876550" y="2668588"/>
              <a:ext cx="6978651" cy="2286000"/>
            </p:xfrm>
            <a:graphic>
              <a:graphicData uri="http://schemas.openxmlformats.org/drawingml/2006/table">
                <a:tbl>
                  <a:tblPr/>
                  <a:tblGrid>
                    <a:gridCol w="1024644">
                      <a:extLst>
                        <a:ext uri="{9D8B030D-6E8A-4147-A177-3AD203B41FA5}">
                          <a16:colId xmlns:a16="http://schemas.microsoft.com/office/drawing/2014/main" val="20000"/>
                        </a:ext>
                      </a:extLst>
                    </a:gridCol>
                    <a:gridCol w="1107722">
                      <a:extLst>
                        <a:ext uri="{9D8B030D-6E8A-4147-A177-3AD203B41FA5}">
                          <a16:colId xmlns:a16="http://schemas.microsoft.com/office/drawing/2014/main" val="20001"/>
                        </a:ext>
                      </a:extLst>
                    </a:gridCol>
                    <a:gridCol w="1107722">
                      <a:extLst>
                        <a:ext uri="{9D8B030D-6E8A-4147-A177-3AD203B41FA5}">
                          <a16:colId xmlns:a16="http://schemas.microsoft.com/office/drawing/2014/main" val="20002"/>
                        </a:ext>
                      </a:extLst>
                    </a:gridCol>
                    <a:gridCol w="782002">
                      <a:extLst>
                        <a:ext uri="{9D8B030D-6E8A-4147-A177-3AD203B41FA5}">
                          <a16:colId xmlns:a16="http://schemas.microsoft.com/office/drawing/2014/main" val="20003"/>
                        </a:ext>
                      </a:extLst>
                    </a:gridCol>
                    <a:gridCol w="1564986">
                      <a:extLst>
                        <a:ext uri="{9D8B030D-6E8A-4147-A177-3AD203B41FA5}">
                          <a16:colId xmlns:a16="http://schemas.microsoft.com/office/drawing/2014/main" val="20004"/>
                        </a:ext>
                      </a:extLst>
                    </a:gridCol>
                    <a:gridCol w="1391575">
                      <a:extLst>
                        <a:ext uri="{9D8B030D-6E8A-4147-A177-3AD203B41FA5}">
                          <a16:colId xmlns:a16="http://schemas.microsoft.com/office/drawing/2014/main" val="20005"/>
                        </a:ext>
                      </a:extLst>
                    </a:gridCol>
                  </a:tblGrid>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14:m>
                            <m:oMath xmlns:m="http://schemas.openxmlformats.org/officeDocument/2006/math">
                              <m:r>
                                <a:rPr lang="en-US" sz="2400" b="1" i="1" smtClean="0">
                                  <a:latin typeface="Cambria Math" panose="02040503050406030204" pitchFamily="18" charset="0"/>
                                  <a:ea typeface="Cambria Math" panose="02040503050406030204" pitchFamily="18" charset="0"/>
                                  <a:sym typeface="Symbol" pitchFamily="18" charset="2"/>
                                </a:rPr>
                                <m:t>¬</m:t>
                              </m:r>
                            </m:oMath>
                          </a14:m>
                          <a:r>
                            <a:rPr kumimoji="0" lang="en-US" sz="2400" b="0" i="0" u="none" strike="noStrike" cap="none" normalizeH="0" baseline="0" dirty="0">
                              <a:ln>
                                <a:noFill/>
                              </a:ln>
                              <a:solidFill>
                                <a:schemeClr val="tx1"/>
                              </a:solidFill>
                              <a:effectLst/>
                              <a:latin typeface="Arial" pitchFamily="34" charset="0"/>
                            </a:rPr>
                            <a: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14:m>
                            <m:oMath xmlns:m="http://schemas.openxmlformats.org/officeDocument/2006/math">
                              <m:r>
                                <a:rPr lang="en-US" sz="2400" b="1" i="1" smtClean="0">
                                  <a:latin typeface="Cambria Math" panose="02040503050406030204" pitchFamily="18" charset="0"/>
                                  <a:ea typeface="Cambria Math" panose="02040503050406030204" pitchFamily="18" charset="0"/>
                                  <a:sym typeface="Symbol" pitchFamily="18" charset="2"/>
                                </a:rPr>
                                <m:t>¬</m:t>
                              </m:r>
                            </m:oMath>
                          </a14:m>
                          <a:r>
                            <a:rPr kumimoji="0" lang="en-US" sz="2400" b="0" i="0" u="none" strike="noStrike" cap="none" normalizeH="0" baseline="0" dirty="0">
                              <a:ln>
                                <a:noFill/>
                              </a:ln>
                              <a:solidFill>
                                <a:schemeClr val="tx1"/>
                              </a:solidFill>
                              <a:effectLst/>
                              <a:latin typeface="Arial" pitchFamily="34" charset="0"/>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14:m>
                            <m:oMath xmlns:m="http://schemas.openxmlformats.org/officeDocument/2006/math">
                              <m:r>
                                <a:rPr lang="en-US" sz="2400" b="1" i="1" smtClean="0">
                                  <a:latin typeface="Cambria Math" panose="02040503050406030204" pitchFamily="18" charset="0"/>
                                  <a:ea typeface="Cambria Math" panose="02040503050406030204" pitchFamily="18" charset="0"/>
                                  <a:sym typeface="Symbol" pitchFamily="18" charset="2"/>
                                </a:rPr>
                                <m:t>¬</m:t>
                              </m:r>
                            </m:oMath>
                          </a14:m>
                          <a:r>
                            <a:rPr kumimoji="0" lang="en-US" sz="2400" b="0" i="0" u="none" strike="noStrike" cap="none" normalizeH="0" baseline="0" dirty="0">
                              <a:ln>
                                <a:noFill/>
                              </a:ln>
                              <a:solidFill>
                                <a:schemeClr val="tx1"/>
                              </a:solidFill>
                              <a:effectLst/>
                              <a:latin typeface="Arial" pitchFamily="34" charset="0"/>
                            </a:rPr>
                            <a:t>p </a:t>
                          </a:r>
                          <a14:m>
                            <m:oMath xmlns:m="http://schemas.openxmlformats.org/officeDocument/2006/math">
                              <m:r>
                                <a:rPr lang="en-US" sz="2400" b="1" i="1" smtClean="0">
                                  <a:solidFill>
                                    <a:schemeClr val="tx1"/>
                                  </a:solidFill>
                                  <a:latin typeface="Cambria Math" panose="02040503050406030204" pitchFamily="18" charset="0"/>
                                  <a:ea typeface="Cambria Math" panose="02040503050406030204" pitchFamily="18" charset="0"/>
                                </a:rPr>
                                <m:t>⟺</m:t>
                              </m:r>
                            </m:oMath>
                          </a14:m>
                          <a:r>
                            <a:rPr kumimoji="0" lang="en-US" sz="2400" b="0" i="0" u="none" strike="noStrike" cap="none" normalizeH="0" baseline="0" dirty="0">
                              <a:ln>
                                <a:noFill/>
                              </a:ln>
                              <a:solidFill>
                                <a:schemeClr val="tx1"/>
                              </a:solidFill>
                              <a:effectLst/>
                              <a:latin typeface="Arial" pitchFamily="34" charset="0"/>
                              <a:sym typeface="Symbol" pitchFamily="18" charset="2"/>
                            </a:rPr>
                            <a:t> 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sym typeface="Symbol" pitchFamily="18" charset="2"/>
                            </a:rPr>
                            <a:t>p </a:t>
                          </a:r>
                          <a14:m>
                            <m:oMath xmlns:m="http://schemas.openxmlformats.org/officeDocument/2006/math">
                              <m:r>
                                <a:rPr lang="en-US" sz="2400" b="1" i="1" smtClean="0">
                                  <a:solidFill>
                                    <a:schemeClr val="tx1"/>
                                  </a:solidFill>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sym typeface="Symbol" pitchFamily="18" charset="2"/>
                                </a:rPr>
                                <m:t>¬</m:t>
                              </m:r>
                            </m:oMath>
                          </a14:m>
                          <a:r>
                            <a:rPr kumimoji="0" lang="en-US" sz="2400" b="0" i="0" u="none" strike="noStrike" cap="none" normalizeH="0" baseline="0" dirty="0">
                              <a:ln>
                                <a:noFill/>
                              </a:ln>
                              <a:solidFill>
                                <a:schemeClr val="tx1"/>
                              </a:solidFill>
                              <a:effectLst/>
                              <a:latin typeface="Arial" pitchFamily="34" charset="0"/>
                              <a:sym typeface="Symbol" pitchFamily="18" charset="2"/>
                            </a:rPr>
                            <a:t>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FF0000"/>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FF0000"/>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FF0000"/>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FF0000"/>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FF0000"/>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FF0000"/>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FF0000"/>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FF0000"/>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mc:Choice>
        <mc:Fallback xmlns="">
          <p:graphicFrame>
            <p:nvGraphicFramePr>
              <p:cNvPr id="25606" name="Group 6"/>
              <p:cNvGraphicFramePr>
                <a:graphicFrameLocks noGrp="1"/>
              </p:cNvGraphicFramePr>
              <p:nvPr>
                <p:extLst>
                  <p:ext uri="{D42A27DB-BD31-4B8C-83A1-F6EECF244321}">
                    <p14:modId xmlns:p14="http://schemas.microsoft.com/office/powerpoint/2010/main" val="2842214325"/>
                  </p:ext>
                </p:extLst>
              </p:nvPr>
            </p:nvGraphicFramePr>
            <p:xfrm>
              <a:off x="2876550" y="2668588"/>
              <a:ext cx="6978651" cy="2286000"/>
            </p:xfrm>
            <a:graphic>
              <a:graphicData uri="http://schemas.openxmlformats.org/drawingml/2006/table">
                <a:tbl>
                  <a:tblPr/>
                  <a:tblGrid>
                    <a:gridCol w="1024644">
                      <a:extLst>
                        <a:ext uri="{9D8B030D-6E8A-4147-A177-3AD203B41FA5}">
                          <a16:colId xmlns:a16="http://schemas.microsoft.com/office/drawing/2014/main" val="20000"/>
                        </a:ext>
                      </a:extLst>
                    </a:gridCol>
                    <a:gridCol w="1107722">
                      <a:extLst>
                        <a:ext uri="{9D8B030D-6E8A-4147-A177-3AD203B41FA5}">
                          <a16:colId xmlns:a16="http://schemas.microsoft.com/office/drawing/2014/main" val="20001"/>
                        </a:ext>
                      </a:extLst>
                    </a:gridCol>
                    <a:gridCol w="1107722">
                      <a:extLst>
                        <a:ext uri="{9D8B030D-6E8A-4147-A177-3AD203B41FA5}">
                          <a16:colId xmlns:a16="http://schemas.microsoft.com/office/drawing/2014/main" val="20002"/>
                        </a:ext>
                      </a:extLst>
                    </a:gridCol>
                    <a:gridCol w="782002">
                      <a:extLst>
                        <a:ext uri="{9D8B030D-6E8A-4147-A177-3AD203B41FA5}">
                          <a16:colId xmlns:a16="http://schemas.microsoft.com/office/drawing/2014/main" val="20003"/>
                        </a:ext>
                      </a:extLst>
                    </a:gridCol>
                    <a:gridCol w="1564986">
                      <a:extLst>
                        <a:ext uri="{9D8B030D-6E8A-4147-A177-3AD203B41FA5}">
                          <a16:colId xmlns:a16="http://schemas.microsoft.com/office/drawing/2014/main" val="20004"/>
                        </a:ext>
                      </a:extLst>
                    </a:gridCol>
                    <a:gridCol w="1391575">
                      <a:extLst>
                        <a:ext uri="{9D8B030D-6E8A-4147-A177-3AD203B41FA5}">
                          <a16:colId xmlns:a16="http://schemas.microsoft.com/office/drawing/2014/main" val="20005"/>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endParaRPr lang="en-US"/>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6"/>
                          <a:stretch>
                            <a:fillRect l="-193407" t="-8000" r="-340659" b="-433333"/>
                          </a:stretch>
                        </a:blipFill>
                      </a:tcPr>
                    </a:tc>
                    <a:tc>
                      <a:txBody>
                        <a:bodyPr/>
                        <a:lstStyle/>
                        <a:p>
                          <a:endParaRPr lang="en-US"/>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6"/>
                          <a:stretch>
                            <a:fillRect l="-417188" t="-8000" r="-384375" b="-433333"/>
                          </a:stretch>
                        </a:blipFill>
                      </a:tcPr>
                    </a:tc>
                    <a:tc>
                      <a:txBody>
                        <a:bodyPr/>
                        <a:lstStyle/>
                        <a:p>
                          <a:endParaRPr lang="en-US"/>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6"/>
                          <a:stretch>
                            <a:fillRect l="-257588" t="-8000" r="-91440" b="-433333"/>
                          </a:stretch>
                        </a:blipFill>
                      </a:tcPr>
                    </a:tc>
                    <a:tc>
                      <a:txBody>
                        <a:bodyPr/>
                        <a:lstStyle/>
                        <a:p>
                          <a:endParaRPr lang="en-US"/>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6"/>
                          <a:stretch>
                            <a:fillRect l="-401310" t="-8000" r="-2620" b="-433333"/>
                          </a:stretch>
                        </a:blip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FF0000"/>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FF0000"/>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FF0000"/>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FF0000"/>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FF0000"/>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FF0000"/>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FF0000"/>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FF0000"/>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mc:Fallback>
      </mc:AlternateContent>
      <p:sp>
        <p:nvSpPr>
          <p:cNvPr id="5" name="Slide Number Placeholder 4"/>
          <p:cNvSpPr>
            <a:spLocks noGrp="1"/>
          </p:cNvSpPr>
          <p:nvPr>
            <p:ph type="sldNum" sz="quarter" idx="12"/>
          </p:nvPr>
        </p:nvSpPr>
        <p:spPr/>
        <p:txBody>
          <a:bodyPr/>
          <a:lstStyle/>
          <a:p>
            <a:pPr>
              <a:defRPr/>
            </a:pPr>
            <a:fld id="{E35E3A62-72A2-4598-8C81-841E226CF4FA}" type="slidenum">
              <a:rPr lang="en-US" smtClean="0"/>
              <a:pPr>
                <a:defRPr/>
              </a:pPr>
              <a:t>19</a:t>
            </a:fld>
            <a:endParaRPr lang="en-US"/>
          </a:p>
        </p:txBody>
      </p:sp>
    </p:spTree>
    <p:extLst>
      <p:ext uri="{BB962C8B-B14F-4D97-AF65-F5344CB8AC3E}">
        <p14:creationId xmlns:p14="http://schemas.microsoft.com/office/powerpoint/2010/main" val="2677265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6C6E7C2-59F9-4593-A919-98F18678C588}"/>
              </a:ext>
            </a:extLst>
          </p:cNvPr>
          <p:cNvSpPr>
            <a:spLocks noGrp="1"/>
          </p:cNvSpPr>
          <p:nvPr>
            <p:ph type="ctrTitle"/>
          </p:nvPr>
        </p:nvSpPr>
        <p:spPr/>
        <p:txBody>
          <a:bodyPr/>
          <a:lstStyle/>
          <a:p>
            <a:r>
              <a:rPr lang="en-US" dirty="0"/>
              <a:t>Propositional Logic</a:t>
            </a:r>
          </a:p>
        </p:txBody>
      </p:sp>
      <p:sp>
        <p:nvSpPr>
          <p:cNvPr id="6" name="Subtitle 5">
            <a:extLst>
              <a:ext uri="{FF2B5EF4-FFF2-40B4-BE49-F238E27FC236}">
                <a16:creationId xmlns:a16="http://schemas.microsoft.com/office/drawing/2014/main" id="{8DD571A2-C1CB-40B4-9EDA-7777CFA09308}"/>
              </a:ext>
            </a:extLst>
          </p:cNvPr>
          <p:cNvSpPr>
            <a:spLocks noGrp="1"/>
          </p:cNvSpPr>
          <p:nvPr>
            <p:ph type="subTitle" idx="1"/>
          </p:nvPr>
        </p:nvSpPr>
        <p:spPr/>
        <p:txBody>
          <a:bodyPr>
            <a:normAutofit/>
          </a:bodyPr>
          <a:lstStyle/>
          <a:p>
            <a:r>
              <a:rPr lang="en-US" sz="2400" dirty="0"/>
              <a:t>Biconditional statements</a:t>
            </a:r>
          </a:p>
        </p:txBody>
      </p:sp>
      <p:sp>
        <p:nvSpPr>
          <p:cNvPr id="4" name="Slide Number Placeholder 3">
            <a:extLst>
              <a:ext uri="{FF2B5EF4-FFF2-40B4-BE49-F238E27FC236}">
                <a16:creationId xmlns:a16="http://schemas.microsoft.com/office/drawing/2014/main" id="{CE72625F-DF5D-4714-BE2E-19EC1E2040BE}"/>
              </a:ext>
            </a:extLst>
          </p:cNvPr>
          <p:cNvSpPr>
            <a:spLocks noGrp="1"/>
          </p:cNvSpPr>
          <p:nvPr>
            <p:ph type="sldNum" sz="quarter" idx="12"/>
          </p:nvPr>
        </p:nvSpPr>
        <p:spPr/>
        <p:txBody>
          <a:bodyPr/>
          <a:lstStyle/>
          <a:p>
            <a:fld id="{5DDB29AF-E5DE-482E-BE7E-23E366EE0865}" type="slidenum">
              <a:rPr lang="en-US" smtClean="0"/>
              <a:t>2</a:t>
            </a:fld>
            <a:endParaRPr lang="en-US"/>
          </a:p>
        </p:txBody>
      </p:sp>
    </p:spTree>
    <p:extLst>
      <p:ext uri="{BB962C8B-B14F-4D97-AF65-F5344CB8AC3E}">
        <p14:creationId xmlns:p14="http://schemas.microsoft.com/office/powerpoint/2010/main" val="15998392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ChangeArrowheads="1"/>
          </p:cNvSpPr>
          <p:nvPr/>
        </p:nvSpPr>
        <p:spPr bwMode="auto">
          <a:xfrm>
            <a:off x="2590800" y="787782"/>
            <a:ext cx="6858000" cy="558800"/>
          </a:xfrm>
          <a:prstGeom prst="rect">
            <a:avLst/>
          </a:prstGeom>
          <a:noFill/>
          <a:ln w="9525">
            <a:noFill/>
            <a:miter lim="800000"/>
            <a:headEnd/>
            <a:tailEnd/>
          </a:ln>
        </p:spPr>
        <p:txBody>
          <a:bodyPr anchor="ctr"/>
          <a:lstStyle/>
          <a:p>
            <a:pPr algn="ctr"/>
            <a:r>
              <a:rPr lang="en-US" sz="3600" dirty="0"/>
              <a:t>EXERCISE</a:t>
            </a:r>
          </a:p>
        </p:txBody>
      </p:sp>
      <mc:AlternateContent xmlns:mc="http://schemas.openxmlformats.org/markup-compatibility/2006" xmlns:a14="http://schemas.microsoft.com/office/drawing/2010/main">
        <mc:Choice Requires="a14">
          <p:sp>
            <p:nvSpPr>
              <p:cNvPr id="12291" name="Text Box 5"/>
              <p:cNvSpPr txBox="1">
                <a:spLocks noChangeArrowheads="1"/>
              </p:cNvSpPr>
              <p:nvPr/>
            </p:nvSpPr>
            <p:spPr bwMode="auto">
              <a:xfrm>
                <a:off x="2590800" y="1746250"/>
                <a:ext cx="8138160" cy="4708981"/>
              </a:xfrm>
              <a:prstGeom prst="rect">
                <a:avLst/>
              </a:prstGeom>
              <a:noFill/>
              <a:ln w="9525">
                <a:noFill/>
                <a:miter lim="800000"/>
                <a:headEnd/>
                <a:tailEnd/>
              </a:ln>
            </p:spPr>
            <p:txBody>
              <a:bodyPr wrap="square">
                <a:spAutoFit/>
              </a:bodyPr>
              <a:lstStyle/>
              <a:p>
                <a:r>
                  <a:rPr lang="en-US" sz="1600" dirty="0">
                    <a:latin typeface="Times New Roman" pitchFamily="18" charset="0"/>
                  </a:rPr>
                  <a:t>	</a:t>
                </a:r>
                <a:r>
                  <a:rPr lang="en-US" sz="2000" dirty="0">
                    <a:latin typeface="Times New Roman" pitchFamily="18" charset="0"/>
                  </a:rPr>
                  <a:t>Show that </a:t>
                </a:r>
                <a14:m>
                  <m:oMath xmlns:m="http://schemas.openxmlformats.org/officeDocument/2006/math">
                    <m:r>
                      <a:rPr lang="en-US" sz="2000" b="1" i="1">
                        <a:latin typeface="Cambria Math" panose="02040503050406030204" pitchFamily="18" charset="0"/>
                        <a:ea typeface="Cambria Math" panose="02040503050406030204" pitchFamily="18" charset="0"/>
                        <a:sym typeface="Symbol" pitchFamily="18" charset="2"/>
                      </a:rPr>
                      <m:t>¬</m:t>
                    </m:r>
                  </m:oMath>
                </a14:m>
                <a:r>
                  <a:rPr lang="en-US" sz="2000" b="1" dirty="0">
                    <a:latin typeface="Times New Roman" pitchFamily="18" charset="0"/>
                  </a:rPr>
                  <a:t>(</a:t>
                </a:r>
                <a:r>
                  <a:rPr lang="en-US" sz="2000" b="1" dirty="0" err="1">
                    <a:latin typeface="Times New Roman" pitchFamily="18" charset="0"/>
                  </a:rPr>
                  <a:t>p</a:t>
                </a:r>
                <a:r>
                  <a:rPr lang="en-US" sz="2000" b="1" dirty="0" err="1">
                    <a:latin typeface="Times New Roman" pitchFamily="18" charset="0"/>
                    <a:sym typeface="Symbol" pitchFamily="18" charset="2"/>
                  </a:rPr>
                  <a:t>q</a:t>
                </a:r>
                <a:r>
                  <a:rPr lang="en-US" sz="2000" b="1" dirty="0">
                    <a:latin typeface="Times New Roman" pitchFamily="18" charset="0"/>
                    <a:sym typeface="Symbol" pitchFamily="18" charset="2"/>
                  </a:rPr>
                  <a:t>)</a:t>
                </a:r>
                <a:r>
                  <a:rPr lang="en-US" sz="2000" dirty="0">
                    <a:latin typeface="Times New Roman" pitchFamily="18" charset="0"/>
                    <a:sym typeface="Symbol" pitchFamily="18" charset="2"/>
                  </a:rPr>
                  <a:t> and </a:t>
                </a:r>
                <a:r>
                  <a:rPr lang="en-US" sz="2000" b="1" dirty="0">
                    <a:latin typeface="Times New Roman" pitchFamily="18" charset="0"/>
                    <a:sym typeface="Symbol" pitchFamily="18" charset="2"/>
                  </a:rPr>
                  <a:t>p</a:t>
                </a:r>
                <a:r>
                  <a:rPr lang="en-US" sz="2000" b="1" dirty="0">
                    <a:ea typeface="Cambria Math" panose="02040503050406030204" pitchFamily="18" charset="0"/>
                  </a:rPr>
                  <a:t> </a:t>
                </a:r>
                <a14:m>
                  <m:oMath xmlns:m="http://schemas.openxmlformats.org/officeDocument/2006/math">
                    <m:r>
                      <a:rPr lang="en-US" sz="2000" b="1" i="1">
                        <a:latin typeface="Cambria Math" panose="02040503050406030204" pitchFamily="18" charset="0"/>
                        <a:ea typeface="Cambria Math" panose="02040503050406030204" pitchFamily="18" charset="0"/>
                      </a:rPr>
                      <m:t>⟺ </m:t>
                    </m:r>
                  </m:oMath>
                </a14:m>
                <a:r>
                  <a:rPr lang="en-US" sz="2000" b="1" dirty="0">
                    <a:latin typeface="Times New Roman" pitchFamily="18" charset="0"/>
                    <a:sym typeface="Symbol" pitchFamily="18" charset="2"/>
                  </a:rPr>
                  <a:t>q</a:t>
                </a:r>
                <a:r>
                  <a:rPr lang="en-US" sz="2000" dirty="0">
                    <a:latin typeface="Times New Roman" pitchFamily="18" charset="0"/>
                    <a:sym typeface="Symbol" pitchFamily="18" charset="2"/>
                  </a:rPr>
                  <a:t> are logically equivalent</a:t>
                </a:r>
              </a:p>
              <a:p>
                <a:pPr lvl="1"/>
                <a:r>
                  <a:rPr lang="en-US" sz="2000" dirty="0">
                    <a:latin typeface="Times New Roman" pitchFamily="18" charset="0"/>
                  </a:rPr>
                  <a:t>Remember the logical connective </a:t>
                </a:r>
                <a:r>
                  <a:rPr lang="en-US" sz="2000" b="1" dirty="0">
                    <a:latin typeface="Times New Roman" pitchFamily="18" charset="0"/>
                    <a:sym typeface="Symbol" pitchFamily="18" charset="2"/>
                  </a:rPr>
                  <a:t></a:t>
                </a:r>
                <a:r>
                  <a:rPr lang="en-US" sz="2000" b="1" dirty="0">
                    <a:latin typeface="Times New Roman" pitchFamily="18" charset="0"/>
                  </a:rPr>
                  <a:t> </a:t>
                </a:r>
                <a:r>
                  <a:rPr lang="en-US" sz="2000" dirty="0">
                    <a:latin typeface="Times New Roman" pitchFamily="18" charset="0"/>
                  </a:rPr>
                  <a:t>which we call “Exclusive or”. Exclusive  or has false truth value when both statements are true or when both has truth value false.</a:t>
                </a:r>
              </a:p>
              <a:p>
                <a:pPr lvl="1"/>
                <a:endParaRPr lang="en-US" sz="2000" dirty="0">
                  <a:latin typeface="Times New Roman" pitchFamily="18" charset="0"/>
                </a:endParaRPr>
              </a:p>
              <a:p>
                <a:pPr lvl="1"/>
                <a:endParaRPr lang="en-US" sz="2000" dirty="0">
                  <a:latin typeface="Times New Roman" pitchFamily="18" charset="0"/>
                </a:endParaRPr>
              </a:p>
              <a:p>
                <a:pPr lvl="1"/>
                <a:endParaRPr lang="en-US" sz="2000" dirty="0">
                  <a:latin typeface="Times New Roman" pitchFamily="18" charset="0"/>
                </a:endParaRPr>
              </a:p>
              <a:p>
                <a:pPr lvl="1"/>
                <a:endParaRPr lang="en-US" sz="2000" dirty="0">
                  <a:latin typeface="Times New Roman" pitchFamily="18" charset="0"/>
                </a:endParaRPr>
              </a:p>
              <a:p>
                <a:pPr lvl="1"/>
                <a:endParaRPr lang="en-US" sz="2000" dirty="0">
                  <a:latin typeface="Times New Roman" pitchFamily="18" charset="0"/>
                </a:endParaRPr>
              </a:p>
              <a:p>
                <a:pPr lvl="1"/>
                <a:endParaRPr lang="en-US" sz="2000" dirty="0">
                  <a:latin typeface="Times New Roman" pitchFamily="18" charset="0"/>
                </a:endParaRPr>
              </a:p>
              <a:p>
                <a:pPr lvl="1"/>
                <a:endParaRPr lang="en-US" sz="2000" dirty="0">
                  <a:latin typeface="Times New Roman" pitchFamily="18" charset="0"/>
                </a:endParaRPr>
              </a:p>
              <a:p>
                <a:pPr lvl="1"/>
                <a:endParaRPr lang="en-US" sz="2000" dirty="0">
                  <a:latin typeface="Times New Roman" pitchFamily="18" charset="0"/>
                </a:endParaRPr>
              </a:p>
              <a:p>
                <a:pPr lvl="1"/>
                <a:endParaRPr lang="en-US" sz="2000" dirty="0">
                  <a:latin typeface="Times New Roman" pitchFamily="18" charset="0"/>
                </a:endParaRPr>
              </a:p>
              <a:p>
                <a:pPr lvl="1"/>
                <a:r>
                  <a:rPr lang="en-US" sz="2000" dirty="0">
                    <a:latin typeface="Times New Roman" pitchFamily="18" charset="0"/>
                  </a:rPr>
                  <a:t> Now note that the entries in the last two columns are same hence the 	corresponding statement forms are Logically equivalent.  </a:t>
                </a:r>
              </a:p>
            </p:txBody>
          </p:sp>
        </mc:Choice>
        <mc:Fallback xmlns="">
          <p:sp>
            <p:nvSpPr>
              <p:cNvPr id="12291" name="Text Box 5"/>
              <p:cNvSpPr txBox="1">
                <a:spLocks noRot="1" noChangeAspect="1" noMove="1" noResize="1" noEditPoints="1" noAdjustHandles="1" noChangeArrowheads="1" noChangeShapeType="1" noTextEdit="1"/>
              </p:cNvSpPr>
              <p:nvPr/>
            </p:nvSpPr>
            <p:spPr bwMode="auto">
              <a:xfrm>
                <a:off x="2590800" y="1746250"/>
                <a:ext cx="8138160" cy="4708981"/>
              </a:xfrm>
              <a:prstGeom prst="rect">
                <a:avLst/>
              </a:prstGeom>
              <a:blipFill>
                <a:blip r:embed="rId5"/>
                <a:stretch>
                  <a:fillRect t="-776" r="-524" b="-1294"/>
                </a:stretch>
              </a:blipFill>
              <a:ln w="9525">
                <a:noFill/>
                <a:miter lim="800000"/>
                <a:headEnd/>
                <a:tailEnd/>
              </a:ln>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E35E3A62-72A2-4598-8C81-841E226CF4FA}" type="slidenum">
              <a:rPr lang="en-US" smtClean="0"/>
              <a:pPr>
                <a:defRPr/>
              </a:pPr>
              <a:t>20</a:t>
            </a:fld>
            <a:endParaRPr lang="en-US"/>
          </a:p>
        </p:txBody>
      </p:sp>
      <mc:AlternateContent xmlns:mc="http://schemas.openxmlformats.org/markup-compatibility/2006" xmlns:a14="http://schemas.microsoft.com/office/drawing/2010/main">
        <mc:Choice Requires="a14">
          <p:graphicFrame>
            <p:nvGraphicFramePr>
              <p:cNvPr id="26630" name="Group 6"/>
              <p:cNvGraphicFramePr>
                <a:graphicFrameLocks noGrp="1"/>
              </p:cNvGraphicFramePr>
              <p:nvPr>
                <p:ph type="tbl" idx="4294967295"/>
                <p:extLst>
                  <p:ext uri="{D42A27DB-BD31-4B8C-83A1-F6EECF244321}">
                    <p14:modId xmlns:p14="http://schemas.microsoft.com/office/powerpoint/2010/main" val="2688262959"/>
                  </p:ext>
                </p:extLst>
              </p:nvPr>
            </p:nvGraphicFramePr>
            <p:xfrm>
              <a:off x="4288155" y="3429000"/>
              <a:ext cx="4743450" cy="1676400"/>
            </p:xfrm>
            <a:graphic>
              <a:graphicData uri="http://schemas.openxmlformats.org/drawingml/2006/table">
                <a:tbl>
                  <a:tblPr/>
                  <a:tblGrid>
                    <a:gridCol w="685800">
                      <a:extLst>
                        <a:ext uri="{9D8B030D-6E8A-4147-A177-3AD203B41FA5}">
                          <a16:colId xmlns:a16="http://schemas.microsoft.com/office/drawing/2014/main" val="20000"/>
                        </a:ext>
                      </a:extLst>
                    </a:gridCol>
                    <a:gridCol w="754063">
                      <a:extLst>
                        <a:ext uri="{9D8B030D-6E8A-4147-A177-3AD203B41FA5}">
                          <a16:colId xmlns:a16="http://schemas.microsoft.com/office/drawing/2014/main" val="20001"/>
                        </a:ext>
                      </a:extLst>
                    </a:gridCol>
                    <a:gridCol w="788987">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tblGrid>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34"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p</a:t>
                          </a:r>
                          <a:r>
                            <a:rPr kumimoji="0" lang="en-US" sz="1600" b="0" i="0" u="none" strike="noStrike" cap="none" normalizeH="0" baseline="0">
                              <a:ln>
                                <a:noFill/>
                              </a:ln>
                              <a:solidFill>
                                <a:schemeClr val="tx1"/>
                              </a:solidFill>
                              <a:effectLst/>
                              <a:latin typeface="Arial" pitchFamily="34" charset="0"/>
                              <a:sym typeface="Symbol" pitchFamily="18" charset="2"/>
                            </a:rPr>
                            <a:t>q</a:t>
                          </a:r>
                          <a:endParaRPr kumimoji="0" lang="en-US" sz="16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14:m>
                            <m:oMath xmlns:m="http://schemas.openxmlformats.org/officeDocument/2006/math">
                              <m:r>
                                <a:rPr lang="en-US" sz="1600" b="1" i="1" smtClean="0">
                                  <a:latin typeface="Cambria Math" panose="02040503050406030204" pitchFamily="18" charset="0"/>
                                  <a:ea typeface="Cambria Math" panose="02040503050406030204" pitchFamily="18" charset="0"/>
                                  <a:sym typeface="Symbol" pitchFamily="18" charset="2"/>
                                </a:rPr>
                                <m:t>¬</m:t>
                              </m:r>
                            </m:oMath>
                          </a14:m>
                          <a:r>
                            <a:rPr kumimoji="0" lang="en-US" sz="1600" b="0" i="0" u="none" strike="noStrike" cap="none" normalizeH="0" baseline="0" dirty="0">
                              <a:ln>
                                <a:noFill/>
                              </a:ln>
                              <a:solidFill>
                                <a:schemeClr val="tx1"/>
                              </a:solidFill>
                              <a:effectLst/>
                              <a:latin typeface="Arial" pitchFamily="34" charset="0"/>
                            </a:rPr>
                            <a:t>(</a:t>
                          </a:r>
                          <a:r>
                            <a:rPr kumimoji="0" lang="en-US" sz="1600" b="0" i="0" u="none" strike="noStrike" cap="none" normalizeH="0" baseline="0" dirty="0" err="1">
                              <a:ln>
                                <a:noFill/>
                              </a:ln>
                              <a:solidFill>
                                <a:schemeClr val="tx1"/>
                              </a:solidFill>
                              <a:effectLst/>
                              <a:latin typeface="Arial" pitchFamily="34" charset="0"/>
                            </a:rPr>
                            <a:t>p</a:t>
                          </a:r>
                          <a:r>
                            <a:rPr kumimoji="0" lang="en-US" sz="1600" b="0" i="0" u="none" strike="noStrike" cap="none" normalizeH="0" baseline="0" dirty="0" err="1">
                              <a:ln>
                                <a:noFill/>
                              </a:ln>
                              <a:solidFill>
                                <a:schemeClr val="tx1"/>
                              </a:solidFill>
                              <a:effectLst/>
                              <a:latin typeface="Arial" pitchFamily="34" charset="0"/>
                              <a:sym typeface="Symbol" pitchFamily="18" charset="2"/>
                            </a:rPr>
                            <a:t>q</a:t>
                          </a:r>
                          <a:r>
                            <a:rPr kumimoji="0" lang="en-US" sz="1600" b="0" i="0" u="none" strike="noStrike" cap="none" normalizeH="0" baseline="0" dirty="0">
                              <a:ln>
                                <a:noFill/>
                              </a:ln>
                              <a:solidFill>
                                <a:schemeClr val="tx1"/>
                              </a:solidFill>
                              <a:effectLst/>
                              <a:latin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34" charset="0"/>
                            </a:rPr>
                            <a:t>p</a:t>
                          </a:r>
                          <a14:m>
                            <m:oMath xmlns:m="http://schemas.openxmlformats.org/officeDocument/2006/math">
                              <m:r>
                                <a:rPr lang="en-US" sz="1600" b="1" i="1" smtClean="0">
                                  <a:solidFill>
                                    <a:schemeClr val="tx1"/>
                                  </a:solidFill>
                                  <a:latin typeface="Cambria Math" panose="02040503050406030204" pitchFamily="18" charset="0"/>
                                  <a:ea typeface="Cambria Math" panose="02040503050406030204" pitchFamily="18" charset="0"/>
                                </a:rPr>
                                <m:t>⟺</m:t>
                              </m:r>
                            </m:oMath>
                          </a14:m>
                          <a:r>
                            <a:rPr kumimoji="0" lang="en-US" sz="1600" b="0" i="0" u="none" strike="noStrike" cap="none" normalizeH="0" baseline="0" dirty="0">
                              <a:ln>
                                <a:noFill/>
                              </a:ln>
                              <a:solidFill>
                                <a:schemeClr val="tx1"/>
                              </a:solidFill>
                              <a:effectLst/>
                              <a:latin typeface="Arial" pitchFamily="34" charset="0"/>
                              <a:sym typeface="Symbol" pitchFamily="18" charset="2"/>
                            </a:rPr>
                            <a:t>q</a:t>
                          </a:r>
                          <a:endParaRPr kumimoji="0" lang="en-US" sz="16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mc:Choice>
        <mc:Fallback xmlns="">
          <p:graphicFrame>
            <p:nvGraphicFramePr>
              <p:cNvPr id="26630" name="Group 6"/>
              <p:cNvGraphicFramePr>
                <a:graphicFrameLocks noGrp="1"/>
              </p:cNvGraphicFramePr>
              <p:nvPr>
                <p:ph type="tbl" idx="4294967295"/>
                <p:extLst>
                  <p:ext uri="{D42A27DB-BD31-4B8C-83A1-F6EECF244321}">
                    <p14:modId xmlns:p14="http://schemas.microsoft.com/office/powerpoint/2010/main" val="2688262959"/>
                  </p:ext>
                </p:extLst>
              </p:nvPr>
            </p:nvGraphicFramePr>
            <p:xfrm>
              <a:off x="4288155" y="3429000"/>
              <a:ext cx="4743450" cy="1676400"/>
            </p:xfrm>
            <a:graphic>
              <a:graphicData uri="http://schemas.openxmlformats.org/drawingml/2006/table">
                <a:tbl>
                  <a:tblPr/>
                  <a:tblGrid>
                    <a:gridCol w="685800">
                      <a:extLst>
                        <a:ext uri="{9D8B030D-6E8A-4147-A177-3AD203B41FA5}">
                          <a16:colId xmlns:a16="http://schemas.microsoft.com/office/drawing/2014/main" val="20000"/>
                        </a:ext>
                      </a:extLst>
                    </a:gridCol>
                    <a:gridCol w="754063">
                      <a:extLst>
                        <a:ext uri="{9D8B030D-6E8A-4147-A177-3AD203B41FA5}">
                          <a16:colId xmlns:a16="http://schemas.microsoft.com/office/drawing/2014/main" val="20001"/>
                        </a:ext>
                      </a:extLst>
                    </a:gridCol>
                    <a:gridCol w="788987">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tblGrid>
                  <a:tr h="3352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34"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p</a:t>
                          </a:r>
                          <a:r>
                            <a:rPr kumimoji="0" lang="en-US" sz="1600" b="0" i="0" u="none" strike="noStrike" cap="none" normalizeH="0" baseline="0">
                              <a:ln>
                                <a:noFill/>
                              </a:ln>
                              <a:solidFill>
                                <a:schemeClr val="tx1"/>
                              </a:solidFill>
                              <a:effectLst/>
                              <a:latin typeface="Arial" pitchFamily="34" charset="0"/>
                              <a:sym typeface="Symbol" pitchFamily="18" charset="2"/>
                            </a:rPr>
                            <a:t>q</a:t>
                          </a:r>
                          <a:endParaRPr kumimoji="0" lang="en-US" sz="16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endParaRPr lang="en-US"/>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6"/>
                          <a:stretch>
                            <a:fillRect l="-195745" t="-5455" r="-122340" b="-423636"/>
                          </a:stretch>
                        </a:blipFill>
                      </a:tcPr>
                    </a:tc>
                    <a:tc>
                      <a:txBody>
                        <a:bodyPr/>
                        <a:lstStyle/>
                        <a:p>
                          <a:endParaRPr lang="en-US"/>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6"/>
                          <a:stretch>
                            <a:fillRect l="-247111" t="-5455" r="-2222" b="-423636"/>
                          </a:stretch>
                        </a:blipFill>
                      </a:tcPr>
                    </a:tc>
                    <a:extLst>
                      <a:ext uri="{0D108BD9-81ED-4DB2-BD59-A6C34878D82A}">
                        <a16:rowId xmlns:a16="http://schemas.microsoft.com/office/drawing/2014/main" val="10000"/>
                      </a:ext>
                    </a:extLst>
                  </a:tr>
                  <a:tr h="3352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2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2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2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mc:Fallback>
      </mc:AlternateContent>
    </p:spTree>
    <p:extLst>
      <p:ext uri="{BB962C8B-B14F-4D97-AF65-F5344CB8AC3E}">
        <p14:creationId xmlns:p14="http://schemas.microsoft.com/office/powerpoint/2010/main" val="40544729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ChangeArrowheads="1"/>
          </p:cNvSpPr>
          <p:nvPr/>
        </p:nvSpPr>
        <p:spPr bwMode="auto">
          <a:xfrm>
            <a:off x="2438400" y="690944"/>
            <a:ext cx="6858000" cy="558800"/>
          </a:xfrm>
          <a:prstGeom prst="rect">
            <a:avLst/>
          </a:prstGeom>
          <a:noFill/>
          <a:ln w="9525">
            <a:noFill/>
            <a:miter lim="800000"/>
            <a:headEnd/>
            <a:tailEnd/>
          </a:ln>
        </p:spPr>
        <p:txBody>
          <a:bodyPr anchor="ctr"/>
          <a:lstStyle/>
          <a:p>
            <a:pPr algn="ctr"/>
            <a:r>
              <a:rPr lang="en-US" sz="3600" dirty="0"/>
              <a:t>EXERCISE</a:t>
            </a:r>
          </a:p>
        </p:txBody>
      </p:sp>
      <mc:AlternateContent xmlns:mc="http://schemas.openxmlformats.org/markup-compatibility/2006" xmlns:a14="http://schemas.microsoft.com/office/drawing/2010/main">
        <mc:Choice Requires="a14">
          <p:sp>
            <p:nvSpPr>
              <p:cNvPr id="17411" name="Text Box 5"/>
              <p:cNvSpPr txBox="1">
                <a:spLocks noChangeArrowheads="1"/>
              </p:cNvSpPr>
              <p:nvPr/>
            </p:nvSpPr>
            <p:spPr bwMode="auto">
              <a:xfrm>
                <a:off x="2438400" y="1576388"/>
                <a:ext cx="8351520" cy="4893647"/>
              </a:xfrm>
              <a:prstGeom prst="rect">
                <a:avLst/>
              </a:prstGeom>
              <a:noFill/>
              <a:ln w="9525">
                <a:noFill/>
                <a:miter lim="800000"/>
                <a:headEnd/>
                <a:tailEnd/>
              </a:ln>
            </p:spPr>
            <p:txBody>
              <a:bodyPr wrap="square">
                <a:spAutoFit/>
              </a:bodyPr>
              <a:lstStyle/>
              <a:p>
                <a:pPr marL="914400" lvl="1" indent="-457200">
                  <a:spcBef>
                    <a:spcPct val="50000"/>
                  </a:spcBef>
                </a:pPr>
                <a:r>
                  <a:rPr lang="en-US" sz="2400" dirty="0">
                    <a:latin typeface="Times New Roman" pitchFamily="18" charset="0"/>
                  </a:rPr>
                  <a:t>Suppose that p and q are statements so that p</a:t>
                </a:r>
                <a:r>
                  <a:rPr lang="en-US" sz="2400" dirty="0">
                    <a:ea typeface="Cambria Math" panose="02040503050406030204" pitchFamily="18" charset="0"/>
                    <a:sym typeface="Symbol" pitchFamily="18" charset="2"/>
                  </a:rPr>
                  <a:t> </a:t>
                </a:r>
                <a14:m>
                  <m:oMath xmlns:m="http://schemas.openxmlformats.org/officeDocument/2006/math">
                    <m:r>
                      <a:rPr lang="en-US" sz="2400" i="1">
                        <a:latin typeface="Cambria Math" panose="02040503050406030204" pitchFamily="18" charset="0"/>
                        <a:ea typeface="Cambria Math" panose="02040503050406030204" pitchFamily="18" charset="0"/>
                        <a:sym typeface="Symbol" pitchFamily="18" charset="2"/>
                      </a:rPr>
                      <m:t>⟹ </m:t>
                    </m:r>
                  </m:oMath>
                </a14:m>
                <a:r>
                  <a:rPr lang="en-US" sz="2400" dirty="0">
                    <a:latin typeface="Times New Roman" pitchFamily="18" charset="0"/>
                    <a:sym typeface="Symbol" pitchFamily="18" charset="2"/>
                  </a:rPr>
                  <a:t>q is false.       </a:t>
                </a:r>
              </a:p>
              <a:p>
                <a:pPr marL="914400" lvl="1" indent="-457200">
                  <a:spcBef>
                    <a:spcPct val="50000"/>
                  </a:spcBef>
                </a:pPr>
                <a:r>
                  <a:rPr lang="en-US" sz="2400" dirty="0">
                    <a:latin typeface="Times New Roman" pitchFamily="18" charset="0"/>
                    <a:sym typeface="Symbol" pitchFamily="18" charset="2"/>
                  </a:rPr>
                  <a:t>Find the truth values of each of the following:</a:t>
                </a:r>
              </a:p>
              <a:p>
                <a:pPr marL="914400" lvl="1" indent="-457200">
                  <a:spcBef>
                    <a:spcPct val="50000"/>
                  </a:spcBef>
                  <a:buFontTx/>
                  <a:buAutoNum type="arabicPeriod"/>
                </a:pPr>
                <a14:m>
                  <m:oMath xmlns:m="http://schemas.openxmlformats.org/officeDocument/2006/math">
                    <m:r>
                      <a:rPr lang="en-US" sz="2400" b="1" i="1">
                        <a:latin typeface="Cambria Math" panose="02040503050406030204" pitchFamily="18" charset="0"/>
                        <a:ea typeface="Cambria Math" panose="02040503050406030204" pitchFamily="18" charset="0"/>
                        <a:sym typeface="Symbol" pitchFamily="18" charset="2"/>
                      </a:rPr>
                      <m:t>¬</m:t>
                    </m:r>
                  </m:oMath>
                </a14:m>
                <a:r>
                  <a:rPr lang="en-US" sz="2400" dirty="0">
                    <a:latin typeface="Times New Roman" pitchFamily="18" charset="0"/>
                    <a:sym typeface="Symbol" pitchFamily="18" charset="2"/>
                  </a:rPr>
                  <a:t> p  </a:t>
                </a:r>
                <a14:m>
                  <m:oMath xmlns:m="http://schemas.openxmlformats.org/officeDocument/2006/math">
                    <m:r>
                      <a:rPr lang="en-US" sz="2400" i="1" smtClean="0">
                        <a:latin typeface="Cambria Math" panose="02040503050406030204" pitchFamily="18" charset="0"/>
                        <a:ea typeface="Cambria Math" panose="02040503050406030204" pitchFamily="18" charset="0"/>
                        <a:sym typeface="Symbol" pitchFamily="18" charset="2"/>
                      </a:rPr>
                      <m:t>⟹</m:t>
                    </m:r>
                  </m:oMath>
                </a14:m>
                <a:r>
                  <a:rPr lang="en-US" sz="2400" dirty="0">
                    <a:latin typeface="Times New Roman" pitchFamily="18" charset="0"/>
                    <a:sym typeface="Symbol" pitchFamily="18" charset="2"/>
                  </a:rPr>
                  <a:t> q</a:t>
                </a:r>
              </a:p>
              <a:p>
                <a:pPr marL="914400" lvl="1" indent="-457200">
                  <a:spcBef>
                    <a:spcPct val="50000"/>
                  </a:spcBef>
                  <a:buFontTx/>
                  <a:buAutoNum type="arabicPeriod"/>
                </a:pPr>
                <a:r>
                  <a:rPr lang="en-US" sz="2400" dirty="0">
                    <a:latin typeface="Times New Roman" pitchFamily="18" charset="0"/>
                    <a:sym typeface="Symbol" pitchFamily="18" charset="2"/>
                  </a:rPr>
                  <a:t>p  q </a:t>
                </a:r>
              </a:p>
              <a:p>
                <a:pPr marL="914400" lvl="1" indent="-457200">
                  <a:spcBef>
                    <a:spcPct val="50000"/>
                  </a:spcBef>
                  <a:buFontTx/>
                  <a:buAutoNum type="arabicPeriod"/>
                </a:pPr>
                <a:r>
                  <a:rPr lang="en-US" sz="2400" dirty="0">
                    <a:latin typeface="Times New Roman" pitchFamily="18" charset="0"/>
                    <a:sym typeface="Symbol" pitchFamily="18" charset="2"/>
                  </a:rPr>
                  <a:t>q </a:t>
                </a:r>
                <a14:m>
                  <m:oMath xmlns:m="http://schemas.openxmlformats.org/officeDocument/2006/math">
                    <m:r>
                      <a:rPr lang="en-US" sz="2400" i="1" smtClean="0">
                        <a:latin typeface="Cambria Math" panose="02040503050406030204" pitchFamily="18" charset="0"/>
                        <a:ea typeface="Cambria Math" panose="02040503050406030204" pitchFamily="18" charset="0"/>
                        <a:sym typeface="Symbol" pitchFamily="18" charset="2"/>
                      </a:rPr>
                      <m:t>⟺</m:t>
                    </m:r>
                  </m:oMath>
                </a14:m>
                <a:r>
                  <a:rPr lang="en-US" sz="2400" dirty="0">
                    <a:latin typeface="Times New Roman" pitchFamily="18" charset="0"/>
                    <a:sym typeface="Symbol" pitchFamily="18" charset="2"/>
                  </a:rPr>
                  <a:t> p</a:t>
                </a:r>
              </a:p>
              <a:p>
                <a:pPr marL="914400" lvl="1" indent="-457200">
                  <a:spcBef>
                    <a:spcPct val="50000"/>
                  </a:spcBef>
                </a:pPr>
                <a:r>
                  <a:rPr lang="en-US" sz="2400" b="1" u="sng" dirty="0">
                    <a:latin typeface="Times New Roman" pitchFamily="18" charset="0"/>
                    <a:sym typeface="Symbol" pitchFamily="18" charset="2"/>
                  </a:rPr>
                  <a:t>SOLUTION</a:t>
                </a:r>
                <a:endParaRPr lang="en-US" sz="2400" dirty="0">
                  <a:latin typeface="Times New Roman" pitchFamily="18" charset="0"/>
                  <a:sym typeface="Symbol" pitchFamily="18" charset="2"/>
                </a:endParaRPr>
              </a:p>
              <a:p>
                <a:pPr marL="914400" lvl="1" indent="-457200">
                  <a:spcBef>
                    <a:spcPct val="50000"/>
                  </a:spcBef>
                  <a:buFontTx/>
                  <a:buAutoNum type="arabicPeriod"/>
                </a:pPr>
                <a:r>
                  <a:rPr lang="en-US" sz="2400" dirty="0">
                    <a:latin typeface="Times New Roman" pitchFamily="18" charset="0"/>
                    <a:sym typeface="Symbol" pitchFamily="18" charset="2"/>
                  </a:rPr>
                  <a:t>TRUE</a:t>
                </a:r>
              </a:p>
              <a:p>
                <a:pPr marL="914400" lvl="1" indent="-457200">
                  <a:spcBef>
                    <a:spcPct val="50000"/>
                  </a:spcBef>
                  <a:buFontTx/>
                  <a:buAutoNum type="arabicPeriod" startAt="2"/>
                </a:pPr>
                <a:r>
                  <a:rPr lang="en-US" sz="2400" dirty="0">
                    <a:latin typeface="Times New Roman" pitchFamily="18" charset="0"/>
                    <a:sym typeface="Symbol" pitchFamily="18" charset="2"/>
                  </a:rPr>
                  <a:t>TRUE</a:t>
                </a:r>
              </a:p>
              <a:p>
                <a:pPr marL="914400" lvl="1" indent="-457200">
                  <a:spcBef>
                    <a:spcPct val="50000"/>
                  </a:spcBef>
                  <a:buFontTx/>
                  <a:buAutoNum type="arabicPeriod" startAt="2"/>
                </a:pPr>
                <a:r>
                  <a:rPr lang="en-US" sz="2400" dirty="0">
                    <a:latin typeface="Times New Roman" pitchFamily="18" charset="0"/>
                    <a:sym typeface="Symbol" pitchFamily="18" charset="2"/>
                  </a:rPr>
                  <a:t>FALSE</a:t>
                </a:r>
              </a:p>
            </p:txBody>
          </p:sp>
        </mc:Choice>
        <mc:Fallback xmlns="">
          <p:sp>
            <p:nvSpPr>
              <p:cNvPr id="17411" name="Text Box 5"/>
              <p:cNvSpPr txBox="1">
                <a:spLocks noRot="1" noChangeAspect="1" noMove="1" noResize="1" noEditPoints="1" noAdjustHandles="1" noChangeArrowheads="1" noChangeShapeType="1" noTextEdit="1"/>
              </p:cNvSpPr>
              <p:nvPr/>
            </p:nvSpPr>
            <p:spPr bwMode="auto">
              <a:xfrm>
                <a:off x="2438400" y="1576388"/>
                <a:ext cx="8351520" cy="4893647"/>
              </a:xfrm>
              <a:prstGeom prst="rect">
                <a:avLst/>
              </a:prstGeom>
              <a:blipFill>
                <a:blip r:embed="rId6"/>
                <a:stretch>
                  <a:fillRect t="-998" r="-438" b="-1995"/>
                </a:stretch>
              </a:blipFill>
              <a:ln w="9525">
                <a:noFill/>
                <a:miter lim="800000"/>
                <a:headEnd/>
                <a:tailEnd/>
              </a:ln>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E35E3A62-72A2-4598-8C81-841E226CF4FA}" type="slidenum">
              <a:rPr lang="en-US" smtClean="0"/>
              <a:pPr>
                <a:defRPr/>
              </a:pPr>
              <a:t>21</a:t>
            </a:fld>
            <a:endParaRPr lang="en-US"/>
          </a:p>
        </p:txBody>
      </p:sp>
    </p:spTree>
    <p:custDataLst>
      <p:tags r:id="rId1"/>
    </p:custDataLst>
    <p:extLst>
      <p:ext uri="{BB962C8B-B14F-4D97-AF65-F5344CB8AC3E}">
        <p14:creationId xmlns:p14="http://schemas.microsoft.com/office/powerpoint/2010/main" val="2978081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blinds(horizontal)">
                                      <p:cBhvr>
                                        <p:cTn id="7" dur="500"/>
                                        <p:tgtEl>
                                          <p:spTgt spid="17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411">
                                            <p:txEl>
                                              <p:pRg st="1" end="1"/>
                                            </p:txEl>
                                          </p:spTgt>
                                        </p:tgtEl>
                                        <p:attrNameLst>
                                          <p:attrName>style.visibility</p:attrName>
                                        </p:attrNameLst>
                                      </p:cBhvr>
                                      <p:to>
                                        <p:strVal val="visible"/>
                                      </p:to>
                                    </p:set>
                                    <p:animEffect transition="in" filter="blinds(horizontal)">
                                      <p:cBhvr>
                                        <p:cTn id="12" dur="500"/>
                                        <p:tgtEl>
                                          <p:spTgt spid="17411">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animEffect transition="in" filter="blinds(horizontal)">
                                      <p:cBhvr>
                                        <p:cTn id="15" dur="500"/>
                                        <p:tgtEl>
                                          <p:spTgt spid="17411">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7411">
                                            <p:txEl>
                                              <p:pRg st="3" end="3"/>
                                            </p:txEl>
                                          </p:spTgt>
                                        </p:tgtEl>
                                        <p:attrNameLst>
                                          <p:attrName>style.visibility</p:attrName>
                                        </p:attrNameLst>
                                      </p:cBhvr>
                                      <p:to>
                                        <p:strVal val="visible"/>
                                      </p:to>
                                    </p:set>
                                    <p:animEffect transition="in" filter="blinds(horizontal)">
                                      <p:cBhvr>
                                        <p:cTn id="18" dur="500"/>
                                        <p:tgtEl>
                                          <p:spTgt spid="17411">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7411">
                                            <p:txEl>
                                              <p:pRg st="4" end="4"/>
                                            </p:txEl>
                                          </p:spTgt>
                                        </p:tgtEl>
                                        <p:attrNameLst>
                                          <p:attrName>style.visibility</p:attrName>
                                        </p:attrNameLst>
                                      </p:cBhvr>
                                      <p:to>
                                        <p:strVal val="visible"/>
                                      </p:to>
                                    </p:set>
                                    <p:animEffect transition="in" filter="blinds(horizontal)">
                                      <p:cBhvr>
                                        <p:cTn id="21" dur="500"/>
                                        <p:tgtEl>
                                          <p:spTgt spid="17411">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7411">
                                            <p:txEl>
                                              <p:pRg st="5" end="5"/>
                                            </p:txEl>
                                          </p:spTgt>
                                        </p:tgtEl>
                                        <p:attrNameLst>
                                          <p:attrName>style.visibility</p:attrName>
                                        </p:attrNameLst>
                                      </p:cBhvr>
                                      <p:to>
                                        <p:strVal val="visible"/>
                                      </p:to>
                                    </p:set>
                                    <p:animEffect transition="in" filter="blinds(horizontal)">
                                      <p:cBhvr>
                                        <p:cTn id="26" dur="500"/>
                                        <p:tgtEl>
                                          <p:spTgt spid="17411">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17411">
                                            <p:txEl>
                                              <p:pRg st="6" end="6"/>
                                            </p:txEl>
                                          </p:spTgt>
                                        </p:tgtEl>
                                        <p:attrNameLst>
                                          <p:attrName>style.visibility</p:attrName>
                                        </p:attrNameLst>
                                      </p:cBhvr>
                                      <p:to>
                                        <p:strVal val="visible"/>
                                      </p:to>
                                    </p:set>
                                    <p:animEffect transition="in" filter="blinds(horizontal)">
                                      <p:cBhvr>
                                        <p:cTn id="29" dur="500"/>
                                        <p:tgtEl>
                                          <p:spTgt spid="17411">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17411">
                                            <p:txEl>
                                              <p:pRg st="7" end="7"/>
                                            </p:txEl>
                                          </p:spTgt>
                                        </p:tgtEl>
                                        <p:attrNameLst>
                                          <p:attrName>style.visibility</p:attrName>
                                        </p:attrNameLst>
                                      </p:cBhvr>
                                      <p:to>
                                        <p:strVal val="visible"/>
                                      </p:to>
                                    </p:set>
                                    <p:animEffect transition="in" filter="blinds(horizontal)">
                                      <p:cBhvr>
                                        <p:cTn id="32" dur="500"/>
                                        <p:tgtEl>
                                          <p:spTgt spid="17411">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17411">
                                            <p:txEl>
                                              <p:pRg st="8" end="8"/>
                                            </p:txEl>
                                          </p:spTgt>
                                        </p:tgtEl>
                                        <p:attrNameLst>
                                          <p:attrName>style.visibility</p:attrName>
                                        </p:attrNameLst>
                                      </p:cBhvr>
                                      <p:to>
                                        <p:strVal val="visible"/>
                                      </p:to>
                                    </p:set>
                                    <p:animEffect transition="in" filter="blinds(horizontal)">
                                      <p:cBhvr>
                                        <p:cTn id="35" dur="500"/>
                                        <p:tgtEl>
                                          <p:spTgt spid="174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7C87C-0FDF-444A-9A28-EB5AF0DC39BA}"/>
              </a:ext>
            </a:extLst>
          </p:cNvPr>
          <p:cNvSpPr>
            <a:spLocks noGrp="1"/>
          </p:cNvSpPr>
          <p:nvPr>
            <p:ph type="title"/>
          </p:nvPr>
        </p:nvSpPr>
        <p:spPr/>
        <p:txBody>
          <a:bodyPr/>
          <a:lstStyle/>
          <a:p>
            <a:r>
              <a:rPr lang="en-US" dirty="0"/>
              <a:t>Summary of the lecture: conclusion</a:t>
            </a:r>
          </a:p>
        </p:txBody>
      </p:sp>
      <p:sp>
        <p:nvSpPr>
          <p:cNvPr id="3" name="Content Placeholder 2">
            <a:extLst>
              <a:ext uri="{FF2B5EF4-FFF2-40B4-BE49-F238E27FC236}">
                <a16:creationId xmlns:a16="http://schemas.microsoft.com/office/drawing/2014/main" id="{AFF369E7-565C-4590-8518-81E6E26685C1}"/>
              </a:ext>
            </a:extLst>
          </p:cNvPr>
          <p:cNvSpPr>
            <a:spLocks noGrp="1"/>
          </p:cNvSpPr>
          <p:nvPr>
            <p:ph idx="1"/>
          </p:nvPr>
        </p:nvSpPr>
        <p:spPr/>
        <p:txBody>
          <a:bodyPr>
            <a:normAutofit/>
          </a:bodyPr>
          <a:lstStyle/>
          <a:p>
            <a:r>
              <a:rPr lang="en-US" sz="2400" dirty="0"/>
              <a:t>Contrapositive of conditional statements</a:t>
            </a:r>
          </a:p>
          <a:p>
            <a:r>
              <a:rPr lang="en-US" sz="2400" dirty="0"/>
              <a:t>Biconditional statements</a:t>
            </a:r>
          </a:p>
          <a:p>
            <a:r>
              <a:rPr lang="en-US" sz="2400" dirty="0"/>
              <a:t>Truth table for biconditional statement</a:t>
            </a:r>
          </a:p>
        </p:txBody>
      </p:sp>
      <p:sp>
        <p:nvSpPr>
          <p:cNvPr id="4" name="Slide Number Placeholder 3">
            <a:extLst>
              <a:ext uri="{FF2B5EF4-FFF2-40B4-BE49-F238E27FC236}">
                <a16:creationId xmlns:a16="http://schemas.microsoft.com/office/drawing/2014/main" id="{46174A57-43CC-4AB9-8914-287F038787B0}"/>
              </a:ext>
            </a:extLst>
          </p:cNvPr>
          <p:cNvSpPr>
            <a:spLocks noGrp="1"/>
          </p:cNvSpPr>
          <p:nvPr>
            <p:ph type="sldNum" sz="quarter" idx="12"/>
          </p:nvPr>
        </p:nvSpPr>
        <p:spPr/>
        <p:txBody>
          <a:bodyPr/>
          <a:lstStyle/>
          <a:p>
            <a:fld id="{5DDB29AF-E5DE-482E-BE7E-23E366EE0865}" type="slidenum">
              <a:rPr lang="en-US" smtClean="0"/>
              <a:t>22</a:t>
            </a:fld>
            <a:endParaRPr lang="en-US"/>
          </a:p>
        </p:txBody>
      </p:sp>
    </p:spTree>
    <p:extLst>
      <p:ext uri="{BB962C8B-B14F-4D97-AF65-F5344CB8AC3E}">
        <p14:creationId xmlns:p14="http://schemas.microsoft.com/office/powerpoint/2010/main" val="16954501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F2CA8C0-C8D3-4317-8164-D97EBD98B4B9}"/>
              </a:ext>
            </a:extLst>
          </p:cNvPr>
          <p:cNvSpPr>
            <a:spLocks noGrp="1"/>
          </p:cNvSpPr>
          <p:nvPr>
            <p:ph type="title"/>
          </p:nvPr>
        </p:nvSpPr>
        <p:spPr/>
        <p:txBody>
          <a:bodyPr/>
          <a:lstStyle/>
          <a:p>
            <a:r>
              <a:rPr lang="en-US" dirty="0"/>
              <a:t>Reference and reading material</a:t>
            </a:r>
            <a:endParaRPr lang="en-US" b="1" dirty="0"/>
          </a:p>
        </p:txBody>
      </p:sp>
      <p:sp>
        <p:nvSpPr>
          <p:cNvPr id="4" name="Content Placeholder 3">
            <a:extLst>
              <a:ext uri="{FF2B5EF4-FFF2-40B4-BE49-F238E27FC236}">
                <a16:creationId xmlns:a16="http://schemas.microsoft.com/office/drawing/2014/main" id="{024A77E5-CCE5-4B71-B945-586B857D6075}"/>
              </a:ext>
            </a:extLst>
          </p:cNvPr>
          <p:cNvSpPr>
            <a:spLocks noGrp="1"/>
          </p:cNvSpPr>
          <p:nvPr>
            <p:ph idx="1"/>
          </p:nvPr>
        </p:nvSpPr>
        <p:spPr/>
        <p:txBody>
          <a:bodyPr>
            <a:normAutofit/>
          </a:bodyPr>
          <a:lstStyle/>
          <a:p>
            <a:r>
              <a:rPr lang="en-US" sz="2800" dirty="0"/>
              <a:t>Chapter # 3: Section 3.2 of the book “Software development with Z” by J.B. Wordsworth</a:t>
            </a:r>
          </a:p>
          <a:p>
            <a:r>
              <a:rPr lang="en-US" sz="2800" dirty="0"/>
              <a:t>Chapter # 2:  of the book “Formal Software Development, from VDM to Java” by Quentin </a:t>
            </a:r>
            <a:r>
              <a:rPr lang="en-US" sz="2800" dirty="0" err="1"/>
              <a:t>Charatan</a:t>
            </a:r>
            <a:r>
              <a:rPr lang="en-US" sz="2800" dirty="0"/>
              <a:t> and Aaron </a:t>
            </a:r>
            <a:r>
              <a:rPr lang="en-US" sz="2800" dirty="0" err="1"/>
              <a:t>Kans</a:t>
            </a:r>
            <a:endParaRPr lang="en-US" sz="2800" dirty="0"/>
          </a:p>
          <a:p>
            <a:endParaRPr lang="en-US" sz="2800" b="1" dirty="0">
              <a:latin typeface="Frutiger-Black"/>
            </a:endParaRPr>
          </a:p>
          <a:p>
            <a:endParaRPr lang="en-US" sz="2800" dirty="0"/>
          </a:p>
        </p:txBody>
      </p:sp>
      <p:sp>
        <p:nvSpPr>
          <p:cNvPr id="2" name="Slide Number Placeholder 1">
            <a:extLst>
              <a:ext uri="{FF2B5EF4-FFF2-40B4-BE49-F238E27FC236}">
                <a16:creationId xmlns:a16="http://schemas.microsoft.com/office/drawing/2014/main" id="{530E9857-42BF-4F11-8082-B46E9F5EB076}"/>
              </a:ext>
            </a:extLst>
          </p:cNvPr>
          <p:cNvSpPr>
            <a:spLocks noGrp="1"/>
          </p:cNvSpPr>
          <p:nvPr>
            <p:ph type="sldNum" sz="quarter" idx="12"/>
          </p:nvPr>
        </p:nvSpPr>
        <p:spPr/>
        <p:txBody>
          <a:bodyPr/>
          <a:lstStyle/>
          <a:p>
            <a:fld id="{F38FE5D3-5F45-4D8D-8054-24FE9217BFEC}" type="slidenum">
              <a:rPr lang="en-US" smtClean="0"/>
              <a:t>23</a:t>
            </a:fld>
            <a:endParaRPr lang="en-US"/>
          </a:p>
        </p:txBody>
      </p:sp>
    </p:spTree>
    <p:extLst>
      <p:ext uri="{BB962C8B-B14F-4D97-AF65-F5344CB8AC3E}">
        <p14:creationId xmlns:p14="http://schemas.microsoft.com/office/powerpoint/2010/main" val="3159044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6E47E-7639-45AD-977E-7035B2EF2C15}"/>
              </a:ext>
            </a:extLst>
          </p:cNvPr>
          <p:cNvSpPr>
            <a:spLocks noGrp="1"/>
          </p:cNvSpPr>
          <p:nvPr>
            <p:ph type="title"/>
          </p:nvPr>
        </p:nvSpPr>
        <p:spPr/>
        <p:txBody>
          <a:bodyPr/>
          <a:lstStyle/>
          <a:p>
            <a:r>
              <a:rPr lang="en-US" dirty="0"/>
              <a:t>Topics to be discussed</a:t>
            </a:r>
          </a:p>
        </p:txBody>
      </p:sp>
      <p:sp>
        <p:nvSpPr>
          <p:cNvPr id="3" name="Content Placeholder 2">
            <a:extLst>
              <a:ext uri="{FF2B5EF4-FFF2-40B4-BE49-F238E27FC236}">
                <a16:creationId xmlns:a16="http://schemas.microsoft.com/office/drawing/2014/main" id="{6DE11181-3A7B-436E-8B60-0DAA4CCA1F25}"/>
              </a:ext>
            </a:extLst>
          </p:cNvPr>
          <p:cNvSpPr>
            <a:spLocks noGrp="1"/>
          </p:cNvSpPr>
          <p:nvPr>
            <p:ph idx="1"/>
          </p:nvPr>
        </p:nvSpPr>
        <p:spPr/>
        <p:txBody>
          <a:bodyPr>
            <a:normAutofit/>
          </a:bodyPr>
          <a:lstStyle/>
          <a:p>
            <a:r>
              <a:rPr lang="en-US" sz="2400" dirty="0"/>
              <a:t>Contrapositive of conditional statements</a:t>
            </a:r>
          </a:p>
          <a:p>
            <a:r>
              <a:rPr lang="en-US" sz="2400" dirty="0"/>
              <a:t>Biconditional statements</a:t>
            </a:r>
          </a:p>
          <a:p>
            <a:r>
              <a:rPr lang="en-US" sz="2400" dirty="0"/>
              <a:t>Truth table of biconditional statements </a:t>
            </a:r>
          </a:p>
        </p:txBody>
      </p:sp>
      <p:sp>
        <p:nvSpPr>
          <p:cNvPr id="4" name="Slide Number Placeholder 3">
            <a:extLst>
              <a:ext uri="{FF2B5EF4-FFF2-40B4-BE49-F238E27FC236}">
                <a16:creationId xmlns:a16="http://schemas.microsoft.com/office/drawing/2014/main" id="{D835EC85-891D-462F-B2FE-F941B148159C}"/>
              </a:ext>
            </a:extLst>
          </p:cNvPr>
          <p:cNvSpPr>
            <a:spLocks noGrp="1"/>
          </p:cNvSpPr>
          <p:nvPr>
            <p:ph type="sldNum" sz="quarter" idx="12"/>
          </p:nvPr>
        </p:nvSpPr>
        <p:spPr/>
        <p:txBody>
          <a:bodyPr/>
          <a:lstStyle/>
          <a:p>
            <a:fld id="{5DDB29AF-E5DE-482E-BE7E-23E366EE0865}" type="slidenum">
              <a:rPr lang="en-US" smtClean="0"/>
              <a:t>3</a:t>
            </a:fld>
            <a:endParaRPr lang="en-US"/>
          </a:p>
        </p:txBody>
      </p:sp>
    </p:spTree>
    <p:extLst>
      <p:ext uri="{BB962C8B-B14F-4D97-AF65-F5344CB8AC3E}">
        <p14:creationId xmlns:p14="http://schemas.microsoft.com/office/powerpoint/2010/main" val="3324983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ChangeArrowheads="1"/>
          </p:cNvSpPr>
          <p:nvPr/>
        </p:nvSpPr>
        <p:spPr bwMode="auto">
          <a:xfrm>
            <a:off x="2286000" y="609600"/>
            <a:ext cx="7934960" cy="1056640"/>
          </a:xfrm>
          <a:prstGeom prst="rect">
            <a:avLst/>
          </a:prstGeom>
          <a:noFill/>
          <a:ln w="9525">
            <a:noFill/>
            <a:miter lim="800000"/>
            <a:headEnd/>
            <a:tailEnd/>
          </a:ln>
        </p:spPr>
        <p:txBody>
          <a:bodyPr anchor="ctr"/>
          <a:lstStyle/>
          <a:p>
            <a:pPr algn="ctr"/>
            <a:r>
              <a:rPr lang="en-US" sz="3200" dirty="0"/>
              <a:t>INVERSE OF A CONDITIONAL STATEMENT</a:t>
            </a:r>
          </a:p>
        </p:txBody>
      </p:sp>
      <mc:AlternateContent xmlns:mc="http://schemas.openxmlformats.org/markup-compatibility/2006" xmlns:a14="http://schemas.microsoft.com/office/drawing/2010/main">
        <mc:Choice Requires="a14">
          <p:sp>
            <p:nvSpPr>
              <p:cNvPr id="26627" name="Text Box 5"/>
              <p:cNvSpPr txBox="1">
                <a:spLocks noChangeArrowheads="1"/>
              </p:cNvSpPr>
              <p:nvPr/>
            </p:nvSpPr>
            <p:spPr bwMode="auto">
              <a:xfrm>
                <a:off x="2082800" y="2044005"/>
                <a:ext cx="8493760" cy="1384995"/>
              </a:xfrm>
              <a:prstGeom prst="rect">
                <a:avLst/>
              </a:prstGeom>
              <a:noFill/>
              <a:ln w="9525">
                <a:noFill/>
                <a:miter lim="800000"/>
                <a:headEnd/>
                <a:tailEnd/>
              </a:ln>
            </p:spPr>
            <p:txBody>
              <a:bodyPr wrap="square">
                <a:spAutoFit/>
              </a:bodyPr>
              <a:lstStyle/>
              <a:p>
                <a:pPr lvl="1">
                  <a:spcBef>
                    <a:spcPct val="50000"/>
                  </a:spcBef>
                </a:pPr>
                <a:r>
                  <a:rPr lang="en-US" sz="2400" dirty="0">
                    <a:latin typeface="Times New Roman" pitchFamily="18" charset="0"/>
                  </a:rPr>
                  <a:t>The </a:t>
                </a:r>
                <a:r>
                  <a:rPr lang="en-US" sz="2400" b="1" dirty="0">
                    <a:solidFill>
                      <a:srgbClr val="FF0000"/>
                    </a:solidFill>
                    <a:latin typeface="Times New Roman" pitchFamily="18" charset="0"/>
                  </a:rPr>
                  <a:t>inverse</a:t>
                </a:r>
                <a:r>
                  <a:rPr lang="en-US" sz="2400" dirty="0">
                    <a:latin typeface="Times New Roman" pitchFamily="18" charset="0"/>
                  </a:rPr>
                  <a:t> of the conditional statement </a:t>
                </a:r>
                <a:r>
                  <a:rPr lang="en-US" sz="2400" b="1" dirty="0">
                    <a:solidFill>
                      <a:schemeClr val="tx2"/>
                    </a:solidFill>
                    <a:latin typeface="Times New Roman" pitchFamily="18" charset="0"/>
                  </a:rPr>
                  <a:t>p </a:t>
                </a:r>
                <a14:m>
                  <m:oMath xmlns:m="http://schemas.openxmlformats.org/officeDocument/2006/math">
                    <m:r>
                      <a:rPr lang="en-US" sz="2400" b="1" i="1">
                        <a:latin typeface="Cambria Math" panose="02040503050406030204" pitchFamily="18" charset="0"/>
                        <a:ea typeface="Cambria Math" panose="02040503050406030204" pitchFamily="18" charset="0"/>
                      </a:rPr>
                      <m:t>⟹</m:t>
                    </m:r>
                  </m:oMath>
                </a14:m>
                <a:r>
                  <a:rPr lang="en-US" sz="2400" b="1" dirty="0">
                    <a:solidFill>
                      <a:schemeClr val="tx2"/>
                    </a:solidFill>
                    <a:latin typeface="Times New Roman" pitchFamily="18" charset="0"/>
                    <a:sym typeface="Symbol" pitchFamily="18" charset="2"/>
                  </a:rPr>
                  <a:t> q</a:t>
                </a:r>
                <a:r>
                  <a:rPr lang="en-US" sz="2400" dirty="0">
                    <a:solidFill>
                      <a:schemeClr val="tx2"/>
                    </a:solidFill>
                    <a:latin typeface="Times New Roman" pitchFamily="18" charset="0"/>
                    <a:sym typeface="Symbol" pitchFamily="18" charset="2"/>
                  </a:rPr>
                  <a:t> is </a:t>
                </a:r>
                <a14:m>
                  <m:oMath xmlns:m="http://schemas.openxmlformats.org/officeDocument/2006/math">
                    <m:r>
                      <a:rPr lang="en-US" sz="2400" b="1" i="1">
                        <a:latin typeface="Cambria Math" panose="02040503050406030204" pitchFamily="18" charset="0"/>
                        <a:ea typeface="Cambria Math" panose="02040503050406030204" pitchFamily="18" charset="0"/>
                        <a:sym typeface="Symbol" pitchFamily="18" charset="2"/>
                      </a:rPr>
                      <m:t>¬ </m:t>
                    </m:r>
                  </m:oMath>
                </a14:m>
                <a:r>
                  <a:rPr lang="en-US" sz="2400" b="1" dirty="0">
                    <a:solidFill>
                      <a:schemeClr val="tx2"/>
                    </a:solidFill>
                    <a:latin typeface="Times New Roman" pitchFamily="18" charset="0"/>
                  </a:rPr>
                  <a:t>p </a:t>
                </a:r>
                <a14:m>
                  <m:oMath xmlns:m="http://schemas.openxmlformats.org/officeDocument/2006/math">
                    <m:r>
                      <a:rPr lang="en-US" sz="2400" b="1" i="1">
                        <a:latin typeface="Cambria Math" panose="02040503050406030204" pitchFamily="18" charset="0"/>
                        <a:ea typeface="Cambria Math" panose="02040503050406030204" pitchFamily="18" charset="0"/>
                      </a:rPr>
                      <m:t>⟹</m:t>
                    </m:r>
                  </m:oMath>
                </a14:m>
                <a:r>
                  <a:rPr lang="en-US" sz="2400" b="1" dirty="0">
                    <a:solidFill>
                      <a:schemeClr val="tx2"/>
                    </a:solidFill>
                    <a:latin typeface="Times New Roman" pitchFamily="18" charset="0"/>
                    <a:sym typeface="Symbol" pitchFamily="18" charset="2"/>
                  </a:rPr>
                  <a:t> </a:t>
                </a:r>
                <a14:m>
                  <m:oMath xmlns:m="http://schemas.openxmlformats.org/officeDocument/2006/math">
                    <m:r>
                      <a:rPr lang="en-US" sz="2400" b="1" i="1">
                        <a:latin typeface="Cambria Math" panose="02040503050406030204" pitchFamily="18" charset="0"/>
                        <a:ea typeface="Cambria Math" panose="02040503050406030204" pitchFamily="18" charset="0"/>
                        <a:sym typeface="Symbol" pitchFamily="18" charset="2"/>
                      </a:rPr>
                      <m:t>¬ </m:t>
                    </m:r>
                  </m:oMath>
                </a14:m>
                <a:r>
                  <a:rPr lang="en-US" sz="2400" b="1" dirty="0">
                    <a:solidFill>
                      <a:schemeClr val="tx2"/>
                    </a:solidFill>
                    <a:latin typeface="Times New Roman" pitchFamily="18" charset="0"/>
                    <a:sym typeface="Symbol" pitchFamily="18" charset="2"/>
                  </a:rPr>
                  <a:t>q</a:t>
                </a:r>
                <a:r>
                  <a:rPr lang="en-US" sz="2400" dirty="0">
                    <a:solidFill>
                      <a:schemeClr val="tx2"/>
                    </a:solidFill>
                    <a:latin typeface="Times New Roman" pitchFamily="18" charset="0"/>
                    <a:sym typeface="Symbol" pitchFamily="18" charset="2"/>
                  </a:rPr>
                  <a:t> </a:t>
                </a:r>
              </a:p>
              <a:p>
                <a:pPr lvl="1">
                  <a:spcBef>
                    <a:spcPct val="50000"/>
                  </a:spcBef>
                </a:pPr>
                <a:r>
                  <a:rPr lang="en-US" sz="2400" dirty="0">
                    <a:latin typeface="Times New Roman" pitchFamily="18" charset="0"/>
                    <a:sym typeface="Symbol" pitchFamily="18" charset="2"/>
                  </a:rPr>
                  <a:t>A conditional and its </a:t>
                </a:r>
                <a:r>
                  <a:rPr lang="en-US" sz="2400" dirty="0">
                    <a:latin typeface="Times New Roman" pitchFamily="18" charset="0"/>
                  </a:rPr>
                  <a:t>inverse</a:t>
                </a:r>
                <a:r>
                  <a:rPr lang="en-US" sz="2400" dirty="0">
                    <a:latin typeface="Times New Roman" pitchFamily="18" charset="0"/>
                    <a:sym typeface="Symbol" pitchFamily="18" charset="2"/>
                  </a:rPr>
                  <a:t> are not equivalent as could be seen from the truth table.</a:t>
                </a:r>
                <a:endParaRPr lang="en-US" sz="2400" b="1" dirty="0">
                  <a:latin typeface="Times New Roman" pitchFamily="18" charset="0"/>
                  <a:sym typeface="Symbol" pitchFamily="18" charset="2"/>
                </a:endParaRPr>
              </a:p>
            </p:txBody>
          </p:sp>
        </mc:Choice>
        <mc:Fallback xmlns="">
          <p:sp>
            <p:nvSpPr>
              <p:cNvPr id="26627" name="Text Box 5"/>
              <p:cNvSpPr txBox="1">
                <a:spLocks noRot="1" noChangeAspect="1" noMove="1" noResize="1" noEditPoints="1" noAdjustHandles="1" noChangeArrowheads="1" noChangeShapeType="1" noTextEdit="1"/>
              </p:cNvSpPr>
              <p:nvPr/>
            </p:nvSpPr>
            <p:spPr bwMode="auto">
              <a:xfrm>
                <a:off x="2082800" y="2044005"/>
                <a:ext cx="8493760" cy="1384995"/>
              </a:xfrm>
              <a:prstGeom prst="rect">
                <a:avLst/>
              </a:prstGeom>
              <a:blipFill>
                <a:blip r:embed="rId5"/>
                <a:stretch>
                  <a:fillRect t="-3509" r="-1436" b="-8772"/>
                </a:stretch>
              </a:blipFill>
              <a:ln w="9525">
                <a:noFill/>
                <a:miter lim="800000"/>
                <a:headEnd/>
                <a:tailEnd/>
              </a:ln>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90B6BEE8-75DD-4835-840E-9656418D4C92}" type="slidenum">
              <a:rPr lang="en-US" smtClean="0"/>
              <a:pPr>
                <a:defRPr/>
              </a:pPr>
              <a:t>4</a:t>
            </a:fld>
            <a:endParaRPr lang="en-US"/>
          </a:p>
        </p:txBody>
      </p:sp>
      <mc:AlternateContent xmlns:mc="http://schemas.openxmlformats.org/markup-compatibility/2006" xmlns:a14="http://schemas.microsoft.com/office/drawing/2010/main">
        <mc:Choice Requires="a14">
          <p:graphicFrame>
            <p:nvGraphicFramePr>
              <p:cNvPr id="48134" name="Group 6"/>
              <p:cNvGraphicFramePr>
                <a:graphicFrameLocks noGrp="1"/>
              </p:cNvGraphicFramePr>
              <p:nvPr>
                <p:ph type="tbl" idx="4294967295"/>
                <p:extLst>
                  <p:ext uri="{D42A27DB-BD31-4B8C-83A1-F6EECF244321}">
                    <p14:modId xmlns:p14="http://schemas.microsoft.com/office/powerpoint/2010/main" val="561879635"/>
                  </p:ext>
                </p:extLst>
              </p:nvPr>
            </p:nvGraphicFramePr>
            <p:xfrm>
              <a:off x="3106420" y="3886200"/>
              <a:ext cx="6210300" cy="2286000"/>
            </p:xfrm>
            <a:graphic>
              <a:graphicData uri="http://schemas.openxmlformats.org/drawingml/2006/table">
                <a:tbl>
                  <a:tblPr/>
                  <a:tblGrid>
                    <a:gridCol w="879475">
                      <a:extLst>
                        <a:ext uri="{9D8B030D-6E8A-4147-A177-3AD203B41FA5}">
                          <a16:colId xmlns:a16="http://schemas.microsoft.com/office/drawing/2014/main" val="20000"/>
                        </a:ext>
                      </a:extLst>
                    </a:gridCol>
                    <a:gridCol w="667385">
                      <a:extLst>
                        <a:ext uri="{9D8B030D-6E8A-4147-A177-3AD203B41FA5}">
                          <a16:colId xmlns:a16="http://schemas.microsoft.com/office/drawing/2014/main" val="20001"/>
                        </a:ext>
                      </a:extLst>
                    </a:gridCol>
                    <a:gridCol w="1188720">
                      <a:extLst>
                        <a:ext uri="{9D8B030D-6E8A-4147-A177-3AD203B41FA5}">
                          <a16:colId xmlns:a16="http://schemas.microsoft.com/office/drawing/2014/main" val="20002"/>
                        </a:ext>
                      </a:extLst>
                    </a:gridCol>
                    <a:gridCol w="782320">
                      <a:extLst>
                        <a:ext uri="{9D8B030D-6E8A-4147-A177-3AD203B41FA5}">
                          <a16:colId xmlns:a16="http://schemas.microsoft.com/office/drawing/2014/main" val="20003"/>
                        </a:ext>
                      </a:extLst>
                    </a:gridCol>
                    <a:gridCol w="879475">
                      <a:extLst>
                        <a:ext uri="{9D8B030D-6E8A-4147-A177-3AD203B41FA5}">
                          <a16:colId xmlns:a16="http://schemas.microsoft.com/office/drawing/2014/main" val="20004"/>
                        </a:ext>
                      </a:extLst>
                    </a:gridCol>
                    <a:gridCol w="1812925">
                      <a:extLst>
                        <a:ext uri="{9D8B030D-6E8A-4147-A177-3AD203B41FA5}">
                          <a16:colId xmlns:a16="http://schemas.microsoft.com/office/drawing/2014/main" val="20005"/>
                        </a:ext>
                      </a:extLst>
                    </a:gridCol>
                  </a:tblGrid>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p </a:t>
                          </a:r>
                          <a14:m>
                            <m:oMath xmlns:m="http://schemas.openxmlformats.org/officeDocument/2006/math">
                              <m:r>
                                <a:rPr lang="en-US" sz="2400" b="1" i="1" smtClean="0">
                                  <a:latin typeface="Cambria Math" panose="02040503050406030204" pitchFamily="18" charset="0"/>
                                  <a:ea typeface="Cambria Math" panose="02040503050406030204" pitchFamily="18" charset="0"/>
                                </a:rPr>
                                <m:t>⟹ </m:t>
                              </m:r>
                            </m:oMath>
                          </a14:m>
                          <a:r>
                            <a:rPr kumimoji="0" lang="en-US" sz="2400" b="0" i="0" u="none" strike="noStrike" cap="none" normalizeH="0" baseline="0" dirty="0" err="1">
                              <a:ln>
                                <a:noFill/>
                              </a:ln>
                              <a:solidFill>
                                <a:schemeClr val="tx1"/>
                              </a:solidFill>
                              <a:effectLst/>
                              <a:latin typeface="Arial" pitchFamily="34" charset="0"/>
                              <a:sym typeface="Symbol" pitchFamily="18" charset="2"/>
                            </a:rPr>
                            <a:t>q</a:t>
                          </a:r>
                          <a:endParaRPr kumimoji="0" lang="en-US" sz="24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14:m>
                            <m:oMath xmlns:m="http://schemas.openxmlformats.org/officeDocument/2006/math">
                              <m:r>
                                <a:rPr lang="en-US" sz="2400" b="1" i="1" smtClean="0">
                                  <a:latin typeface="Cambria Math" panose="02040503050406030204" pitchFamily="18" charset="0"/>
                                  <a:ea typeface="Cambria Math" panose="02040503050406030204" pitchFamily="18" charset="0"/>
                                  <a:sym typeface="Symbol" pitchFamily="18" charset="2"/>
                                </a:rPr>
                                <m:t>¬</m:t>
                              </m:r>
                            </m:oMath>
                          </a14:m>
                          <a:r>
                            <a:rPr kumimoji="0" lang="en-US" sz="2400" b="0" i="0" u="none" strike="noStrike" cap="none" normalizeH="0" baseline="0" dirty="0">
                              <a:ln>
                                <a:noFill/>
                              </a:ln>
                              <a:solidFill>
                                <a:schemeClr val="tx1"/>
                              </a:solidFill>
                              <a:effectLst/>
                              <a:latin typeface="Arial" pitchFamily="34" charset="0"/>
                            </a:rPr>
                            <a: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14:m>
                            <m:oMath xmlns:m="http://schemas.openxmlformats.org/officeDocument/2006/math">
                              <m:r>
                                <a:rPr lang="en-US" sz="2400" b="1" i="1" smtClean="0">
                                  <a:latin typeface="Cambria Math" panose="02040503050406030204" pitchFamily="18" charset="0"/>
                                  <a:ea typeface="Cambria Math" panose="02040503050406030204" pitchFamily="18" charset="0"/>
                                  <a:sym typeface="Symbol" pitchFamily="18" charset="2"/>
                                </a:rPr>
                                <m:t>¬</m:t>
                              </m:r>
                            </m:oMath>
                          </a14:m>
                          <a:r>
                            <a:rPr kumimoji="0" lang="en-US" sz="2400" b="0" i="0" u="none" strike="noStrike" cap="none" normalizeH="0" baseline="0" dirty="0">
                              <a:ln>
                                <a:noFill/>
                              </a:ln>
                              <a:solidFill>
                                <a:schemeClr val="tx1"/>
                              </a:solidFill>
                              <a:effectLst/>
                              <a:latin typeface="Arial" pitchFamily="34" charset="0"/>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14:m>
                            <m:oMath xmlns:m="http://schemas.openxmlformats.org/officeDocument/2006/math">
                              <m:r>
                                <a:rPr lang="en-US" sz="2400" b="1" i="1" smtClean="0">
                                  <a:latin typeface="Cambria Math" panose="02040503050406030204" pitchFamily="18" charset="0"/>
                                  <a:ea typeface="Cambria Math" panose="02040503050406030204" pitchFamily="18" charset="0"/>
                                  <a:sym typeface="Symbol" pitchFamily="18" charset="2"/>
                                </a:rPr>
                                <m:t>¬</m:t>
                              </m:r>
                            </m:oMath>
                          </a14:m>
                          <a:r>
                            <a:rPr kumimoji="0" lang="en-US" sz="2400" b="0" i="0" u="none" strike="noStrike" cap="none" normalizeH="0" baseline="0" dirty="0">
                              <a:ln>
                                <a:noFill/>
                              </a:ln>
                              <a:solidFill>
                                <a:schemeClr val="tx1"/>
                              </a:solidFill>
                              <a:effectLst/>
                              <a:latin typeface="Arial" pitchFamily="34" charset="0"/>
                            </a:rPr>
                            <a:t>p </a:t>
                          </a:r>
                          <a14:m>
                            <m:oMath xmlns:m="http://schemas.openxmlformats.org/officeDocument/2006/math">
                              <m:r>
                                <a:rPr lang="en-US" sz="2400" b="1" i="1" smtClean="0">
                                  <a:latin typeface="Cambria Math" panose="02040503050406030204" pitchFamily="18" charset="0"/>
                                  <a:ea typeface="Cambria Math" panose="02040503050406030204" pitchFamily="18" charset="0"/>
                                </a:rPr>
                                <m:t>⟹</m:t>
                              </m:r>
                              <m:r>
                                <a:rPr lang="en-US" sz="2400" b="0" i="0" smtClean="0">
                                  <a:latin typeface="Cambria Math" panose="02040503050406030204" pitchFamily="18" charset="0"/>
                                  <a:ea typeface="Cambria Math" panose="02040503050406030204" pitchFamily="18" charset="0"/>
                                  <a:sym typeface="Symbol" pitchFamily="18" charset="2"/>
                                </a:rPr>
                                <m:t> </m:t>
                              </m:r>
                              <m:r>
                                <a:rPr lang="en-US" sz="2400" b="1" i="1" smtClean="0">
                                  <a:latin typeface="Cambria Math" panose="02040503050406030204" pitchFamily="18" charset="0"/>
                                  <a:ea typeface="Cambria Math" panose="02040503050406030204" pitchFamily="18" charset="0"/>
                                  <a:sym typeface="Symbol" pitchFamily="18" charset="2"/>
                                </a:rPr>
                                <m:t>¬</m:t>
                              </m:r>
                            </m:oMath>
                          </a14:m>
                          <a:r>
                            <a:rPr kumimoji="0" lang="en-US" sz="2400" b="0" i="0" u="none" strike="noStrike" cap="none" normalizeH="0" baseline="0" dirty="0">
                              <a:ln>
                                <a:noFill/>
                              </a:ln>
                              <a:solidFill>
                                <a:schemeClr val="tx1"/>
                              </a:solidFill>
                              <a:effectLst/>
                              <a:latin typeface="Arial" pitchFamily="34" charset="0"/>
                              <a:sym typeface="Symbol" pitchFamily="18" charset="2"/>
                            </a:rPr>
                            <a:t>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kern="1200" cap="none" normalizeH="0" baseline="0" dirty="0">
                              <a:ln>
                                <a:noFill/>
                              </a:ln>
                              <a:solidFill>
                                <a:schemeClr val="tx1"/>
                              </a:solidFill>
                              <a:effectLst/>
                              <a:latin typeface="Arial" pitchFamily="34" charset="0"/>
                              <a:ea typeface="+mn-ea"/>
                              <a:cs typeface="+mn-cs"/>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1"/>
                      </a:ext>
                    </a:extLst>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2"/>
                      </a:ext>
                    </a:extLst>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3"/>
                      </a:ext>
                    </a:extLst>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4"/>
                      </a:ext>
                    </a:extLst>
                  </a:tr>
                </a:tbl>
              </a:graphicData>
            </a:graphic>
          </p:graphicFrame>
        </mc:Choice>
        <mc:Fallback xmlns="">
          <p:graphicFrame>
            <p:nvGraphicFramePr>
              <p:cNvPr id="48134" name="Group 6"/>
              <p:cNvGraphicFramePr>
                <a:graphicFrameLocks noGrp="1"/>
              </p:cNvGraphicFramePr>
              <p:nvPr>
                <p:ph type="tbl" idx="4294967295"/>
                <p:extLst>
                  <p:ext uri="{D42A27DB-BD31-4B8C-83A1-F6EECF244321}">
                    <p14:modId xmlns:p14="http://schemas.microsoft.com/office/powerpoint/2010/main" val="561879635"/>
                  </p:ext>
                </p:extLst>
              </p:nvPr>
            </p:nvGraphicFramePr>
            <p:xfrm>
              <a:off x="3106420" y="3886200"/>
              <a:ext cx="6210300" cy="2286000"/>
            </p:xfrm>
            <a:graphic>
              <a:graphicData uri="http://schemas.openxmlformats.org/drawingml/2006/table">
                <a:tbl>
                  <a:tblPr/>
                  <a:tblGrid>
                    <a:gridCol w="879475">
                      <a:extLst>
                        <a:ext uri="{9D8B030D-6E8A-4147-A177-3AD203B41FA5}">
                          <a16:colId xmlns:a16="http://schemas.microsoft.com/office/drawing/2014/main" val="20000"/>
                        </a:ext>
                      </a:extLst>
                    </a:gridCol>
                    <a:gridCol w="667385">
                      <a:extLst>
                        <a:ext uri="{9D8B030D-6E8A-4147-A177-3AD203B41FA5}">
                          <a16:colId xmlns:a16="http://schemas.microsoft.com/office/drawing/2014/main" val="20001"/>
                        </a:ext>
                      </a:extLst>
                    </a:gridCol>
                    <a:gridCol w="1188720">
                      <a:extLst>
                        <a:ext uri="{9D8B030D-6E8A-4147-A177-3AD203B41FA5}">
                          <a16:colId xmlns:a16="http://schemas.microsoft.com/office/drawing/2014/main" val="20002"/>
                        </a:ext>
                      </a:extLst>
                    </a:gridCol>
                    <a:gridCol w="782320">
                      <a:extLst>
                        <a:ext uri="{9D8B030D-6E8A-4147-A177-3AD203B41FA5}">
                          <a16:colId xmlns:a16="http://schemas.microsoft.com/office/drawing/2014/main" val="20003"/>
                        </a:ext>
                      </a:extLst>
                    </a:gridCol>
                    <a:gridCol w="879475">
                      <a:extLst>
                        <a:ext uri="{9D8B030D-6E8A-4147-A177-3AD203B41FA5}">
                          <a16:colId xmlns:a16="http://schemas.microsoft.com/office/drawing/2014/main" val="20004"/>
                        </a:ext>
                      </a:extLst>
                    </a:gridCol>
                    <a:gridCol w="1812925">
                      <a:extLst>
                        <a:ext uri="{9D8B030D-6E8A-4147-A177-3AD203B41FA5}">
                          <a16:colId xmlns:a16="http://schemas.microsoft.com/office/drawing/2014/main" val="20005"/>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endParaRPr lang="en-US"/>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6"/>
                          <a:stretch>
                            <a:fillRect l="-131282" t="-8000" r="-295385" b="-432000"/>
                          </a:stretch>
                        </a:blipFill>
                      </a:tcPr>
                    </a:tc>
                    <a:tc>
                      <a:txBody>
                        <a:bodyPr/>
                        <a:lstStyle/>
                        <a:p>
                          <a:endParaRPr lang="en-US"/>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6"/>
                          <a:stretch>
                            <a:fillRect l="-349612" t="-8000" r="-346512" b="-432000"/>
                          </a:stretch>
                        </a:blipFill>
                      </a:tcPr>
                    </a:tc>
                    <a:tc>
                      <a:txBody>
                        <a:bodyPr/>
                        <a:lstStyle/>
                        <a:p>
                          <a:endParaRPr lang="en-US"/>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6"/>
                          <a:stretch>
                            <a:fillRect l="-402778" t="-8000" r="-210417" b="-432000"/>
                          </a:stretch>
                        </a:blipFill>
                      </a:tcPr>
                    </a:tc>
                    <a:tc>
                      <a:txBody>
                        <a:bodyPr/>
                        <a:lstStyle/>
                        <a:p>
                          <a:endParaRPr lang="en-US"/>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6"/>
                          <a:stretch>
                            <a:fillRect l="-242953" t="-8000" r="-1678" b="-432000"/>
                          </a:stretch>
                        </a:blip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kern="1200" cap="none" normalizeH="0" baseline="0" dirty="0">
                              <a:ln>
                                <a:noFill/>
                              </a:ln>
                              <a:solidFill>
                                <a:schemeClr val="tx1"/>
                              </a:solidFill>
                              <a:effectLst/>
                              <a:latin typeface="Arial" pitchFamily="34" charset="0"/>
                              <a:ea typeface="+mn-ea"/>
                              <a:cs typeface="+mn-cs"/>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1"/>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2"/>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3"/>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4"/>
                      </a:ext>
                    </a:extLst>
                  </a:tr>
                </a:tbl>
              </a:graphicData>
            </a:graphic>
          </p:graphicFrame>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ChangeArrowheads="1"/>
          </p:cNvSpPr>
          <p:nvPr/>
        </p:nvSpPr>
        <p:spPr bwMode="auto">
          <a:xfrm>
            <a:off x="2800350" y="1143000"/>
            <a:ext cx="7085330" cy="482600"/>
          </a:xfrm>
          <a:prstGeom prst="rect">
            <a:avLst/>
          </a:prstGeom>
          <a:noFill/>
          <a:ln w="9525">
            <a:noFill/>
            <a:miter lim="800000"/>
            <a:headEnd/>
            <a:tailEnd/>
          </a:ln>
        </p:spPr>
        <p:txBody>
          <a:bodyPr anchor="ctr"/>
          <a:lstStyle/>
          <a:p>
            <a:pPr algn="ctr"/>
            <a:r>
              <a:rPr lang="en-US" sz="3600" dirty="0"/>
              <a:t>CONVERSE OF A CONDITIONAL STATEMENT</a:t>
            </a:r>
          </a:p>
        </p:txBody>
      </p:sp>
      <mc:AlternateContent xmlns:mc="http://schemas.openxmlformats.org/markup-compatibility/2006" xmlns:a14="http://schemas.microsoft.com/office/drawing/2010/main">
        <mc:Choice Requires="a14">
          <p:sp>
            <p:nvSpPr>
              <p:cNvPr id="27651" name="Text Box 5"/>
              <p:cNvSpPr txBox="1">
                <a:spLocks noChangeArrowheads="1"/>
              </p:cNvSpPr>
              <p:nvPr/>
            </p:nvSpPr>
            <p:spPr bwMode="auto">
              <a:xfrm>
                <a:off x="1689735" y="2087463"/>
                <a:ext cx="9306560" cy="4770537"/>
              </a:xfrm>
              <a:prstGeom prst="rect">
                <a:avLst/>
              </a:prstGeom>
              <a:noFill/>
              <a:ln w="9525">
                <a:noFill/>
                <a:miter lim="800000"/>
                <a:headEnd/>
                <a:tailEnd/>
              </a:ln>
            </p:spPr>
            <p:txBody>
              <a:bodyPr wrap="square">
                <a:spAutoFit/>
              </a:bodyPr>
              <a:lstStyle/>
              <a:p>
                <a:pPr lvl="1">
                  <a:spcBef>
                    <a:spcPct val="50000"/>
                  </a:spcBef>
                </a:pPr>
                <a:r>
                  <a:rPr lang="en-US" sz="2400" dirty="0">
                    <a:latin typeface="Times New Roman" pitchFamily="18" charset="0"/>
                  </a:rPr>
                  <a:t>The </a:t>
                </a:r>
                <a:r>
                  <a:rPr lang="en-US" sz="2400" b="1" dirty="0">
                    <a:solidFill>
                      <a:srgbClr val="FF0000"/>
                    </a:solidFill>
                    <a:latin typeface="Times New Roman" pitchFamily="18" charset="0"/>
                  </a:rPr>
                  <a:t>converse</a:t>
                </a:r>
                <a:r>
                  <a:rPr lang="en-US" sz="2400" dirty="0">
                    <a:latin typeface="Times New Roman" pitchFamily="18" charset="0"/>
                  </a:rPr>
                  <a:t> of the conditional statement </a:t>
                </a:r>
                <a:r>
                  <a:rPr lang="en-US" sz="2400" b="1" dirty="0">
                    <a:solidFill>
                      <a:schemeClr val="tx2"/>
                    </a:solidFill>
                    <a:latin typeface="Times New Roman" pitchFamily="18" charset="0"/>
                  </a:rPr>
                  <a:t>p </a:t>
                </a:r>
                <a14:m>
                  <m:oMath xmlns:m="http://schemas.openxmlformats.org/officeDocument/2006/math">
                    <m:r>
                      <a:rPr lang="en-US" sz="2400" b="1" i="1" smtClean="0">
                        <a:latin typeface="Cambria Math" panose="02040503050406030204" pitchFamily="18" charset="0"/>
                        <a:ea typeface="Cambria Math" panose="02040503050406030204" pitchFamily="18" charset="0"/>
                      </a:rPr>
                      <m:t>⟹</m:t>
                    </m:r>
                  </m:oMath>
                </a14:m>
                <a:r>
                  <a:rPr lang="en-US" sz="2400" b="1" dirty="0">
                    <a:solidFill>
                      <a:schemeClr val="tx2"/>
                    </a:solidFill>
                    <a:latin typeface="Times New Roman" pitchFamily="18" charset="0"/>
                    <a:sym typeface="Symbol" pitchFamily="18" charset="2"/>
                  </a:rPr>
                  <a:t> q</a:t>
                </a:r>
                <a:r>
                  <a:rPr lang="en-US" sz="2400" dirty="0">
                    <a:solidFill>
                      <a:schemeClr val="tx2"/>
                    </a:solidFill>
                    <a:latin typeface="Times New Roman" pitchFamily="18" charset="0"/>
                    <a:sym typeface="Symbol" pitchFamily="18" charset="2"/>
                  </a:rPr>
                  <a:t> is </a:t>
                </a:r>
                <a:r>
                  <a:rPr lang="en-US" sz="2400" b="1" dirty="0">
                    <a:solidFill>
                      <a:schemeClr val="tx2"/>
                    </a:solidFill>
                    <a:latin typeface="Times New Roman" pitchFamily="18" charset="0"/>
                  </a:rPr>
                  <a:t>q </a:t>
                </a:r>
                <a14:m>
                  <m:oMath xmlns:m="http://schemas.openxmlformats.org/officeDocument/2006/math">
                    <m:r>
                      <a:rPr lang="en-US" sz="2400" b="1" i="1">
                        <a:latin typeface="Cambria Math" panose="02040503050406030204" pitchFamily="18" charset="0"/>
                        <a:ea typeface="Cambria Math" panose="02040503050406030204" pitchFamily="18" charset="0"/>
                      </a:rPr>
                      <m:t>⟹</m:t>
                    </m:r>
                  </m:oMath>
                </a14:m>
                <a:r>
                  <a:rPr lang="en-US" sz="2400" b="1" dirty="0">
                    <a:solidFill>
                      <a:schemeClr val="tx2"/>
                    </a:solidFill>
                    <a:latin typeface="Times New Roman" pitchFamily="18" charset="0"/>
                    <a:sym typeface="Symbol" pitchFamily="18" charset="2"/>
                  </a:rPr>
                  <a:t> p</a:t>
                </a:r>
                <a:r>
                  <a:rPr lang="en-US" sz="2400" dirty="0">
                    <a:solidFill>
                      <a:schemeClr val="tx2"/>
                    </a:solidFill>
                    <a:latin typeface="Times New Roman" pitchFamily="18" charset="0"/>
                    <a:sym typeface="Symbol" pitchFamily="18" charset="2"/>
                  </a:rPr>
                  <a:t> </a:t>
                </a:r>
              </a:p>
              <a:p>
                <a:pPr lvl="1">
                  <a:spcBef>
                    <a:spcPct val="50000"/>
                  </a:spcBef>
                </a:pPr>
                <a:r>
                  <a:rPr lang="en-US" sz="2400" dirty="0">
                    <a:solidFill>
                      <a:srgbClr val="FF0000"/>
                    </a:solidFill>
                    <a:latin typeface="Times New Roman" pitchFamily="18" charset="0"/>
                    <a:sym typeface="Symbol" pitchFamily="18" charset="2"/>
                  </a:rPr>
                  <a:t>A conditional and its </a:t>
                </a:r>
                <a:r>
                  <a:rPr lang="en-US" sz="2400" dirty="0">
                    <a:solidFill>
                      <a:srgbClr val="FF0000"/>
                    </a:solidFill>
                    <a:latin typeface="Times New Roman" pitchFamily="18" charset="0"/>
                  </a:rPr>
                  <a:t>converse</a:t>
                </a:r>
                <a:r>
                  <a:rPr lang="en-US" sz="2400" dirty="0">
                    <a:solidFill>
                      <a:srgbClr val="FF0000"/>
                    </a:solidFill>
                    <a:latin typeface="Times New Roman" pitchFamily="18" charset="0"/>
                    <a:sym typeface="Symbol" pitchFamily="18" charset="2"/>
                  </a:rPr>
                  <a:t> are not equivalent. </a:t>
                </a:r>
                <a:r>
                  <a:rPr lang="en-US" sz="2400" dirty="0">
                    <a:solidFill>
                      <a:schemeClr val="tx2"/>
                    </a:solidFill>
                    <a:latin typeface="Times New Roman" pitchFamily="18" charset="0"/>
                    <a:sym typeface="Symbol" pitchFamily="18" charset="2"/>
                  </a:rPr>
                  <a:t>That is </a:t>
                </a:r>
                <a14:m>
                  <m:oMath xmlns:m="http://schemas.openxmlformats.org/officeDocument/2006/math">
                    <m:r>
                      <a:rPr lang="en-US" sz="2400" b="1" i="1" smtClean="0">
                        <a:latin typeface="Cambria Math" panose="02040503050406030204" pitchFamily="18" charset="0"/>
                        <a:ea typeface="Cambria Math" panose="02040503050406030204" pitchFamily="18" charset="0"/>
                      </a:rPr>
                      <m:t>⟹</m:t>
                    </m:r>
                  </m:oMath>
                </a14:m>
                <a:r>
                  <a:rPr lang="en-US" sz="2400" b="1" dirty="0">
                    <a:solidFill>
                      <a:schemeClr val="tx2"/>
                    </a:solidFill>
                    <a:latin typeface="Times New Roman" pitchFamily="18" charset="0"/>
                    <a:sym typeface="Symbol" pitchFamily="18" charset="2"/>
                  </a:rPr>
                  <a:t>  </a:t>
                </a:r>
                <a:r>
                  <a:rPr lang="en-US" sz="2400" dirty="0">
                    <a:solidFill>
                      <a:schemeClr val="tx2"/>
                    </a:solidFill>
                    <a:latin typeface="Times New Roman" pitchFamily="18" charset="0"/>
                    <a:sym typeface="Symbol" pitchFamily="18" charset="2"/>
                  </a:rPr>
                  <a:t>is not a commutative operator.</a:t>
                </a:r>
              </a:p>
              <a:p>
                <a:pPr lvl="1">
                  <a:spcBef>
                    <a:spcPct val="50000"/>
                  </a:spcBef>
                </a:pPr>
                <a:endParaRPr lang="en-US" sz="1600" dirty="0">
                  <a:solidFill>
                    <a:schemeClr val="tx2"/>
                  </a:solidFill>
                  <a:latin typeface="Times New Roman" pitchFamily="18" charset="0"/>
                  <a:sym typeface="Symbol" pitchFamily="18" charset="2"/>
                </a:endParaRPr>
              </a:p>
              <a:p>
                <a:pPr lvl="1">
                  <a:spcBef>
                    <a:spcPct val="50000"/>
                  </a:spcBef>
                </a:pPr>
                <a:endParaRPr lang="en-US" sz="1600" dirty="0">
                  <a:solidFill>
                    <a:schemeClr val="tx2"/>
                  </a:solidFill>
                  <a:latin typeface="Times New Roman" pitchFamily="18" charset="0"/>
                  <a:sym typeface="Symbol" pitchFamily="18" charset="2"/>
                </a:endParaRPr>
              </a:p>
              <a:p>
                <a:pPr lvl="1">
                  <a:spcBef>
                    <a:spcPct val="50000"/>
                  </a:spcBef>
                </a:pPr>
                <a:endParaRPr lang="en-US" sz="1600" dirty="0">
                  <a:solidFill>
                    <a:schemeClr val="tx2"/>
                  </a:solidFill>
                  <a:latin typeface="Times New Roman" pitchFamily="18" charset="0"/>
                  <a:sym typeface="Symbol" pitchFamily="18" charset="2"/>
                </a:endParaRPr>
              </a:p>
              <a:p>
                <a:pPr lvl="1">
                  <a:spcBef>
                    <a:spcPct val="50000"/>
                  </a:spcBef>
                </a:pPr>
                <a:endParaRPr lang="en-US" sz="1600" dirty="0">
                  <a:solidFill>
                    <a:schemeClr val="tx2"/>
                  </a:solidFill>
                  <a:latin typeface="Times New Roman" pitchFamily="18" charset="0"/>
                  <a:sym typeface="Symbol" pitchFamily="18" charset="2"/>
                </a:endParaRPr>
              </a:p>
              <a:p>
                <a:pPr lvl="1">
                  <a:spcBef>
                    <a:spcPct val="50000"/>
                  </a:spcBef>
                </a:pPr>
                <a:endParaRPr lang="en-US" sz="1600" dirty="0">
                  <a:solidFill>
                    <a:schemeClr val="tx2"/>
                  </a:solidFill>
                  <a:latin typeface="Times New Roman" pitchFamily="18" charset="0"/>
                  <a:sym typeface="Symbol" pitchFamily="18" charset="2"/>
                </a:endParaRPr>
              </a:p>
              <a:p>
                <a:pPr lvl="1">
                  <a:spcBef>
                    <a:spcPct val="50000"/>
                  </a:spcBef>
                </a:pPr>
                <a:endParaRPr lang="en-US" sz="2000" dirty="0">
                  <a:latin typeface="Times New Roman" pitchFamily="18" charset="0"/>
                  <a:sym typeface="Symbol" pitchFamily="18" charset="2"/>
                </a:endParaRPr>
              </a:p>
              <a:p>
                <a:pPr lvl="1">
                  <a:spcBef>
                    <a:spcPct val="50000"/>
                  </a:spcBef>
                </a:pPr>
                <a:r>
                  <a:rPr lang="en-US" sz="2000" dirty="0">
                    <a:latin typeface="Times New Roman" pitchFamily="18" charset="0"/>
                    <a:sym typeface="Symbol" pitchFamily="18" charset="2"/>
                  </a:rPr>
                  <a:t>Now since the entries in the last two columns are not same so the corresponding statement forms are not logically equivalent. That is conditional statement and its converse are not logically equivalent.</a:t>
                </a:r>
                <a:endParaRPr lang="en-US" sz="2000" b="1" dirty="0">
                  <a:latin typeface="Times New Roman" pitchFamily="18" charset="0"/>
                  <a:sym typeface="Symbol" pitchFamily="18" charset="2"/>
                </a:endParaRPr>
              </a:p>
            </p:txBody>
          </p:sp>
        </mc:Choice>
        <mc:Fallback xmlns="">
          <p:sp>
            <p:nvSpPr>
              <p:cNvPr id="27651" name="Text Box 5"/>
              <p:cNvSpPr txBox="1">
                <a:spLocks noRot="1" noChangeAspect="1" noMove="1" noResize="1" noEditPoints="1" noAdjustHandles="1" noChangeArrowheads="1" noChangeShapeType="1" noTextEdit="1"/>
              </p:cNvSpPr>
              <p:nvPr/>
            </p:nvSpPr>
            <p:spPr bwMode="auto">
              <a:xfrm>
                <a:off x="1689735" y="2087463"/>
                <a:ext cx="9306560" cy="4770537"/>
              </a:xfrm>
              <a:prstGeom prst="rect">
                <a:avLst/>
              </a:prstGeom>
              <a:blipFill>
                <a:blip r:embed="rId5"/>
                <a:stretch>
                  <a:fillRect t="-1022" b="-1277"/>
                </a:stretch>
              </a:blipFill>
              <a:ln w="9525">
                <a:noFill/>
                <a:miter lim="800000"/>
                <a:headEnd/>
                <a:tailEnd/>
              </a:ln>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90B6BEE8-75DD-4835-840E-9656418D4C92}" type="slidenum">
              <a:rPr lang="en-US" smtClean="0"/>
              <a:pPr>
                <a:defRPr/>
              </a:pPr>
              <a:t>5</a:t>
            </a:fld>
            <a:endParaRPr lang="en-US"/>
          </a:p>
        </p:txBody>
      </p:sp>
      <mc:AlternateContent xmlns:mc="http://schemas.openxmlformats.org/markup-compatibility/2006" xmlns:a14="http://schemas.microsoft.com/office/drawing/2010/main">
        <mc:Choice Requires="a14">
          <p:graphicFrame>
            <p:nvGraphicFramePr>
              <p:cNvPr id="50182" name="Group 6"/>
              <p:cNvGraphicFramePr>
                <a:graphicFrameLocks noGrp="1"/>
              </p:cNvGraphicFramePr>
              <p:nvPr>
                <p:ph type="tbl" idx="4294967295"/>
                <p:extLst>
                  <p:ext uri="{D42A27DB-BD31-4B8C-83A1-F6EECF244321}">
                    <p14:modId xmlns:p14="http://schemas.microsoft.com/office/powerpoint/2010/main" val="3301967506"/>
                  </p:ext>
                </p:extLst>
              </p:nvPr>
            </p:nvGraphicFramePr>
            <p:xfrm>
              <a:off x="3086100" y="3550920"/>
              <a:ext cx="5829300" cy="1981200"/>
            </p:xfrm>
            <a:graphic>
              <a:graphicData uri="http://schemas.openxmlformats.org/drawingml/2006/table">
                <a:tbl>
                  <a:tblPr/>
                  <a:tblGrid>
                    <a:gridCol w="1457325">
                      <a:extLst>
                        <a:ext uri="{9D8B030D-6E8A-4147-A177-3AD203B41FA5}">
                          <a16:colId xmlns:a16="http://schemas.microsoft.com/office/drawing/2014/main" val="20000"/>
                        </a:ext>
                      </a:extLst>
                    </a:gridCol>
                    <a:gridCol w="1457325">
                      <a:extLst>
                        <a:ext uri="{9D8B030D-6E8A-4147-A177-3AD203B41FA5}">
                          <a16:colId xmlns:a16="http://schemas.microsoft.com/office/drawing/2014/main" val="20001"/>
                        </a:ext>
                      </a:extLst>
                    </a:gridCol>
                    <a:gridCol w="1457325">
                      <a:extLst>
                        <a:ext uri="{9D8B030D-6E8A-4147-A177-3AD203B41FA5}">
                          <a16:colId xmlns:a16="http://schemas.microsoft.com/office/drawing/2014/main" val="20002"/>
                        </a:ext>
                      </a:extLst>
                    </a:gridCol>
                    <a:gridCol w="1457325">
                      <a:extLst>
                        <a:ext uri="{9D8B030D-6E8A-4147-A177-3AD203B41FA5}">
                          <a16:colId xmlns:a16="http://schemas.microsoft.com/office/drawing/2014/main" val="20003"/>
                        </a:ext>
                      </a:extLst>
                    </a:gridCol>
                  </a:tblGrid>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p</a:t>
                          </a:r>
                          <a14:m>
                            <m:oMath xmlns:m="http://schemas.openxmlformats.org/officeDocument/2006/math">
                              <m:r>
                                <a:rPr lang="en-US" sz="2000" b="1" i="1" smtClean="0">
                                  <a:latin typeface="Cambria Math" panose="02040503050406030204" pitchFamily="18" charset="0"/>
                                  <a:ea typeface="Cambria Math" panose="02040503050406030204" pitchFamily="18" charset="0"/>
                                </a:rPr>
                                <m:t>⟹</m:t>
                              </m:r>
                            </m:oMath>
                          </a14:m>
                          <a:r>
                            <a:rPr kumimoji="0" lang="en-US" sz="2000" b="0" i="0" u="none" strike="noStrike" cap="none" normalizeH="0" baseline="0" dirty="0">
                              <a:ln>
                                <a:noFill/>
                              </a:ln>
                              <a:solidFill>
                                <a:schemeClr val="tx1"/>
                              </a:solidFill>
                              <a:effectLst/>
                              <a:latin typeface="Arial" pitchFamily="34" charset="0"/>
                              <a:sym typeface="Symbol" pitchFamily="18" charset="2"/>
                            </a:rPr>
                            <a:t>q</a:t>
                          </a:r>
                          <a:endParaRPr kumimoji="0" lang="en-US" sz="20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q</a:t>
                          </a:r>
                          <a14:m>
                            <m:oMath xmlns:m="http://schemas.openxmlformats.org/officeDocument/2006/math">
                              <m:r>
                                <a:rPr lang="en-US" sz="2000" b="1" i="1" smtClean="0">
                                  <a:latin typeface="Cambria Math" panose="02040503050406030204" pitchFamily="18" charset="0"/>
                                  <a:ea typeface="Cambria Math" panose="02040503050406030204" pitchFamily="18" charset="0"/>
                                </a:rPr>
                                <m:t>⟹</m:t>
                              </m:r>
                            </m:oMath>
                          </a14:m>
                          <a:r>
                            <a:rPr kumimoji="0" lang="en-US" sz="2000" b="0" i="0" u="none" strike="noStrike" cap="none" normalizeH="0" baseline="0" dirty="0">
                              <a:ln>
                                <a:noFill/>
                              </a:ln>
                              <a:solidFill>
                                <a:schemeClr val="tx1"/>
                              </a:solidFill>
                              <a:effectLst/>
                              <a:latin typeface="Arial" pitchFamily="34" charset="0"/>
                              <a:sym typeface="Symbol" pitchFamily="18" charset="2"/>
                            </a:rPr>
                            <a:t>p</a:t>
                          </a:r>
                          <a:endParaRPr kumimoji="0" lang="en-US" sz="20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1"/>
                      </a:ext>
                    </a:extLst>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2"/>
                      </a:ext>
                    </a:extLst>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3"/>
                      </a:ext>
                    </a:extLst>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4"/>
                      </a:ext>
                    </a:extLst>
                  </a:tr>
                </a:tbl>
              </a:graphicData>
            </a:graphic>
          </p:graphicFrame>
        </mc:Choice>
        <mc:Fallback xmlns="">
          <p:graphicFrame>
            <p:nvGraphicFramePr>
              <p:cNvPr id="50182" name="Group 6"/>
              <p:cNvGraphicFramePr>
                <a:graphicFrameLocks noGrp="1"/>
              </p:cNvGraphicFramePr>
              <p:nvPr>
                <p:ph type="tbl" idx="4294967295"/>
                <p:extLst>
                  <p:ext uri="{D42A27DB-BD31-4B8C-83A1-F6EECF244321}">
                    <p14:modId xmlns:p14="http://schemas.microsoft.com/office/powerpoint/2010/main" val="3301967506"/>
                  </p:ext>
                </p:extLst>
              </p:nvPr>
            </p:nvGraphicFramePr>
            <p:xfrm>
              <a:off x="3086100" y="3550920"/>
              <a:ext cx="5829300" cy="1981200"/>
            </p:xfrm>
            <a:graphic>
              <a:graphicData uri="http://schemas.openxmlformats.org/drawingml/2006/table">
                <a:tbl>
                  <a:tblPr/>
                  <a:tblGrid>
                    <a:gridCol w="1457325">
                      <a:extLst>
                        <a:ext uri="{9D8B030D-6E8A-4147-A177-3AD203B41FA5}">
                          <a16:colId xmlns:a16="http://schemas.microsoft.com/office/drawing/2014/main" val="20000"/>
                        </a:ext>
                      </a:extLst>
                    </a:gridCol>
                    <a:gridCol w="1457325">
                      <a:extLst>
                        <a:ext uri="{9D8B030D-6E8A-4147-A177-3AD203B41FA5}">
                          <a16:colId xmlns:a16="http://schemas.microsoft.com/office/drawing/2014/main" val="20001"/>
                        </a:ext>
                      </a:extLst>
                    </a:gridCol>
                    <a:gridCol w="1457325">
                      <a:extLst>
                        <a:ext uri="{9D8B030D-6E8A-4147-A177-3AD203B41FA5}">
                          <a16:colId xmlns:a16="http://schemas.microsoft.com/office/drawing/2014/main" val="20002"/>
                        </a:ext>
                      </a:extLst>
                    </a:gridCol>
                    <a:gridCol w="1457325">
                      <a:extLst>
                        <a:ext uri="{9D8B030D-6E8A-4147-A177-3AD203B41FA5}">
                          <a16:colId xmlns:a16="http://schemas.microsoft.com/office/drawing/2014/main" val="20003"/>
                        </a:ext>
                      </a:extLst>
                    </a:gridCol>
                  </a:tblGrid>
                  <a:tr h="3962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endParaRPr lang="en-US"/>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6"/>
                          <a:stretch>
                            <a:fillRect l="-201674" t="-6154" r="-102092" b="-429231"/>
                          </a:stretch>
                        </a:blipFill>
                      </a:tcPr>
                    </a:tc>
                    <a:tc>
                      <a:txBody>
                        <a:bodyPr/>
                        <a:lstStyle/>
                        <a:p>
                          <a:endParaRPr lang="en-US"/>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6"/>
                          <a:stretch>
                            <a:fillRect l="-301674" t="-6154" r="-2092" b="-429231"/>
                          </a:stretch>
                        </a:blipFill>
                      </a:tcPr>
                    </a:tc>
                    <a:extLst>
                      <a:ext uri="{0D108BD9-81ED-4DB2-BD59-A6C34878D82A}">
                        <a16:rowId xmlns:a16="http://schemas.microsoft.com/office/drawing/2014/main" val="10000"/>
                      </a:ext>
                    </a:extLst>
                  </a:tr>
                  <a:tr h="3962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1"/>
                      </a:ext>
                    </a:extLst>
                  </a:tr>
                  <a:tr h="3962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2"/>
                      </a:ext>
                    </a:extLst>
                  </a:tr>
                  <a:tr h="3962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3"/>
                      </a:ext>
                    </a:extLst>
                  </a:tr>
                  <a:tr h="3962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4"/>
                      </a:ext>
                    </a:extLst>
                  </a:tr>
                </a:tbl>
              </a:graphicData>
            </a:graphic>
          </p:graphicFrame>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2438399" y="477520"/>
            <a:ext cx="7770811" cy="767080"/>
          </a:xfrm>
          <a:prstGeom prst="rect">
            <a:avLst/>
          </a:prstGeom>
          <a:noFill/>
          <a:ln w="9525">
            <a:noFill/>
            <a:miter lim="800000"/>
            <a:headEnd/>
            <a:tailEnd/>
          </a:ln>
        </p:spPr>
        <p:txBody>
          <a:bodyPr anchor="ctr"/>
          <a:lstStyle/>
          <a:p>
            <a:pPr algn="ctr"/>
            <a:r>
              <a:rPr lang="en-US" sz="3200" dirty="0"/>
              <a:t>CONTRAPOSITIVE OF A CONDITIONAL STATEMENT</a:t>
            </a:r>
          </a:p>
        </p:txBody>
      </p:sp>
      <mc:AlternateContent xmlns:mc="http://schemas.openxmlformats.org/markup-compatibility/2006" xmlns:a14="http://schemas.microsoft.com/office/drawing/2010/main">
        <mc:Choice Requires="a14">
          <p:sp>
            <p:nvSpPr>
              <p:cNvPr id="28675" name="Text Box 5"/>
              <p:cNvSpPr txBox="1">
                <a:spLocks noChangeArrowheads="1"/>
              </p:cNvSpPr>
              <p:nvPr/>
            </p:nvSpPr>
            <p:spPr bwMode="auto">
              <a:xfrm>
                <a:off x="2438400" y="1346201"/>
                <a:ext cx="8747760" cy="5478423"/>
              </a:xfrm>
              <a:prstGeom prst="rect">
                <a:avLst/>
              </a:prstGeom>
              <a:noFill/>
              <a:ln w="9525">
                <a:noFill/>
                <a:miter lim="800000"/>
                <a:headEnd/>
                <a:tailEnd/>
              </a:ln>
            </p:spPr>
            <p:txBody>
              <a:bodyPr wrap="square">
                <a:spAutoFit/>
              </a:bodyPr>
              <a:lstStyle/>
              <a:p>
                <a:pPr lvl="1">
                  <a:spcBef>
                    <a:spcPct val="50000"/>
                  </a:spcBef>
                </a:pPr>
                <a:r>
                  <a:rPr lang="en-US" sz="2000" dirty="0">
                    <a:latin typeface="Times New Roman" pitchFamily="18" charset="0"/>
                  </a:rPr>
                  <a:t>The </a:t>
                </a:r>
                <a:r>
                  <a:rPr lang="en-US" sz="2000" b="1" dirty="0">
                    <a:solidFill>
                      <a:srgbClr val="FF0000"/>
                    </a:solidFill>
                    <a:latin typeface="Times New Roman" pitchFamily="18" charset="0"/>
                  </a:rPr>
                  <a:t>contrapositive</a:t>
                </a:r>
                <a:r>
                  <a:rPr lang="en-US" sz="2000" b="1" dirty="0">
                    <a:latin typeface="Times New Roman" pitchFamily="18" charset="0"/>
                  </a:rPr>
                  <a:t> </a:t>
                </a:r>
                <a:r>
                  <a:rPr lang="en-US" sz="2000" dirty="0">
                    <a:latin typeface="Times New Roman" pitchFamily="18" charset="0"/>
                  </a:rPr>
                  <a:t>of the conditional statement </a:t>
                </a:r>
                <a:r>
                  <a:rPr lang="en-US" sz="2000" b="1" dirty="0">
                    <a:solidFill>
                      <a:schemeClr val="tx2"/>
                    </a:solidFill>
                    <a:latin typeface="Times New Roman" pitchFamily="18" charset="0"/>
                  </a:rPr>
                  <a:t>p </a:t>
                </a:r>
                <a14:m>
                  <m:oMath xmlns:m="http://schemas.openxmlformats.org/officeDocument/2006/math">
                    <m:r>
                      <a:rPr lang="en-US" sz="2000" b="1" i="1">
                        <a:latin typeface="Cambria Math" panose="02040503050406030204" pitchFamily="18" charset="0"/>
                        <a:ea typeface="Cambria Math" panose="02040503050406030204" pitchFamily="18" charset="0"/>
                      </a:rPr>
                      <m:t>⟹</m:t>
                    </m:r>
                  </m:oMath>
                </a14:m>
                <a:r>
                  <a:rPr lang="en-US" sz="2000" b="1" dirty="0">
                    <a:solidFill>
                      <a:schemeClr val="tx2"/>
                    </a:solidFill>
                    <a:latin typeface="Times New Roman" pitchFamily="18" charset="0"/>
                    <a:sym typeface="Symbol" pitchFamily="18" charset="2"/>
                  </a:rPr>
                  <a:t> q</a:t>
                </a:r>
                <a:r>
                  <a:rPr lang="en-US" sz="2000" dirty="0">
                    <a:solidFill>
                      <a:schemeClr val="tx2"/>
                    </a:solidFill>
                    <a:latin typeface="Times New Roman" pitchFamily="18" charset="0"/>
                    <a:sym typeface="Symbol" pitchFamily="18" charset="2"/>
                  </a:rPr>
                  <a:t> is </a:t>
                </a:r>
                <a14:m>
                  <m:oMath xmlns:m="http://schemas.openxmlformats.org/officeDocument/2006/math">
                    <m:r>
                      <a:rPr lang="en-US" sz="2000" b="1" i="1">
                        <a:latin typeface="Cambria Math" panose="02040503050406030204" pitchFamily="18" charset="0"/>
                        <a:ea typeface="Cambria Math" panose="02040503050406030204" pitchFamily="18" charset="0"/>
                        <a:sym typeface="Symbol" pitchFamily="18" charset="2"/>
                      </a:rPr>
                      <m:t>¬</m:t>
                    </m:r>
                  </m:oMath>
                </a14:m>
                <a:r>
                  <a:rPr lang="en-US" sz="2000" b="1" dirty="0">
                    <a:solidFill>
                      <a:schemeClr val="tx2"/>
                    </a:solidFill>
                    <a:latin typeface="Times New Roman" pitchFamily="18" charset="0"/>
                  </a:rPr>
                  <a:t> q </a:t>
                </a:r>
                <a14:m>
                  <m:oMath xmlns:m="http://schemas.openxmlformats.org/officeDocument/2006/math">
                    <m:r>
                      <a:rPr lang="en-US" sz="2000" b="1" i="1">
                        <a:latin typeface="Cambria Math" panose="02040503050406030204" pitchFamily="18" charset="0"/>
                        <a:ea typeface="Cambria Math" panose="02040503050406030204" pitchFamily="18" charset="0"/>
                      </a:rPr>
                      <m:t>⟹</m:t>
                    </m:r>
                  </m:oMath>
                </a14:m>
                <a:r>
                  <a:rPr lang="en-US" sz="2000" b="1" dirty="0">
                    <a:solidFill>
                      <a:schemeClr val="tx2"/>
                    </a:solidFill>
                    <a:latin typeface="Times New Roman" pitchFamily="18" charset="0"/>
                    <a:sym typeface="Symbol" pitchFamily="18" charset="2"/>
                  </a:rPr>
                  <a:t> </a:t>
                </a:r>
                <a14:m>
                  <m:oMath xmlns:m="http://schemas.openxmlformats.org/officeDocument/2006/math">
                    <m:r>
                      <a:rPr lang="en-US" sz="2000" b="1" i="1">
                        <a:latin typeface="Cambria Math" panose="02040503050406030204" pitchFamily="18" charset="0"/>
                        <a:ea typeface="Cambria Math" panose="02040503050406030204" pitchFamily="18" charset="0"/>
                        <a:sym typeface="Symbol" pitchFamily="18" charset="2"/>
                      </a:rPr>
                      <m:t>¬</m:t>
                    </m:r>
                  </m:oMath>
                </a14:m>
                <a:r>
                  <a:rPr lang="en-US" sz="2000" b="1" dirty="0">
                    <a:solidFill>
                      <a:schemeClr val="tx2"/>
                    </a:solidFill>
                    <a:latin typeface="Times New Roman" pitchFamily="18" charset="0"/>
                    <a:sym typeface="Symbol" pitchFamily="18" charset="2"/>
                  </a:rPr>
                  <a:t> p.</a:t>
                </a:r>
                <a:r>
                  <a:rPr lang="en-US" sz="2000" dirty="0">
                    <a:solidFill>
                      <a:schemeClr val="tx2"/>
                    </a:solidFill>
                    <a:latin typeface="Times New Roman" pitchFamily="18" charset="0"/>
                    <a:sym typeface="Symbol" pitchFamily="18" charset="2"/>
                  </a:rPr>
                  <a:t> </a:t>
                </a:r>
              </a:p>
              <a:p>
                <a:pPr lvl="1">
                  <a:spcBef>
                    <a:spcPct val="50000"/>
                  </a:spcBef>
                </a:pPr>
                <a:r>
                  <a:rPr lang="en-US" sz="2000" dirty="0">
                    <a:solidFill>
                      <a:srgbClr val="FF0000"/>
                    </a:solidFill>
                    <a:latin typeface="Times New Roman" pitchFamily="18" charset="0"/>
                    <a:sym typeface="Symbol" pitchFamily="18" charset="2"/>
                  </a:rPr>
                  <a:t>A conditional and its contra positive are equivalent. </a:t>
                </a:r>
              </a:p>
              <a:p>
                <a:pPr lvl="1">
                  <a:spcBef>
                    <a:spcPct val="50000"/>
                  </a:spcBef>
                </a:pPr>
                <a:r>
                  <a:rPr lang="en-US" sz="2000" dirty="0">
                    <a:solidFill>
                      <a:schemeClr val="tx2"/>
                    </a:solidFill>
                    <a:latin typeface="Times New Roman" pitchFamily="18" charset="0"/>
                    <a:sym typeface="Symbol" pitchFamily="18" charset="2"/>
                  </a:rPr>
                  <a:t>Symbolically, </a:t>
                </a:r>
                <a:r>
                  <a:rPr lang="en-US" sz="2000" b="1" dirty="0">
                    <a:latin typeface="Times New Roman" pitchFamily="18" charset="0"/>
                  </a:rPr>
                  <a:t>p </a:t>
                </a:r>
                <a14:m>
                  <m:oMath xmlns:m="http://schemas.openxmlformats.org/officeDocument/2006/math">
                    <m:r>
                      <a:rPr lang="en-US" sz="2000" b="1" i="1">
                        <a:latin typeface="Cambria Math" panose="02040503050406030204" pitchFamily="18" charset="0"/>
                        <a:ea typeface="Cambria Math" panose="02040503050406030204" pitchFamily="18" charset="0"/>
                      </a:rPr>
                      <m:t>⟹</m:t>
                    </m:r>
                  </m:oMath>
                </a14:m>
                <a:r>
                  <a:rPr lang="en-US" sz="2000" b="1" dirty="0">
                    <a:latin typeface="Times New Roman" pitchFamily="18" charset="0"/>
                    <a:sym typeface="Symbol" pitchFamily="18" charset="2"/>
                  </a:rPr>
                  <a:t> q  </a:t>
                </a:r>
                <a14:m>
                  <m:oMath xmlns:m="http://schemas.openxmlformats.org/officeDocument/2006/math">
                    <m:r>
                      <a:rPr lang="en-US" sz="2000" b="1" i="1">
                        <a:latin typeface="Cambria Math" panose="02040503050406030204" pitchFamily="18" charset="0"/>
                        <a:ea typeface="Cambria Math" panose="02040503050406030204" pitchFamily="18" charset="0"/>
                        <a:sym typeface="Symbol" pitchFamily="18" charset="2"/>
                      </a:rPr>
                      <m:t>¬</m:t>
                    </m:r>
                  </m:oMath>
                </a14:m>
                <a:r>
                  <a:rPr lang="en-US" sz="2000" b="1" dirty="0">
                    <a:latin typeface="Times New Roman" pitchFamily="18" charset="0"/>
                    <a:sym typeface="Symbol" pitchFamily="18" charset="2"/>
                  </a:rPr>
                  <a:t>q </a:t>
                </a:r>
                <a14:m>
                  <m:oMath xmlns:m="http://schemas.openxmlformats.org/officeDocument/2006/math">
                    <m:r>
                      <a:rPr lang="en-US" sz="2000" b="1" i="1">
                        <a:latin typeface="Cambria Math" panose="02040503050406030204" pitchFamily="18" charset="0"/>
                        <a:ea typeface="Cambria Math" panose="02040503050406030204" pitchFamily="18" charset="0"/>
                      </a:rPr>
                      <m:t>⟹</m:t>
                    </m:r>
                  </m:oMath>
                </a14:m>
                <a:r>
                  <a:rPr lang="en-US" sz="2000" b="1" dirty="0">
                    <a:latin typeface="Times New Roman" pitchFamily="18" charset="0"/>
                    <a:sym typeface="Symbol" pitchFamily="18" charset="2"/>
                  </a:rPr>
                  <a:t> </a:t>
                </a:r>
                <a14:m>
                  <m:oMath xmlns:m="http://schemas.openxmlformats.org/officeDocument/2006/math">
                    <m:r>
                      <a:rPr lang="en-US" sz="2000" b="1" i="1">
                        <a:latin typeface="Cambria Math" panose="02040503050406030204" pitchFamily="18" charset="0"/>
                        <a:ea typeface="Cambria Math" panose="02040503050406030204" pitchFamily="18" charset="0"/>
                        <a:sym typeface="Symbol" pitchFamily="18" charset="2"/>
                      </a:rPr>
                      <m:t>¬</m:t>
                    </m:r>
                  </m:oMath>
                </a14:m>
                <a:r>
                  <a:rPr lang="en-US" sz="2000" b="1" dirty="0">
                    <a:latin typeface="Times New Roman" pitchFamily="18" charset="0"/>
                    <a:sym typeface="Symbol" pitchFamily="18" charset="2"/>
                  </a:rPr>
                  <a:t>p </a:t>
                </a:r>
                <a:r>
                  <a:rPr lang="en-US" sz="2000" dirty="0">
                    <a:latin typeface="Times New Roman" pitchFamily="18" charset="0"/>
                    <a:sym typeface="Symbol" pitchFamily="18" charset="2"/>
                  </a:rPr>
                  <a:t>as shown by the truth table below.</a:t>
                </a:r>
              </a:p>
              <a:p>
                <a:pPr lvl="1">
                  <a:spcBef>
                    <a:spcPct val="50000"/>
                  </a:spcBef>
                </a:pPr>
                <a:endParaRPr lang="en-US" sz="2000" dirty="0">
                  <a:latin typeface="Times New Roman" pitchFamily="18" charset="0"/>
                  <a:sym typeface="Symbol" pitchFamily="18" charset="2"/>
                </a:endParaRPr>
              </a:p>
              <a:p>
                <a:pPr lvl="1">
                  <a:spcBef>
                    <a:spcPct val="50000"/>
                  </a:spcBef>
                </a:pPr>
                <a:endParaRPr lang="en-US" sz="2000" dirty="0">
                  <a:latin typeface="Times New Roman" pitchFamily="18" charset="0"/>
                  <a:sym typeface="Symbol" pitchFamily="18" charset="2"/>
                </a:endParaRPr>
              </a:p>
              <a:p>
                <a:pPr lvl="1">
                  <a:spcBef>
                    <a:spcPct val="50000"/>
                  </a:spcBef>
                </a:pPr>
                <a:endParaRPr lang="en-US" sz="2000" dirty="0">
                  <a:latin typeface="Times New Roman" pitchFamily="18" charset="0"/>
                  <a:sym typeface="Symbol" pitchFamily="18" charset="2"/>
                </a:endParaRPr>
              </a:p>
              <a:p>
                <a:pPr lvl="1">
                  <a:spcBef>
                    <a:spcPct val="50000"/>
                  </a:spcBef>
                </a:pPr>
                <a:endParaRPr lang="en-US" sz="2000" dirty="0">
                  <a:latin typeface="Times New Roman" pitchFamily="18" charset="0"/>
                  <a:sym typeface="Symbol" pitchFamily="18" charset="2"/>
                </a:endParaRPr>
              </a:p>
              <a:p>
                <a:pPr lvl="1">
                  <a:spcBef>
                    <a:spcPct val="50000"/>
                  </a:spcBef>
                </a:pPr>
                <a:endParaRPr lang="en-US" sz="2000" dirty="0">
                  <a:latin typeface="Times New Roman" pitchFamily="18" charset="0"/>
                  <a:sym typeface="Symbol" pitchFamily="18" charset="2"/>
                </a:endParaRPr>
              </a:p>
              <a:p>
                <a:pPr lvl="1">
                  <a:spcBef>
                    <a:spcPct val="50000"/>
                  </a:spcBef>
                </a:pPr>
                <a:endParaRPr lang="en-US" sz="2000" dirty="0">
                  <a:latin typeface="Times New Roman" pitchFamily="18" charset="0"/>
                  <a:sym typeface="Symbol" pitchFamily="18" charset="2"/>
                </a:endParaRPr>
              </a:p>
              <a:p>
                <a:pPr lvl="1">
                  <a:spcBef>
                    <a:spcPct val="50000"/>
                  </a:spcBef>
                </a:pPr>
                <a:r>
                  <a:rPr lang="en-US" sz="2000" dirty="0">
                    <a:latin typeface="Times New Roman" pitchFamily="18" charset="0"/>
                    <a:sym typeface="Symbol" pitchFamily="18" charset="2"/>
                  </a:rPr>
                  <a:t>Note that the entries in the last two columns are same. Hence the corresponding statement forms are logically equivalent. Also note that in the above table we did not made the columns </a:t>
                </a:r>
                <a:r>
                  <a:rPr lang="en-US" sz="2000" dirty="0">
                    <a:solidFill>
                      <a:schemeClr val="tx1"/>
                    </a:solidFill>
                    <a:latin typeface="Times New Roman" pitchFamily="18" charset="0"/>
                    <a:sym typeface="Symbol" pitchFamily="18" charset="2"/>
                  </a:rPr>
                  <a:t>for </a:t>
                </a:r>
                <a14:m>
                  <m:oMath xmlns:m="http://schemas.openxmlformats.org/officeDocument/2006/math">
                    <m:r>
                      <a:rPr lang="en-US" sz="2000" b="1" i="1" smtClean="0">
                        <a:solidFill>
                          <a:schemeClr val="tx1"/>
                        </a:solidFill>
                        <a:latin typeface="Cambria Math" panose="02040503050406030204" pitchFamily="18" charset="0"/>
                        <a:ea typeface="Cambria Math" panose="02040503050406030204" pitchFamily="18" charset="0"/>
                        <a:sym typeface="Symbol" pitchFamily="18" charset="2"/>
                      </a:rPr>
                      <m:t>¬ </m:t>
                    </m:r>
                  </m:oMath>
                </a14:m>
                <a:r>
                  <a:rPr lang="en-US" sz="2000" dirty="0">
                    <a:solidFill>
                      <a:schemeClr val="tx1"/>
                    </a:solidFill>
                    <a:latin typeface="Times New Roman" pitchFamily="18" charset="0"/>
                  </a:rPr>
                  <a:t>q and </a:t>
                </a:r>
                <a14:m>
                  <m:oMath xmlns:m="http://schemas.openxmlformats.org/officeDocument/2006/math">
                    <m:r>
                      <a:rPr lang="en-US" sz="2000" b="1" i="1">
                        <a:solidFill>
                          <a:schemeClr val="tx1"/>
                        </a:solidFill>
                        <a:latin typeface="Cambria Math" panose="02040503050406030204" pitchFamily="18" charset="0"/>
                        <a:ea typeface="Cambria Math" panose="02040503050406030204" pitchFamily="18" charset="0"/>
                        <a:sym typeface="Symbol" pitchFamily="18" charset="2"/>
                      </a:rPr>
                      <m:t>¬</m:t>
                    </m:r>
                  </m:oMath>
                </a14:m>
                <a:r>
                  <a:rPr lang="en-US" sz="2000" dirty="0">
                    <a:solidFill>
                      <a:schemeClr val="tx1"/>
                    </a:solidFill>
                    <a:latin typeface="Times New Roman" pitchFamily="18" charset="0"/>
                    <a:sym typeface="Symbol" pitchFamily="18" charset="2"/>
                  </a:rPr>
                  <a:t> p. But you should made these columns also. </a:t>
                </a:r>
                <a:endParaRPr lang="en-US" sz="2000" dirty="0">
                  <a:latin typeface="Times New Roman" pitchFamily="18" charset="0"/>
                  <a:sym typeface="Symbol" pitchFamily="18" charset="2"/>
                </a:endParaRPr>
              </a:p>
            </p:txBody>
          </p:sp>
        </mc:Choice>
        <mc:Fallback xmlns="">
          <p:sp>
            <p:nvSpPr>
              <p:cNvPr id="28675" name="Text Box 5"/>
              <p:cNvSpPr txBox="1">
                <a:spLocks noRot="1" noChangeAspect="1" noMove="1" noResize="1" noEditPoints="1" noAdjustHandles="1" noChangeArrowheads="1" noChangeShapeType="1" noTextEdit="1"/>
              </p:cNvSpPr>
              <p:nvPr/>
            </p:nvSpPr>
            <p:spPr bwMode="auto">
              <a:xfrm>
                <a:off x="2438400" y="1346201"/>
                <a:ext cx="8747760" cy="5478423"/>
              </a:xfrm>
              <a:prstGeom prst="rect">
                <a:avLst/>
              </a:prstGeom>
              <a:blipFill>
                <a:blip r:embed="rId5"/>
                <a:stretch>
                  <a:fillRect t="-667" r="-1115" b="-1001"/>
                </a:stretch>
              </a:blipFill>
              <a:ln w="9525">
                <a:noFill/>
                <a:miter lim="800000"/>
                <a:headEnd/>
                <a:tailEnd/>
              </a:ln>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90B6BEE8-75DD-4835-840E-9656418D4C92}" type="slidenum">
              <a:rPr lang="en-US" smtClean="0"/>
              <a:pPr>
                <a:defRPr/>
              </a:pPr>
              <a:t>6</a:t>
            </a:fld>
            <a:endParaRPr lang="en-US"/>
          </a:p>
        </p:txBody>
      </p:sp>
      <mc:AlternateContent xmlns:mc="http://schemas.openxmlformats.org/markup-compatibility/2006" xmlns:a14="http://schemas.microsoft.com/office/drawing/2010/main">
        <mc:Choice Requires="a14">
          <p:graphicFrame>
            <p:nvGraphicFramePr>
              <p:cNvPr id="52230" name="Group 6"/>
              <p:cNvGraphicFramePr>
                <a:graphicFrameLocks noGrp="1"/>
              </p:cNvGraphicFramePr>
              <p:nvPr>
                <p:ph type="tbl" idx="4294967295"/>
                <p:extLst>
                  <p:ext uri="{D42A27DB-BD31-4B8C-83A1-F6EECF244321}">
                    <p14:modId xmlns:p14="http://schemas.microsoft.com/office/powerpoint/2010/main" val="2488619858"/>
                  </p:ext>
                </p:extLst>
              </p:nvPr>
            </p:nvGraphicFramePr>
            <p:xfrm>
              <a:off x="4019550" y="3155643"/>
              <a:ext cx="4260849" cy="1981200"/>
            </p:xfrm>
            <a:graphic>
              <a:graphicData uri="http://schemas.openxmlformats.org/drawingml/2006/table">
                <a:tbl>
                  <a:tblPr/>
                  <a:tblGrid>
                    <a:gridCol w="924311">
                      <a:extLst>
                        <a:ext uri="{9D8B030D-6E8A-4147-A177-3AD203B41FA5}">
                          <a16:colId xmlns:a16="http://schemas.microsoft.com/office/drawing/2014/main" val="20000"/>
                        </a:ext>
                      </a:extLst>
                    </a:gridCol>
                    <a:gridCol w="811590">
                      <a:extLst>
                        <a:ext uri="{9D8B030D-6E8A-4147-A177-3AD203B41FA5}">
                          <a16:colId xmlns:a16="http://schemas.microsoft.com/office/drawing/2014/main" val="20001"/>
                        </a:ext>
                      </a:extLst>
                    </a:gridCol>
                    <a:gridCol w="811590">
                      <a:extLst>
                        <a:ext uri="{9D8B030D-6E8A-4147-A177-3AD203B41FA5}">
                          <a16:colId xmlns:a16="http://schemas.microsoft.com/office/drawing/2014/main" val="20002"/>
                        </a:ext>
                      </a:extLst>
                    </a:gridCol>
                    <a:gridCol w="1713358">
                      <a:extLst>
                        <a:ext uri="{9D8B030D-6E8A-4147-A177-3AD203B41FA5}">
                          <a16:colId xmlns:a16="http://schemas.microsoft.com/office/drawing/2014/main" val="20003"/>
                        </a:ext>
                      </a:extLst>
                    </a:gridCol>
                  </a:tblGrid>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p</a:t>
                          </a:r>
                          <a14:m>
                            <m:oMath xmlns:m="http://schemas.openxmlformats.org/officeDocument/2006/math">
                              <m:r>
                                <a:rPr lang="en-US" sz="2000" b="1" i="1" smtClean="0">
                                  <a:latin typeface="Cambria Math" panose="02040503050406030204" pitchFamily="18" charset="0"/>
                                  <a:ea typeface="Cambria Math" panose="02040503050406030204" pitchFamily="18" charset="0"/>
                                </a:rPr>
                                <m:t>⟹</m:t>
                              </m:r>
                            </m:oMath>
                          </a14:m>
                          <a:r>
                            <a:rPr kumimoji="0" lang="en-US" sz="2000" b="0" i="0" u="none" strike="noStrike" cap="none" normalizeH="0" baseline="0" dirty="0">
                              <a:ln>
                                <a:noFill/>
                              </a:ln>
                              <a:solidFill>
                                <a:schemeClr val="tx1"/>
                              </a:solidFill>
                              <a:effectLst/>
                              <a:latin typeface="Arial" pitchFamily="34" charset="0"/>
                              <a:sym typeface="Symbol" pitchFamily="18" charset="2"/>
                            </a:rPr>
                            <a:t>q</a:t>
                          </a:r>
                          <a:endParaRPr kumimoji="0" lang="en-US" sz="20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14:m>
                            <m:oMath xmlns:m="http://schemas.openxmlformats.org/officeDocument/2006/math">
                              <m:r>
                                <a:rPr lang="en-US" sz="2000" b="1" i="1" smtClean="0">
                                  <a:latin typeface="Cambria Math" panose="02040503050406030204" pitchFamily="18" charset="0"/>
                                  <a:ea typeface="Cambria Math" panose="02040503050406030204" pitchFamily="18" charset="0"/>
                                  <a:sym typeface="Symbol" pitchFamily="18" charset="2"/>
                                </a:rPr>
                                <m:t>¬</m:t>
                              </m:r>
                            </m:oMath>
                          </a14:m>
                          <a:r>
                            <a:rPr kumimoji="0" lang="en-US" sz="2000" b="1" i="0" u="none" strike="noStrike" cap="none" normalizeH="0" baseline="0" dirty="0">
                              <a:ln>
                                <a:noFill/>
                              </a:ln>
                              <a:solidFill>
                                <a:schemeClr val="tx2"/>
                              </a:solidFill>
                              <a:effectLst/>
                              <a:latin typeface="Arial" pitchFamily="34" charset="0"/>
                            </a:rPr>
                            <a:t> q </a:t>
                          </a:r>
                          <a14:m>
                            <m:oMath xmlns:m="http://schemas.openxmlformats.org/officeDocument/2006/math">
                              <m:r>
                                <a:rPr lang="en-US" sz="2000" b="1" i="1" smtClean="0">
                                  <a:latin typeface="Cambria Math" panose="02040503050406030204" pitchFamily="18" charset="0"/>
                                  <a:ea typeface="Cambria Math" panose="02040503050406030204" pitchFamily="18" charset="0"/>
                                </a:rPr>
                                <m:t>⟹</m:t>
                              </m:r>
                            </m:oMath>
                          </a14:m>
                          <a:r>
                            <a:rPr kumimoji="0" lang="en-US" sz="2000" b="1" i="0" u="none" strike="noStrike" cap="none" normalizeH="0" baseline="0" dirty="0">
                              <a:ln>
                                <a:noFill/>
                              </a:ln>
                              <a:solidFill>
                                <a:schemeClr val="tx2"/>
                              </a:solidFill>
                              <a:effectLst/>
                              <a:latin typeface="Arial" pitchFamily="34" charset="0"/>
                              <a:sym typeface="Symbol" pitchFamily="18" charset="2"/>
                            </a:rPr>
                            <a:t> </a:t>
                          </a:r>
                          <a14:m>
                            <m:oMath xmlns:m="http://schemas.openxmlformats.org/officeDocument/2006/math">
                              <m:r>
                                <a:rPr lang="en-US" sz="2000" b="1" i="1" smtClean="0">
                                  <a:latin typeface="Cambria Math" panose="02040503050406030204" pitchFamily="18" charset="0"/>
                                  <a:ea typeface="Cambria Math" panose="02040503050406030204" pitchFamily="18" charset="0"/>
                                  <a:sym typeface="Symbol" pitchFamily="18" charset="2"/>
                                </a:rPr>
                                <m:t>¬</m:t>
                              </m:r>
                            </m:oMath>
                          </a14:m>
                          <a:r>
                            <a:rPr kumimoji="0" lang="en-US" sz="2000" b="1" i="0" u="none" strike="noStrike" cap="none" normalizeH="0" baseline="0" dirty="0">
                              <a:ln>
                                <a:noFill/>
                              </a:ln>
                              <a:solidFill>
                                <a:schemeClr val="tx2"/>
                              </a:solidFill>
                              <a:effectLst/>
                              <a:latin typeface="Arial" pitchFamily="34" charset="0"/>
                              <a:sym typeface="Symbol" pitchFamily="18" charset="2"/>
                            </a:rPr>
                            <a:t> 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extLst>
                      <a:ext uri="{0D108BD9-81ED-4DB2-BD59-A6C34878D82A}">
                        <a16:rowId xmlns:a16="http://schemas.microsoft.com/office/drawing/2014/main" val="10001"/>
                      </a:ext>
                    </a:extLst>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extLst>
                      <a:ext uri="{0D108BD9-81ED-4DB2-BD59-A6C34878D82A}">
                        <a16:rowId xmlns:a16="http://schemas.microsoft.com/office/drawing/2014/main" val="10002"/>
                      </a:ext>
                    </a:extLst>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extLst>
                      <a:ext uri="{0D108BD9-81ED-4DB2-BD59-A6C34878D82A}">
                        <a16:rowId xmlns:a16="http://schemas.microsoft.com/office/drawing/2014/main" val="10003"/>
                      </a:ext>
                    </a:extLst>
                  </a:tr>
                  <a:tr h="12413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FF"/>
                        </a:solidFill>
                      </a:tcPr>
                    </a:tc>
                    <a:extLst>
                      <a:ext uri="{0D108BD9-81ED-4DB2-BD59-A6C34878D82A}">
                        <a16:rowId xmlns:a16="http://schemas.microsoft.com/office/drawing/2014/main" val="10004"/>
                      </a:ext>
                    </a:extLst>
                  </a:tr>
                </a:tbl>
              </a:graphicData>
            </a:graphic>
          </p:graphicFrame>
        </mc:Choice>
        <mc:Fallback xmlns="">
          <p:graphicFrame>
            <p:nvGraphicFramePr>
              <p:cNvPr id="52230" name="Group 6"/>
              <p:cNvGraphicFramePr>
                <a:graphicFrameLocks noGrp="1"/>
              </p:cNvGraphicFramePr>
              <p:nvPr>
                <p:ph type="tbl" idx="4294967295"/>
                <p:extLst>
                  <p:ext uri="{D42A27DB-BD31-4B8C-83A1-F6EECF244321}">
                    <p14:modId xmlns:p14="http://schemas.microsoft.com/office/powerpoint/2010/main" val="2488619858"/>
                  </p:ext>
                </p:extLst>
              </p:nvPr>
            </p:nvGraphicFramePr>
            <p:xfrm>
              <a:off x="4019550" y="3155643"/>
              <a:ext cx="4260849" cy="1981200"/>
            </p:xfrm>
            <a:graphic>
              <a:graphicData uri="http://schemas.openxmlformats.org/drawingml/2006/table">
                <a:tbl>
                  <a:tblPr/>
                  <a:tblGrid>
                    <a:gridCol w="924311">
                      <a:extLst>
                        <a:ext uri="{9D8B030D-6E8A-4147-A177-3AD203B41FA5}">
                          <a16:colId xmlns:a16="http://schemas.microsoft.com/office/drawing/2014/main" val="20000"/>
                        </a:ext>
                      </a:extLst>
                    </a:gridCol>
                    <a:gridCol w="811590">
                      <a:extLst>
                        <a:ext uri="{9D8B030D-6E8A-4147-A177-3AD203B41FA5}">
                          <a16:colId xmlns:a16="http://schemas.microsoft.com/office/drawing/2014/main" val="20001"/>
                        </a:ext>
                      </a:extLst>
                    </a:gridCol>
                    <a:gridCol w="811590">
                      <a:extLst>
                        <a:ext uri="{9D8B030D-6E8A-4147-A177-3AD203B41FA5}">
                          <a16:colId xmlns:a16="http://schemas.microsoft.com/office/drawing/2014/main" val="20002"/>
                        </a:ext>
                      </a:extLst>
                    </a:gridCol>
                    <a:gridCol w="1713358">
                      <a:extLst>
                        <a:ext uri="{9D8B030D-6E8A-4147-A177-3AD203B41FA5}">
                          <a16:colId xmlns:a16="http://schemas.microsoft.com/office/drawing/2014/main" val="20003"/>
                        </a:ext>
                      </a:extLst>
                    </a:gridCol>
                  </a:tblGrid>
                  <a:tr h="3962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endParaRPr lang="en-US"/>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6"/>
                          <a:stretch>
                            <a:fillRect l="-214179" t="-6154" r="-213433" b="-430769"/>
                          </a:stretch>
                        </a:blipFill>
                      </a:tcPr>
                    </a:tc>
                    <a:tc>
                      <a:txBody>
                        <a:bodyPr/>
                        <a:lstStyle/>
                        <a:p>
                          <a:endParaRPr lang="en-US"/>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6"/>
                          <a:stretch>
                            <a:fillRect l="-149822" t="-6154" r="-1779" b="-430769"/>
                          </a:stretch>
                        </a:blipFill>
                      </a:tcPr>
                    </a:tc>
                    <a:extLst>
                      <a:ext uri="{0D108BD9-81ED-4DB2-BD59-A6C34878D82A}">
                        <a16:rowId xmlns:a16="http://schemas.microsoft.com/office/drawing/2014/main" val="10000"/>
                      </a:ext>
                    </a:extLst>
                  </a:tr>
                  <a:tr h="3962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extLst>
                      <a:ext uri="{0D108BD9-81ED-4DB2-BD59-A6C34878D82A}">
                        <a16:rowId xmlns:a16="http://schemas.microsoft.com/office/drawing/2014/main" val="10001"/>
                      </a:ext>
                    </a:extLst>
                  </a:tr>
                  <a:tr h="3962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extLst>
                      <a:ext uri="{0D108BD9-81ED-4DB2-BD59-A6C34878D82A}">
                        <a16:rowId xmlns:a16="http://schemas.microsoft.com/office/drawing/2014/main" val="10002"/>
                      </a:ext>
                    </a:extLst>
                  </a:tr>
                  <a:tr h="3962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extLst>
                      <a:ext uri="{0D108BD9-81ED-4DB2-BD59-A6C34878D82A}">
                        <a16:rowId xmlns:a16="http://schemas.microsoft.com/office/drawing/2014/main" val="10003"/>
                      </a:ext>
                    </a:extLst>
                  </a:tr>
                  <a:tr h="3962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FF"/>
                        </a:solidFill>
                      </a:tcPr>
                    </a:tc>
                    <a:extLst>
                      <a:ext uri="{0D108BD9-81ED-4DB2-BD59-A6C34878D82A}">
                        <a16:rowId xmlns:a16="http://schemas.microsoft.com/office/drawing/2014/main" val="10004"/>
                      </a:ext>
                    </a:extLst>
                  </a:tr>
                </a:tbl>
              </a:graphicData>
            </a:graphic>
          </p:graphicFrame>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Using contrapositive for proof</a:t>
            </a:r>
            <a:endParaRPr lang="en-GB" dirty="0"/>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rmAutofit lnSpcReduction="10000"/>
              </a:bodyPr>
              <a:lstStyle/>
              <a:p>
                <a:r>
                  <a:rPr lang="en-US" sz="2400" dirty="0"/>
                  <a:t>Let n be an integer. Prove that if n</a:t>
                </a:r>
                <a:r>
                  <a:rPr lang="en-US" sz="2400" baseline="30000" dirty="0"/>
                  <a:t>2</a:t>
                </a:r>
                <a:r>
                  <a:rPr lang="en-US" sz="2400" dirty="0"/>
                  <a:t> is odd then n is odd.</a:t>
                </a:r>
              </a:p>
              <a:p>
                <a:r>
                  <a:rPr lang="en-US" sz="2400" dirty="0"/>
                  <a:t>Proof: Let </a:t>
                </a:r>
                <a:r>
                  <a:rPr lang="en-US" sz="2400" u="sng" dirty="0">
                    <a:solidFill>
                      <a:srgbClr val="FF0000"/>
                    </a:solidFill>
                  </a:rPr>
                  <a:t>p</a:t>
                </a:r>
                <a:r>
                  <a:rPr lang="en-US" sz="2400" u="sng" dirty="0"/>
                  <a:t>: n</a:t>
                </a:r>
                <a:r>
                  <a:rPr lang="en-US" sz="2400" u="sng" baseline="30000" dirty="0"/>
                  <a:t>2</a:t>
                </a:r>
                <a:r>
                  <a:rPr lang="en-US" sz="2400" u="sng" dirty="0"/>
                  <a:t> is odd </a:t>
                </a:r>
                <a:r>
                  <a:rPr lang="en-US" sz="2400" dirty="0"/>
                  <a:t>and </a:t>
                </a:r>
                <a:r>
                  <a:rPr lang="en-US" sz="2400" u="sng" dirty="0">
                    <a:solidFill>
                      <a:srgbClr val="FF0000"/>
                    </a:solidFill>
                  </a:rPr>
                  <a:t>q</a:t>
                </a:r>
                <a:r>
                  <a:rPr lang="en-US" sz="2400" u="sng" dirty="0"/>
                  <a:t>: n is odd</a:t>
                </a:r>
              </a:p>
              <a:p>
                <a:r>
                  <a:rPr lang="en-US" sz="2400" dirty="0"/>
                  <a:t>We have to prove p</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US" sz="2400" dirty="0"/>
                  <a:t>q = </a:t>
                </a:r>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GB" sz="2400" dirty="0"/>
                  <a:t>q</a:t>
                </a:r>
                <a:r>
                  <a:rPr lang="en-US" sz="2400" dirty="0">
                    <a:ea typeface="Cambria Math" panose="02040503050406030204" pitchFamily="18" charset="0"/>
                  </a:rPr>
                  <a:t> </a:t>
                </a:r>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GB" sz="2400" dirty="0"/>
                  <a:t>p</a:t>
                </a:r>
              </a:p>
              <a:p>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GB" sz="2400" dirty="0"/>
                  <a:t>q: n is even; therefore n=2k</a:t>
                </a:r>
              </a:p>
              <a:p>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GB" sz="2400" dirty="0"/>
                  <a:t>p: n</a:t>
                </a:r>
                <a:r>
                  <a:rPr lang="en-GB" sz="2400" baseline="30000" dirty="0"/>
                  <a:t>2</a:t>
                </a:r>
                <a:r>
                  <a:rPr lang="en-GB" sz="2400" dirty="0"/>
                  <a:t> is even</a:t>
                </a:r>
              </a:p>
              <a:p>
                <a:r>
                  <a:rPr lang="en-US" sz="2400" dirty="0"/>
                  <a:t> and n</a:t>
                </a:r>
                <a:r>
                  <a:rPr lang="en-US" sz="2400" baseline="30000" dirty="0"/>
                  <a:t>2</a:t>
                </a:r>
                <a:r>
                  <a:rPr lang="en-US" sz="2400" dirty="0"/>
                  <a:t>=(2k)</a:t>
                </a:r>
                <a:r>
                  <a:rPr lang="en-US" sz="2400" baseline="30000" dirty="0"/>
                  <a:t>2</a:t>
                </a:r>
                <a:r>
                  <a:rPr lang="en-US" sz="2400" dirty="0"/>
                  <a:t>=4k</a:t>
                </a:r>
                <a:r>
                  <a:rPr lang="en-US" sz="2400" baseline="30000" dirty="0"/>
                  <a:t>2</a:t>
                </a:r>
                <a:r>
                  <a:rPr lang="en-US" sz="2400" dirty="0"/>
                  <a:t>=2.2k</a:t>
                </a:r>
                <a:r>
                  <a:rPr lang="en-US" sz="2400" baseline="30000" dirty="0"/>
                  <a:t>2</a:t>
                </a:r>
              </a:p>
              <a:p>
                <a:r>
                  <a:rPr lang="en-US" sz="2400" dirty="0"/>
                  <a:t>Thus n</a:t>
                </a:r>
                <a:r>
                  <a:rPr lang="en-US" sz="2400" baseline="30000" dirty="0"/>
                  <a:t>2</a:t>
                </a:r>
                <a:r>
                  <a:rPr lang="en-US" sz="2400" dirty="0"/>
                  <a:t> is also even which shows </a:t>
                </a:r>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GB" sz="2400" dirty="0"/>
                  <a:t>q</a:t>
                </a:r>
                <a:r>
                  <a:rPr lang="en-US" sz="2400" dirty="0">
                    <a:ea typeface="Cambria Math" panose="02040503050406030204" pitchFamily="18" charset="0"/>
                  </a:rPr>
                  <a:t> </a:t>
                </a:r>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GB" sz="2400" dirty="0"/>
                  <a:t>p is true therefore </a:t>
                </a:r>
                <a:r>
                  <a:rPr lang="en-US" sz="2400" dirty="0"/>
                  <a:t>p</a:t>
                </a:r>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US" sz="2400" dirty="0"/>
                  <a:t>q is also true</a:t>
                </a:r>
                <a:endParaRPr lang="en-GB" sz="2400" dirty="0"/>
              </a:p>
              <a:p>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a:blip r:embed="rId4"/>
                <a:stretch>
                  <a:fillRect l="-958" t="-2258"/>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pPr>
              <a:defRPr/>
            </a:pPr>
            <a:fld id="{90B6BEE8-75DD-4835-840E-9656418D4C92}" type="slidenum">
              <a:rPr lang="en-US" smtClean="0"/>
              <a:pPr>
                <a:defRPr/>
              </a:pPr>
              <a:t>7</a:t>
            </a:fld>
            <a:endParaRPr lang="en-US"/>
          </a:p>
        </p:txBody>
      </p:sp>
    </p:spTree>
    <p:extLst>
      <p:ext uri="{BB962C8B-B14F-4D97-AF65-F5344CB8AC3E}">
        <p14:creationId xmlns:p14="http://schemas.microsoft.com/office/powerpoint/2010/main" val="3270193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ChangeArrowheads="1"/>
          </p:cNvSpPr>
          <p:nvPr/>
        </p:nvSpPr>
        <p:spPr bwMode="auto">
          <a:xfrm>
            <a:off x="3042920" y="970343"/>
            <a:ext cx="6934200" cy="944817"/>
          </a:xfrm>
          <a:prstGeom prst="rect">
            <a:avLst/>
          </a:prstGeom>
          <a:noFill/>
          <a:ln w="9525">
            <a:noFill/>
            <a:miter lim="800000"/>
            <a:headEnd/>
            <a:tailEnd/>
          </a:ln>
        </p:spPr>
        <p:txBody>
          <a:bodyPr anchor="ctr"/>
          <a:lstStyle/>
          <a:p>
            <a:r>
              <a:rPr lang="en-US" sz="3200" dirty="0">
                <a:solidFill>
                  <a:schemeClr val="tx2"/>
                </a:solidFill>
              </a:rPr>
              <a:t>BICONDITIONAL OPERATOR</a:t>
            </a:r>
          </a:p>
        </p:txBody>
      </p:sp>
      <mc:AlternateContent xmlns:mc="http://schemas.openxmlformats.org/markup-compatibility/2006" xmlns:a14="http://schemas.microsoft.com/office/drawing/2010/main">
        <mc:Choice Requires="a14">
          <p:sp>
            <p:nvSpPr>
              <p:cNvPr id="3075" name="Text Box 5"/>
              <p:cNvSpPr txBox="1">
                <a:spLocks noChangeArrowheads="1"/>
              </p:cNvSpPr>
              <p:nvPr/>
            </p:nvSpPr>
            <p:spPr bwMode="auto">
              <a:xfrm>
                <a:off x="2504440" y="1915161"/>
                <a:ext cx="7909560" cy="4339650"/>
              </a:xfrm>
              <a:prstGeom prst="rect">
                <a:avLst/>
              </a:prstGeom>
              <a:noFill/>
              <a:ln w="9525">
                <a:noFill/>
                <a:miter lim="800000"/>
                <a:headEnd/>
                <a:tailEnd/>
              </a:ln>
            </p:spPr>
            <p:txBody>
              <a:bodyPr wrap="square">
                <a:spAutoFit/>
              </a:bodyPr>
              <a:lstStyle/>
              <a:p>
                <a:pPr lvl="1">
                  <a:spcBef>
                    <a:spcPct val="50000"/>
                  </a:spcBef>
                </a:pPr>
                <a:r>
                  <a:rPr lang="en-US" sz="2400" dirty="0">
                    <a:latin typeface="Times New Roman" pitchFamily="18" charset="0"/>
                  </a:rPr>
                  <a:t>If p and q are statement variables, the bi-conditional of p and q is “</a:t>
                </a:r>
                <a:r>
                  <a:rPr lang="en-US" sz="2400" b="1" dirty="0">
                    <a:latin typeface="Times New Roman" pitchFamily="18" charset="0"/>
                  </a:rPr>
                  <a:t>p if, and only if, q</a:t>
                </a:r>
                <a:r>
                  <a:rPr lang="en-US" sz="2400" dirty="0">
                    <a:latin typeface="Times New Roman" pitchFamily="18" charset="0"/>
                  </a:rPr>
                  <a:t>” and is denoted </a:t>
                </a:r>
                <a:r>
                  <a:rPr lang="en-US" sz="2400" b="1" dirty="0">
                    <a:latin typeface="Times New Roman" pitchFamily="18" charset="0"/>
                  </a:rPr>
                  <a:t>p </a:t>
                </a:r>
                <a14:m>
                  <m:oMath xmlns:m="http://schemas.openxmlformats.org/officeDocument/2006/math">
                    <m:r>
                      <a:rPr lang="en-US" sz="2400" b="1" i="1" smtClean="0">
                        <a:latin typeface="Cambria Math" panose="02040503050406030204" pitchFamily="18" charset="0"/>
                        <a:ea typeface="Cambria Math" panose="02040503050406030204" pitchFamily="18" charset="0"/>
                      </a:rPr>
                      <m:t>⟺</m:t>
                    </m:r>
                  </m:oMath>
                </a14:m>
                <a:r>
                  <a:rPr lang="en-US" sz="2400" b="1" dirty="0">
                    <a:latin typeface="Times New Roman" pitchFamily="18" charset="0"/>
                    <a:sym typeface="Symbol" pitchFamily="18" charset="2"/>
                  </a:rPr>
                  <a:t> q</a:t>
                </a:r>
                <a:r>
                  <a:rPr lang="en-US" sz="2400" dirty="0">
                    <a:latin typeface="Times New Roman" pitchFamily="18" charset="0"/>
                    <a:sym typeface="Symbol" pitchFamily="18" charset="2"/>
                  </a:rPr>
                  <a:t>.</a:t>
                </a:r>
              </a:p>
              <a:p>
                <a:pPr lvl="1">
                  <a:spcBef>
                    <a:spcPct val="50000"/>
                  </a:spcBef>
                </a:pPr>
                <a:r>
                  <a:rPr lang="en-US" sz="2400" dirty="0">
                    <a:latin typeface="Times New Roman" pitchFamily="18" charset="0"/>
                    <a:sym typeface="Symbol" pitchFamily="18" charset="2"/>
                  </a:rPr>
                  <a:t>It is true if both p and q have the same truth values and false if p and q have opposite truth values.</a:t>
                </a:r>
              </a:p>
              <a:p>
                <a:pPr lvl="1">
                  <a:spcBef>
                    <a:spcPct val="50000"/>
                  </a:spcBef>
                </a:pPr>
                <a:r>
                  <a:rPr lang="en-US" sz="2400" dirty="0">
                    <a:latin typeface="Times New Roman" pitchFamily="18" charset="0"/>
                    <a:sym typeface="Symbol" pitchFamily="18" charset="2"/>
                  </a:rPr>
                  <a:t>The words </a:t>
                </a:r>
                <a:r>
                  <a:rPr lang="en-US" sz="2400" i="1" dirty="0">
                    <a:latin typeface="Times New Roman" pitchFamily="18" charset="0"/>
                    <a:sym typeface="Symbol" pitchFamily="18" charset="2"/>
                  </a:rPr>
                  <a:t>if and only if</a:t>
                </a:r>
                <a:r>
                  <a:rPr lang="en-US" sz="2400" dirty="0">
                    <a:latin typeface="Times New Roman" pitchFamily="18" charset="0"/>
                    <a:sym typeface="Symbol" pitchFamily="18" charset="2"/>
                  </a:rPr>
                  <a:t> are sometimes </a:t>
                </a:r>
                <a:r>
                  <a:rPr lang="en-US" sz="2400" dirty="0">
                    <a:sym typeface="Symbol" pitchFamily="18" charset="2"/>
                  </a:rPr>
                  <a:t>abbreviated</a:t>
                </a:r>
                <a:r>
                  <a:rPr lang="en-US" sz="2400" dirty="0">
                    <a:latin typeface="Times New Roman" pitchFamily="18" charset="0"/>
                    <a:sym typeface="Symbol" pitchFamily="18" charset="2"/>
                  </a:rPr>
                  <a:t> </a:t>
                </a:r>
                <a:r>
                  <a:rPr lang="en-US" sz="2400" b="1" i="1" dirty="0" err="1">
                    <a:latin typeface="Times New Roman" pitchFamily="18" charset="0"/>
                    <a:sym typeface="Symbol" pitchFamily="18" charset="2"/>
                  </a:rPr>
                  <a:t>iff</a:t>
                </a:r>
                <a:r>
                  <a:rPr lang="en-US" sz="2400" b="1" i="1" dirty="0">
                    <a:latin typeface="Times New Roman" pitchFamily="18" charset="0"/>
                    <a:sym typeface="Symbol" pitchFamily="18" charset="2"/>
                  </a:rPr>
                  <a:t>.</a:t>
                </a:r>
                <a:endParaRPr lang="en-US" sz="2400" i="1" dirty="0">
                  <a:latin typeface="Times New Roman" pitchFamily="18" charset="0"/>
                  <a:sym typeface="Symbol" pitchFamily="18" charset="2"/>
                </a:endParaRPr>
              </a:p>
              <a:p>
                <a:pPr lvl="1">
                  <a:spcBef>
                    <a:spcPct val="50000"/>
                  </a:spcBef>
                </a:pPr>
                <a:r>
                  <a:rPr lang="en-US" sz="2400" dirty="0">
                    <a:latin typeface="Times New Roman" pitchFamily="18" charset="0"/>
                    <a:sym typeface="Symbol" pitchFamily="18" charset="2"/>
                  </a:rPr>
                  <a:t>The double headed arrow " </a:t>
                </a:r>
                <a14:m>
                  <m:oMath xmlns:m="http://schemas.openxmlformats.org/officeDocument/2006/math">
                    <m:r>
                      <a:rPr lang="en-US" sz="2400" b="1" i="1" smtClean="0">
                        <a:latin typeface="Cambria Math" panose="02040503050406030204" pitchFamily="18" charset="0"/>
                        <a:ea typeface="Cambria Math" panose="02040503050406030204" pitchFamily="18" charset="0"/>
                      </a:rPr>
                      <m:t>⟺ </m:t>
                    </m:r>
                  </m:oMath>
                </a14:m>
                <a:r>
                  <a:rPr lang="en-US" sz="2400" dirty="0">
                    <a:latin typeface="Times New Roman" pitchFamily="18" charset="0"/>
                    <a:sym typeface="Symbol" pitchFamily="18" charset="2"/>
                  </a:rPr>
                  <a:t>" is the </a:t>
                </a:r>
                <a:r>
                  <a:rPr lang="en-US" sz="2400" b="1" dirty="0">
                    <a:latin typeface="times"/>
                    <a:sym typeface="Symbol" pitchFamily="18" charset="2"/>
                  </a:rPr>
                  <a:t>bi-conditional operator.</a:t>
                </a:r>
                <a:r>
                  <a:rPr lang="en-US" sz="2400" dirty="0">
                    <a:latin typeface="Times New Roman" pitchFamily="18" charset="0"/>
                    <a:sym typeface="Symbol" pitchFamily="18" charset="2"/>
                  </a:rPr>
                  <a:t> </a:t>
                </a:r>
              </a:p>
              <a:p>
                <a:pPr lvl="1">
                  <a:spcBef>
                    <a:spcPct val="50000"/>
                  </a:spcBef>
                </a:pPr>
                <a:endParaRPr lang="en-US" sz="2400" dirty="0">
                  <a:latin typeface="Times New Roman" pitchFamily="18" charset="0"/>
                  <a:sym typeface="Symbol" pitchFamily="18" charset="2"/>
                </a:endParaRPr>
              </a:p>
              <a:p>
                <a:pPr lvl="1">
                  <a:spcBef>
                    <a:spcPct val="50000"/>
                  </a:spcBef>
                </a:pPr>
                <a:endParaRPr lang="en-US" sz="2400" dirty="0">
                  <a:latin typeface="Times New Roman" pitchFamily="18" charset="0"/>
                  <a:sym typeface="Symbol" pitchFamily="18" charset="2"/>
                </a:endParaRPr>
              </a:p>
            </p:txBody>
          </p:sp>
        </mc:Choice>
        <mc:Fallback xmlns="">
          <p:sp>
            <p:nvSpPr>
              <p:cNvPr id="3075" name="Text Box 5"/>
              <p:cNvSpPr txBox="1">
                <a:spLocks noRot="1" noChangeAspect="1" noMove="1" noResize="1" noEditPoints="1" noAdjustHandles="1" noChangeArrowheads="1" noChangeShapeType="1" noTextEdit="1"/>
              </p:cNvSpPr>
              <p:nvPr/>
            </p:nvSpPr>
            <p:spPr bwMode="auto">
              <a:xfrm>
                <a:off x="2504440" y="1915161"/>
                <a:ext cx="7909560" cy="4339650"/>
              </a:xfrm>
              <a:prstGeom prst="rect">
                <a:avLst/>
              </a:prstGeom>
              <a:blipFill>
                <a:blip r:embed="rId5"/>
                <a:stretch>
                  <a:fillRect t="-1124"/>
                </a:stretch>
              </a:blipFill>
              <a:ln w="9525">
                <a:noFill/>
                <a:miter lim="800000"/>
                <a:headEnd/>
                <a:tailEnd/>
              </a:ln>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E35E3A62-72A2-4598-8C81-841E226CF4FA}" type="slidenum">
              <a:rPr lang="en-US" smtClean="0"/>
              <a:pPr>
                <a:defRPr/>
              </a:pPr>
              <a:t>8</a:t>
            </a:fld>
            <a:endParaRPr lang="en-US"/>
          </a:p>
        </p:txBody>
      </p:sp>
    </p:spTree>
    <p:extLst>
      <p:ext uri="{BB962C8B-B14F-4D97-AF65-F5344CB8AC3E}">
        <p14:creationId xmlns:p14="http://schemas.microsoft.com/office/powerpoint/2010/main" val="3177442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E364515-D779-470A-945E-D69188CACFC4}"/>
              </a:ext>
            </a:extLst>
          </p:cNvPr>
          <p:cNvSpPr>
            <a:spLocks noGrp="1"/>
          </p:cNvSpPr>
          <p:nvPr>
            <p:ph type="title"/>
          </p:nvPr>
        </p:nvSpPr>
        <p:spPr/>
        <p:txBody>
          <a:bodyPr/>
          <a:lstStyle/>
          <a:p>
            <a:r>
              <a:rPr lang="en-US" dirty="0"/>
              <a:t>Truth value of Biconditional statements</a:t>
            </a:r>
          </a:p>
        </p:txBody>
      </p:sp>
      <p:sp>
        <p:nvSpPr>
          <p:cNvPr id="6" name="Content Placeholder 5">
            <a:extLst>
              <a:ext uri="{FF2B5EF4-FFF2-40B4-BE49-F238E27FC236}">
                <a16:creationId xmlns:a16="http://schemas.microsoft.com/office/drawing/2014/main" id="{9FCA14C8-4F82-4DBF-87BB-5F9CEB98A79B}"/>
              </a:ext>
            </a:extLst>
          </p:cNvPr>
          <p:cNvSpPr>
            <a:spLocks noGrp="1"/>
          </p:cNvSpPr>
          <p:nvPr>
            <p:ph idx="1"/>
          </p:nvPr>
        </p:nvSpPr>
        <p:spPr/>
        <p:txBody>
          <a:bodyPr>
            <a:normAutofit/>
          </a:bodyPr>
          <a:lstStyle/>
          <a:p>
            <a:r>
              <a:rPr lang="en-US" sz="2400" u="sng" dirty="0">
                <a:latin typeface="Times New Roman" pitchFamily="18" charset="0"/>
                <a:sym typeface="Symbol" pitchFamily="18" charset="2"/>
              </a:rPr>
              <a:t>The bi-conditional of two statements is false only when both p and q have different</a:t>
            </a:r>
            <a:r>
              <a:rPr lang="en-US" sz="2400" b="1" u="sng" dirty="0">
                <a:latin typeface="Times New Roman" pitchFamily="18" charset="0"/>
                <a:sym typeface="Symbol" pitchFamily="18" charset="2"/>
              </a:rPr>
              <a:t> Truth Values.</a:t>
            </a:r>
            <a:r>
              <a:rPr lang="en-US" sz="2400" u="sng" dirty="0">
                <a:latin typeface="Times New Roman" pitchFamily="18" charset="0"/>
                <a:sym typeface="Symbol" pitchFamily="18" charset="2"/>
              </a:rPr>
              <a:t> </a:t>
            </a:r>
            <a:r>
              <a:rPr lang="en-US" sz="2400" dirty="0">
                <a:latin typeface="Times New Roman" pitchFamily="18" charset="0"/>
                <a:sym typeface="Symbol" pitchFamily="18" charset="2"/>
              </a:rPr>
              <a:t>That is one have  truth value T and other have Truth value F. </a:t>
            </a:r>
          </a:p>
          <a:p>
            <a:r>
              <a:rPr lang="en-US" sz="2400" dirty="0">
                <a:latin typeface="Times New Roman" pitchFamily="18" charset="0"/>
                <a:sym typeface="Symbol" pitchFamily="18" charset="2"/>
              </a:rPr>
              <a:t>Equivalently we can say that bi-conditional of two statements p and q is True only when both p and q have same Truth Values. </a:t>
            </a:r>
          </a:p>
          <a:p>
            <a:endParaRPr lang="en-US" sz="2400" dirty="0"/>
          </a:p>
        </p:txBody>
      </p:sp>
      <p:sp>
        <p:nvSpPr>
          <p:cNvPr id="2" name="Slide Number Placeholder 1"/>
          <p:cNvSpPr>
            <a:spLocks noGrp="1"/>
          </p:cNvSpPr>
          <p:nvPr>
            <p:ph type="sldNum" sz="quarter" idx="12"/>
          </p:nvPr>
        </p:nvSpPr>
        <p:spPr/>
        <p:txBody>
          <a:bodyPr/>
          <a:lstStyle/>
          <a:p>
            <a:pPr>
              <a:defRPr/>
            </a:pPr>
            <a:fld id="{E35E3A62-72A2-4598-8C81-841E226CF4FA}" type="slidenum">
              <a:rPr lang="en-US" smtClean="0"/>
              <a:pPr>
                <a:defRPr/>
              </a:pPr>
              <a:t>9</a:t>
            </a:fld>
            <a:endParaRPr lang="en-US"/>
          </a:p>
        </p:txBody>
      </p:sp>
    </p:spTree>
    <p:extLst>
      <p:ext uri="{BB962C8B-B14F-4D97-AF65-F5344CB8AC3E}">
        <p14:creationId xmlns:p14="http://schemas.microsoft.com/office/powerpoint/2010/main" val="11892199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5.9|2.9|3"/>
</p:tagLst>
</file>

<file path=ppt/tags/tag2.xml><?xml version="1.0" encoding="utf-8"?>
<p:tagLst xmlns:a="http://schemas.openxmlformats.org/drawingml/2006/main" xmlns:r="http://schemas.openxmlformats.org/officeDocument/2006/relationships" xmlns:p="http://schemas.openxmlformats.org/presentationml/2006/main">
  <p:tag name="TIMING" val="|39.5|78.3"/>
</p:tagLst>
</file>

<file path=ppt/tags/tag3.xml><?xml version="1.0" encoding="utf-8"?>
<p:tagLst xmlns:a="http://schemas.openxmlformats.org/drawingml/2006/main" xmlns:r="http://schemas.openxmlformats.org/officeDocument/2006/relationships" xmlns:p="http://schemas.openxmlformats.org/presentationml/2006/main">
  <p:tag name="TIMING" val="|1.2|13.9"/>
</p:tagLst>
</file>

<file path=ppt/tags/tag4.xml><?xml version="1.0" encoding="utf-8"?>
<p:tagLst xmlns:a="http://schemas.openxmlformats.org/drawingml/2006/main" xmlns:r="http://schemas.openxmlformats.org/officeDocument/2006/relationships" xmlns:p="http://schemas.openxmlformats.org/presentationml/2006/main">
  <p:tag name="TIMING" val="|1.3|15.8|94.7"/>
</p:tagLst>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40959</TotalTime>
  <Words>1741</Words>
  <Application>Microsoft Office PowerPoint</Application>
  <PresentationFormat>Widescreen</PresentationFormat>
  <Paragraphs>489</Paragraphs>
  <Slides>23</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Calibri</vt:lpstr>
      <vt:lpstr>Cambria Math</vt:lpstr>
      <vt:lpstr>Century Gothic</vt:lpstr>
      <vt:lpstr>Frutiger-Black</vt:lpstr>
      <vt:lpstr>Symbol</vt:lpstr>
      <vt:lpstr>times</vt:lpstr>
      <vt:lpstr>Times New Roman</vt:lpstr>
      <vt:lpstr>Wingdings 3</vt:lpstr>
      <vt:lpstr>Wisp</vt:lpstr>
      <vt:lpstr>Department of Computer Science, CUI Lahore Campus</vt:lpstr>
      <vt:lpstr>Propositional Logic</vt:lpstr>
      <vt:lpstr>Topics to be discussed</vt:lpstr>
      <vt:lpstr>PowerPoint Presentation</vt:lpstr>
      <vt:lpstr>PowerPoint Presentation</vt:lpstr>
      <vt:lpstr>PowerPoint Presentation</vt:lpstr>
      <vt:lpstr>Using contrapositive for proof</vt:lpstr>
      <vt:lpstr>PowerPoint Presentation</vt:lpstr>
      <vt:lpstr>Truth value of Biconditional statements</vt:lpstr>
      <vt:lpstr>Equality operator “⟺”</vt:lpstr>
      <vt:lpstr>PowerPoint Presentation</vt:lpstr>
      <vt:lpstr>PowerPoint Presentation</vt:lpstr>
      <vt:lpstr>PowerPoint Presentation</vt:lpstr>
      <vt:lpstr>PowerPoint Presentation</vt:lpstr>
      <vt:lpstr>PowerPoint Presentation</vt:lpstr>
      <vt:lpstr>PowerPoint Presentation</vt:lpstr>
      <vt:lpstr>Example</vt:lpstr>
      <vt:lpstr>PowerPoint Presentation</vt:lpstr>
      <vt:lpstr>PowerPoint Presentation</vt:lpstr>
      <vt:lpstr>PowerPoint Presentation</vt:lpstr>
      <vt:lpstr>PowerPoint Presentation</vt:lpstr>
      <vt:lpstr>Summary of the lecture: conclusion</vt:lpstr>
      <vt:lpstr>Reference and reading material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Science, CUI Lahore Campus</dc:title>
  <dc:creator>user</dc:creator>
  <cp:lastModifiedBy>Farooq Ahmad</cp:lastModifiedBy>
  <cp:revision>539</cp:revision>
  <dcterms:created xsi:type="dcterms:W3CDTF">2020-07-13T13:27:16Z</dcterms:created>
  <dcterms:modified xsi:type="dcterms:W3CDTF">2021-10-04T09:08:38Z</dcterms:modified>
</cp:coreProperties>
</file>