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56" r:id="rId2"/>
    <p:sldId id="295" r:id="rId3"/>
    <p:sldId id="296" r:id="rId4"/>
    <p:sldId id="297" r:id="rId5"/>
    <p:sldId id="298" r:id="rId6"/>
    <p:sldId id="299" r:id="rId7"/>
    <p:sldId id="300" r:id="rId8"/>
    <p:sldId id="301" r:id="rId9"/>
    <p:sldId id="257" r:id="rId10"/>
    <p:sldId id="258" r:id="rId11"/>
    <p:sldId id="259" r:id="rId12"/>
    <p:sldId id="290" r:id="rId13"/>
    <p:sldId id="291" r:id="rId14"/>
    <p:sldId id="292" r:id="rId15"/>
    <p:sldId id="293" r:id="rId16"/>
    <p:sldId id="294"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F71CB-77A9-4B63-B097-5BBAFB514279}" type="datetimeFigureOut">
              <a:rPr lang="en-US" smtClean="0"/>
              <a:t>9/24/2022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B71CC-C271-437E-BB31-9FFE1FB9F866}" type="slidenum">
              <a:rPr lang="en-US" smtClean="0"/>
              <a:t>‹#›</a:t>
            </a:fld>
            <a:endParaRPr lang="en-US"/>
          </a:p>
        </p:txBody>
      </p:sp>
    </p:spTree>
    <p:extLst>
      <p:ext uri="{BB962C8B-B14F-4D97-AF65-F5344CB8AC3E}">
        <p14:creationId xmlns:p14="http://schemas.microsoft.com/office/powerpoint/2010/main" val="388973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4F9A1-1A2E-4095-B6CB-75B9EA90AB2E}" type="datetime1">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274124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06985-E8F5-4D3D-BBA9-D6722DBEBD4B}" type="datetime1">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171089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B9601-12D7-497C-AADE-3570F33B9C06}" type="datetime1">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8F49D3-84CD-44F8-9E46-6EA5846CB1D5}"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127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F270A7B-5DC5-4D28-9B71-8B753CF92993}" type="datetime1">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3395921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597E46-C4AC-4AEB-830C-DA7CA1487270}" type="datetime1">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8F49D3-84CD-44F8-9E46-6EA5846CB1D5}"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0089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BF83F5-1463-4D25-A320-C76A2F4573F2}" type="datetime1">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1123459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1BC18-E902-432E-AF27-83B48AD98597}" type="datetime1">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558431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35BA2-990F-4E5C-B881-C7E7F3417EE0}" type="datetime1">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299349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5CC9D0-646F-483E-8860-36C936C70060}" type="datetime1">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406848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6D019-3AEC-44F1-BB25-8C9E875D3E6F}" type="datetime1">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198596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38D7C5-858A-4CFD-93C8-62B216361BF0}" type="datetime1">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377612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F9B2CB-3C46-490C-ACD2-3792F5E6D036}" type="datetime1">
              <a:rPr lang="en-GB" smtClean="0"/>
              <a:t>24/09/2022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92555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75A61-DB23-468D-8180-0F24B047E049}" type="datetime1">
              <a:rPr lang="en-GB" smtClean="0"/>
              <a:t>24/09/2022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311197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CC5A3-D4D0-45EF-8256-DA165C88C0EA}" type="datetime1">
              <a:rPr lang="en-GB" smtClean="0"/>
              <a:t>24/09/2022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74111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9C3359-C217-4B84-9AD6-FFB281E2C805}" type="datetime1">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22871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57C339-0D6E-4E36-A959-DBD38597442C}" type="datetime1">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8F49D3-84CD-44F8-9E46-6EA5846CB1D5}" type="slidenum">
              <a:rPr lang="en-GB" smtClean="0"/>
              <a:t>‹#›</a:t>
            </a:fld>
            <a:endParaRPr lang="en-GB"/>
          </a:p>
        </p:txBody>
      </p:sp>
    </p:spTree>
    <p:extLst>
      <p:ext uri="{BB962C8B-B14F-4D97-AF65-F5344CB8AC3E}">
        <p14:creationId xmlns:p14="http://schemas.microsoft.com/office/powerpoint/2010/main" val="391040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6CBBD75-4B91-4A40-8A31-FE776C4DAD28}" type="datetime1">
              <a:rPr lang="en-GB" smtClean="0"/>
              <a:t>24/09/2022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8F49D3-84CD-44F8-9E46-6EA5846CB1D5}" type="slidenum">
              <a:rPr lang="en-GB" smtClean="0"/>
              <a:t>‹#›</a:t>
            </a:fld>
            <a:endParaRPr lang="en-GB"/>
          </a:p>
        </p:txBody>
      </p:sp>
    </p:spTree>
    <p:extLst>
      <p:ext uri="{BB962C8B-B14F-4D97-AF65-F5344CB8AC3E}">
        <p14:creationId xmlns:p14="http://schemas.microsoft.com/office/powerpoint/2010/main" val="4804613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5.wdp"/><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Validation of specifications</a:t>
            </a:r>
            <a:endParaRPr lang="en-GB" dirty="0"/>
          </a:p>
        </p:txBody>
      </p:sp>
      <p:sp>
        <p:nvSpPr>
          <p:cNvPr id="3" name="Subtitle 2"/>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AF0A938F-651A-F755-6B8F-222D7EBA6A99}"/>
              </a:ext>
            </a:extLst>
          </p:cNvPr>
          <p:cNvSpPr>
            <a:spLocks noGrp="1"/>
          </p:cNvSpPr>
          <p:nvPr>
            <p:ph type="sldNum" sz="quarter" idx="12"/>
          </p:nvPr>
        </p:nvSpPr>
        <p:spPr/>
        <p:txBody>
          <a:bodyPr/>
          <a:lstStyle/>
          <a:p>
            <a:fld id="{4B8F49D3-84CD-44F8-9E46-6EA5846CB1D5}" type="slidenum">
              <a:rPr lang="en-GB" smtClean="0"/>
              <a:t>1</a:t>
            </a:fld>
            <a:endParaRPr lang="en-GB"/>
          </a:p>
        </p:txBody>
      </p:sp>
    </p:spTree>
    <p:extLst>
      <p:ext uri="{BB962C8B-B14F-4D97-AF65-F5344CB8AC3E}">
        <p14:creationId xmlns:p14="http://schemas.microsoft.com/office/powerpoint/2010/main" val="365242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systems’ specifications </a:t>
            </a:r>
            <a:endParaRPr lang="en-GB" dirty="0"/>
          </a:p>
        </p:txBody>
      </p:sp>
      <p:sp>
        <p:nvSpPr>
          <p:cNvPr id="3" name="Content Placeholder 2"/>
          <p:cNvSpPr>
            <a:spLocks noGrp="1"/>
          </p:cNvSpPr>
          <p:nvPr>
            <p:ph idx="1"/>
          </p:nvPr>
        </p:nvSpPr>
        <p:spPr/>
        <p:txBody>
          <a:bodyPr>
            <a:noAutofit/>
          </a:bodyPr>
          <a:lstStyle/>
          <a:p>
            <a:r>
              <a:rPr lang="en-US" sz="2400" u="sng" dirty="0">
                <a:solidFill>
                  <a:srgbClr val="FF0000"/>
                </a:solidFill>
              </a:rPr>
              <a:t>First,</a:t>
            </a:r>
            <a:r>
              <a:rPr lang="en-US" sz="2400" dirty="0"/>
              <a:t> expressing parts of a system specification in propositional calculus will always condense the specification. Simplification can be achieved by applying a series of simplification rules in the same way that algebraic simplification rules can be used to simplify an expression. </a:t>
            </a:r>
          </a:p>
          <a:p>
            <a:r>
              <a:rPr lang="en-US" sz="2400" u="sng" dirty="0">
                <a:solidFill>
                  <a:srgbClr val="FF0000"/>
                </a:solidFill>
              </a:rPr>
              <a:t>Second,</a:t>
            </a:r>
            <a:r>
              <a:rPr lang="en-US" sz="2400" dirty="0"/>
              <a:t> propositional calculus allows contradictions to be removed. </a:t>
            </a:r>
          </a:p>
          <a:p>
            <a:r>
              <a:rPr lang="en-US" sz="2400" u="sng" dirty="0">
                <a:solidFill>
                  <a:srgbClr val="FF0000"/>
                </a:solidFill>
              </a:rPr>
              <a:t>Third,</a:t>
            </a:r>
            <a:r>
              <a:rPr lang="en-US" sz="2400" dirty="0"/>
              <a:t> propositional calculus enables ambiguities to be clarified and removed. </a:t>
            </a:r>
            <a:endParaRPr lang="en-GB" sz="2400" dirty="0"/>
          </a:p>
        </p:txBody>
      </p:sp>
      <p:sp>
        <p:nvSpPr>
          <p:cNvPr id="4" name="Slide Number Placeholder 3">
            <a:extLst>
              <a:ext uri="{FF2B5EF4-FFF2-40B4-BE49-F238E27FC236}">
                <a16:creationId xmlns:a16="http://schemas.microsoft.com/office/drawing/2014/main" id="{C2F05A92-4EBB-920F-84A2-7E7B3B22CFA3}"/>
              </a:ext>
            </a:extLst>
          </p:cNvPr>
          <p:cNvSpPr>
            <a:spLocks noGrp="1"/>
          </p:cNvSpPr>
          <p:nvPr>
            <p:ph type="sldNum" sz="quarter" idx="12"/>
          </p:nvPr>
        </p:nvSpPr>
        <p:spPr/>
        <p:txBody>
          <a:bodyPr/>
          <a:lstStyle/>
          <a:p>
            <a:fld id="{4B8F49D3-84CD-44F8-9E46-6EA5846CB1D5}" type="slidenum">
              <a:rPr lang="en-GB" smtClean="0"/>
              <a:t>10</a:t>
            </a:fld>
            <a:endParaRPr lang="en-GB"/>
          </a:p>
        </p:txBody>
      </p:sp>
    </p:spTree>
    <p:extLst>
      <p:ext uri="{BB962C8B-B14F-4D97-AF65-F5344CB8AC3E}">
        <p14:creationId xmlns:p14="http://schemas.microsoft.com/office/powerpoint/2010/main" val="73563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2133600"/>
                <a:ext cx="8915400" cy="4100290"/>
              </a:xfrm>
            </p:spPr>
            <p:txBody>
              <a:bodyPr>
                <a:normAutofit fontScale="92500" lnSpcReduction="20000"/>
              </a:bodyPr>
              <a:lstStyle/>
              <a:p>
                <a:r>
                  <a:rPr lang="en-US" sz="2400" u="sng" dirty="0">
                    <a:solidFill>
                      <a:srgbClr val="FF0000"/>
                    </a:solidFill>
                  </a:rPr>
                  <a:t>Finally</a:t>
                </a:r>
                <a:r>
                  <a:rPr lang="en-US" sz="2400" dirty="0"/>
                  <a:t>, a system specification expressed in propositional calculus enables the system </a:t>
                </a:r>
                <a:r>
                  <a:rPr lang="en-US" sz="2400" dirty="0" err="1"/>
                  <a:t>specifier</a:t>
                </a:r>
                <a:r>
                  <a:rPr lang="en-US" sz="2400" dirty="0"/>
                  <a:t> to frame questions to the customer in order to check that his interpretation of the statement of requirements is correct. </a:t>
                </a:r>
              </a:p>
              <a:p>
                <a:r>
                  <a:rPr lang="en-US" sz="2400" u="sng" dirty="0">
                    <a:solidFill>
                      <a:srgbClr val="FF0000"/>
                    </a:solidFill>
                  </a:rPr>
                  <a:t>For example, </a:t>
                </a:r>
                <a:r>
                  <a:rPr lang="en-US" sz="2400" dirty="0"/>
                  <a:t>a specification contained the propositions</a:t>
                </a:r>
              </a:p>
              <a:p>
                <a:r>
                  <a:rPr lang="en-US" sz="2400" dirty="0" err="1"/>
                  <a:t>alert_state</a:t>
                </a:r>
                <a:r>
                  <a:rPr lang="en-US" sz="2400" dirty="0"/>
                  <a:t> =&gt; normal alert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practice </a:t>
                </a:r>
              </a:p>
              <a:p>
                <a:r>
                  <a:rPr lang="en-US" sz="2400" dirty="0" err="1"/>
                  <a:t>normalAlert</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a:t>
                </a:r>
                <a:r>
                  <a:rPr lang="en-US" sz="2400" dirty="0" err="1"/>
                  <a:t>monitor_typed</a:t>
                </a:r>
                <a:r>
                  <a:rPr lang="en-US" sz="2400" dirty="0"/>
                  <a:t> =&gt; error1</a:t>
                </a:r>
              </a:p>
              <a:p>
                <a:r>
                  <a:rPr lang="en-US" sz="2400" dirty="0"/>
                  <a:t>practice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a:t>
                </a:r>
                <a:r>
                  <a:rPr lang="en-US" sz="2400" dirty="0" err="1"/>
                  <a:t>monitor_typed</a:t>
                </a:r>
                <a:r>
                  <a:rPr lang="en-US" sz="2400" dirty="0"/>
                  <a:t> =&gt; error1 </a:t>
                </a:r>
              </a:p>
              <a:p>
                <a:r>
                  <a:rPr lang="en-US" sz="2400" dirty="0"/>
                  <a:t>A developer is able to frame questions such as If the system is in an alert state and the operator typed a MONITOR command, would an error 1 occur? and What events cause an error 1? </a:t>
                </a:r>
              </a:p>
              <a:p>
                <a:endParaRPr lang="en-US" sz="2400" dirty="0"/>
              </a:p>
              <a:p>
                <a:endParaRPr lang="en-US" sz="2400" dirty="0"/>
              </a:p>
              <a:p>
                <a:endParaRPr lang="en-GB"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2133600"/>
                <a:ext cx="8915400" cy="4100290"/>
              </a:xfrm>
              <a:blipFill>
                <a:blip r:embed="rId2"/>
                <a:stretch>
                  <a:fillRect l="-821" t="-2675" r="-2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71D31C5-CC1B-881B-215A-9CCEDE0ACE82}"/>
              </a:ext>
            </a:extLst>
          </p:cNvPr>
          <p:cNvSpPr>
            <a:spLocks noGrp="1"/>
          </p:cNvSpPr>
          <p:nvPr>
            <p:ph type="sldNum" sz="quarter" idx="12"/>
          </p:nvPr>
        </p:nvSpPr>
        <p:spPr/>
        <p:txBody>
          <a:bodyPr/>
          <a:lstStyle/>
          <a:p>
            <a:fld id="{4B8F49D3-84CD-44F8-9E46-6EA5846CB1D5}" type="slidenum">
              <a:rPr lang="en-GB" smtClean="0"/>
              <a:t>11</a:t>
            </a:fld>
            <a:endParaRPr lang="en-GB"/>
          </a:p>
        </p:txBody>
      </p:sp>
    </p:spTree>
    <p:extLst>
      <p:ext uri="{BB962C8B-B14F-4D97-AF65-F5344CB8AC3E}">
        <p14:creationId xmlns:p14="http://schemas.microsoft.com/office/powerpoint/2010/main" val="60887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362200" y="436563"/>
            <a:ext cx="6858000" cy="533400"/>
          </a:xfrm>
          <a:prstGeom prst="rect">
            <a:avLst/>
          </a:prstGeom>
          <a:noFill/>
          <a:ln w="9525">
            <a:noFill/>
            <a:miter lim="800000"/>
            <a:headEnd/>
            <a:tailEnd/>
          </a:ln>
        </p:spPr>
        <p:txBody>
          <a:bodyPr anchor="ctr"/>
          <a:lstStyle/>
          <a:p>
            <a:pPr algn="ctr"/>
            <a:r>
              <a:rPr lang="en-US" sz="1600" b="1">
                <a:solidFill>
                  <a:schemeClr val="tx2"/>
                </a:solidFill>
              </a:rPr>
              <a:t>VALID AND INVALID ARGUMENT</a:t>
            </a:r>
          </a:p>
        </p:txBody>
      </p:sp>
      <p:sp>
        <p:nvSpPr>
          <p:cNvPr id="4099" name="Text Box 5"/>
          <p:cNvSpPr txBox="1">
            <a:spLocks noChangeArrowheads="1"/>
          </p:cNvSpPr>
          <p:nvPr/>
        </p:nvSpPr>
        <p:spPr bwMode="auto">
          <a:xfrm>
            <a:off x="2362200" y="1098550"/>
            <a:ext cx="6858000" cy="5416868"/>
          </a:xfrm>
          <a:prstGeom prst="rect">
            <a:avLst/>
          </a:prstGeom>
          <a:noFill/>
          <a:ln w="9525">
            <a:noFill/>
            <a:miter lim="800000"/>
            <a:headEnd/>
            <a:tailEnd/>
          </a:ln>
        </p:spPr>
        <p:txBody>
          <a:bodyPr>
            <a:spAutoFit/>
          </a:bodyPr>
          <a:lstStyle/>
          <a:p>
            <a:pPr lvl="1">
              <a:spcBef>
                <a:spcPct val="50000"/>
              </a:spcBef>
              <a:buFont typeface="Arial" pitchFamily="34" charset="0"/>
              <a:buChar char="•"/>
            </a:pPr>
            <a:r>
              <a:rPr lang="en-US" sz="2400" dirty="0">
                <a:latin typeface="Times New Roman" pitchFamily="18" charset="0"/>
                <a:cs typeface="Times New Roman" pitchFamily="18" charset="0"/>
              </a:rPr>
              <a:t>An argument is </a:t>
            </a:r>
            <a:r>
              <a:rPr lang="en-US" sz="2400" b="1" dirty="0">
                <a:latin typeface="Times New Roman" pitchFamily="18" charset="0"/>
                <a:cs typeface="Times New Roman" pitchFamily="18" charset="0"/>
              </a:rPr>
              <a:t>valid </a:t>
            </a:r>
            <a:r>
              <a:rPr lang="en-US" sz="2400" dirty="0">
                <a:latin typeface="Times New Roman" pitchFamily="18" charset="0"/>
                <a:cs typeface="Times New Roman" pitchFamily="18" charset="0"/>
              </a:rPr>
              <a:t>if the conclusion is true   	when all the premises are true.</a:t>
            </a:r>
          </a:p>
          <a:p>
            <a:pPr lvl="1">
              <a:spcBef>
                <a:spcPct val="50000"/>
              </a:spcBef>
              <a:buFont typeface="Arial" pitchFamily="34" charset="0"/>
              <a:buChar char="•"/>
            </a:pPr>
            <a:r>
              <a:rPr lang="en-US" sz="2400" dirty="0">
                <a:solidFill>
                  <a:srgbClr val="FF0000"/>
                </a:solidFill>
                <a:latin typeface="Times New Roman" pitchFamily="18" charset="0"/>
                <a:cs typeface="Times New Roman" pitchFamily="18" charset="0"/>
              </a:rPr>
              <a:t>Alternatively, an argument is valid if conjunction 	of its premises imply conclusion.</a:t>
            </a:r>
            <a:endParaRPr lang="en-US" sz="2400" dirty="0">
              <a:solidFill>
                <a:srgbClr val="FF0000"/>
              </a:solidFill>
              <a:latin typeface="Times New Roman" pitchFamily="18" charset="0"/>
            </a:endParaRPr>
          </a:p>
          <a:p>
            <a:pPr lvl="1">
              <a:spcBef>
                <a:spcPct val="50000"/>
              </a:spcBef>
              <a:buFont typeface="Arial" pitchFamily="34" charset="0"/>
              <a:buChar char="•"/>
            </a:pPr>
            <a:r>
              <a:rPr lang="en-US" sz="2400" b="1" dirty="0">
                <a:latin typeface="Times New Roman" pitchFamily="18" charset="0"/>
                <a:cs typeface="Times New Roman" pitchFamily="18" charset="0"/>
              </a:rPr>
              <a:t>That is  </a:t>
            </a:r>
            <a:r>
              <a:rPr lang="en-US" sz="2400" b="1" dirty="0">
                <a:latin typeface="Times New Roman" pitchFamily="18" charset="0"/>
              </a:rPr>
              <a:t>(P</a:t>
            </a:r>
            <a:r>
              <a:rPr lang="en-US" sz="2400" b="1" baseline="-30000" dirty="0">
                <a:latin typeface="Times New Roman" pitchFamily="18" charset="0"/>
              </a:rPr>
              <a:t>1</a:t>
            </a:r>
            <a:r>
              <a:rPr lang="en-US" sz="2400" b="1" dirty="0">
                <a:latin typeface="Times New Roman" pitchFamily="18" charset="0"/>
                <a:sym typeface="Symbol" pitchFamily="18" charset="2"/>
              </a:rPr>
              <a:t></a:t>
            </a:r>
            <a:r>
              <a:rPr lang="en-US" sz="2400" b="1" dirty="0">
                <a:latin typeface="Times New Roman" pitchFamily="18" charset="0"/>
              </a:rPr>
              <a:t> P</a:t>
            </a:r>
            <a:r>
              <a:rPr lang="en-US" sz="2400" b="1" baseline="-30000" dirty="0">
                <a:latin typeface="Times New Roman" pitchFamily="18" charset="0"/>
              </a:rPr>
              <a:t>2 </a:t>
            </a:r>
            <a:r>
              <a:rPr lang="en-US" sz="2400" b="1" dirty="0">
                <a:latin typeface="Times New Roman" pitchFamily="18" charset="0"/>
                <a:sym typeface="Symbol" pitchFamily="18" charset="2"/>
              </a:rPr>
              <a:t> P</a:t>
            </a:r>
            <a:r>
              <a:rPr lang="en-US" sz="2400" b="1" baseline="-25000" dirty="0">
                <a:latin typeface="Times New Roman" pitchFamily="18" charset="0"/>
                <a:sym typeface="Symbol" pitchFamily="18" charset="2"/>
              </a:rPr>
              <a:t>3</a:t>
            </a:r>
            <a:r>
              <a:rPr lang="en-US" sz="2400" b="1" dirty="0">
                <a:latin typeface="Times New Roman" pitchFamily="18" charset="0"/>
              </a:rPr>
              <a:t> </a:t>
            </a:r>
            <a:r>
              <a:rPr lang="en-US" sz="2400" b="1" dirty="0">
                <a:latin typeface="Times New Roman" pitchFamily="18" charset="0"/>
                <a:sym typeface="Symbol" pitchFamily="18" charset="2"/>
              </a:rPr>
              <a:t></a:t>
            </a:r>
            <a:r>
              <a:rPr lang="en-US" sz="2400" b="1" dirty="0">
                <a:latin typeface="Times New Roman" pitchFamily="18" charset="0"/>
              </a:rPr>
              <a:t> . . . </a:t>
            </a:r>
            <a:r>
              <a:rPr lang="en-US" sz="2400" b="1" dirty="0">
                <a:latin typeface="Times New Roman" pitchFamily="18" charset="0"/>
                <a:sym typeface="Symbol" pitchFamily="18" charset="2"/>
              </a:rPr>
              <a:t></a:t>
            </a:r>
            <a:r>
              <a:rPr lang="en-US" sz="2400" b="1" dirty="0">
                <a:latin typeface="Times New Roman" pitchFamily="18" charset="0"/>
              </a:rPr>
              <a:t> </a:t>
            </a:r>
            <a:r>
              <a:rPr lang="en-US" sz="2400" b="1" dirty="0" err="1">
                <a:latin typeface="Times New Roman" pitchFamily="18" charset="0"/>
              </a:rPr>
              <a:t>P</a:t>
            </a:r>
            <a:r>
              <a:rPr lang="en-US" sz="2400" b="1" baseline="-30000" dirty="0" err="1">
                <a:latin typeface="Times New Roman" pitchFamily="18" charset="0"/>
              </a:rPr>
              <a:t>n</a:t>
            </a:r>
            <a:r>
              <a:rPr lang="en-US" sz="2400" b="1" dirty="0">
                <a:latin typeface="Times New Roman" pitchFamily="18" charset="0"/>
              </a:rPr>
              <a:t>)    C is a 	tautology.</a:t>
            </a:r>
          </a:p>
          <a:p>
            <a:pPr lvl="1">
              <a:spcBef>
                <a:spcPct val="50000"/>
              </a:spcBef>
              <a:buFont typeface="Arial" pitchFamily="34" charset="0"/>
              <a:buChar char="•"/>
            </a:pPr>
            <a:r>
              <a:rPr lang="en-US" sz="2400" dirty="0">
                <a:latin typeface="Times New Roman" pitchFamily="18" charset="0"/>
                <a:cs typeface="Times New Roman" pitchFamily="18" charset="0"/>
              </a:rPr>
              <a:t>An argument is </a:t>
            </a:r>
            <a:r>
              <a:rPr lang="en-US" sz="2400" b="1" dirty="0">
                <a:latin typeface="Times New Roman" pitchFamily="18" charset="0"/>
                <a:cs typeface="Times New Roman" pitchFamily="18" charset="0"/>
              </a:rPr>
              <a:t>invalid </a:t>
            </a:r>
            <a:r>
              <a:rPr lang="en-US" sz="2400" dirty="0">
                <a:latin typeface="Times New Roman" pitchFamily="18" charset="0"/>
                <a:cs typeface="Times New Roman" pitchFamily="18" charset="0"/>
              </a:rPr>
              <a:t>if the conclusion is false 	when all the premises are true.</a:t>
            </a:r>
          </a:p>
          <a:p>
            <a:pPr lvl="1">
              <a:spcBef>
                <a:spcPct val="50000"/>
              </a:spcBef>
              <a:buFont typeface="Arial" pitchFamily="34" charset="0"/>
              <a:buChar char="•"/>
            </a:pPr>
            <a:r>
              <a:rPr lang="en-US" sz="2400" dirty="0">
                <a:latin typeface="Times New Roman" pitchFamily="18" charset="0"/>
                <a:cs typeface="Times New Roman" pitchFamily="18" charset="0"/>
              </a:rPr>
              <a:t>Alternatively, an argument is invalid if 	conjunction of its premises does not imply 	conclusion.</a:t>
            </a:r>
          </a:p>
          <a:p>
            <a:r>
              <a:rPr lang="en-US" sz="1600" b="1" dirty="0">
                <a:latin typeface="Times New Roman" pitchFamily="18" charset="0"/>
              </a:rPr>
              <a:t>         </a:t>
            </a:r>
          </a:p>
          <a:p>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51110947-5016-4E07-B6F0-A598436321E4}" type="slidenum">
              <a:rPr lang="en-US" smtClean="0"/>
              <a:pPr>
                <a:defRPr/>
              </a:pPr>
              <a:t>12</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7057623" y="3045854"/>
                <a:ext cx="3348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7057623" y="3045854"/>
                <a:ext cx="334850" cy="276999"/>
              </a:xfrm>
              <a:prstGeom prst="rect">
                <a:avLst/>
              </a:prstGeom>
              <a:blipFill rotWithShape="0">
                <a:blip r:embed="rId2"/>
                <a:stretch>
                  <a:fillRect b="-4444"/>
                </a:stretch>
              </a:blipFill>
            </p:spPr>
            <p:txBody>
              <a:bodyPr/>
              <a:lstStyle/>
              <a:p>
                <a:r>
                  <a:rPr lang="en-GB">
                    <a:noFill/>
                  </a:rPr>
                  <a:t> </a:t>
                </a:r>
              </a:p>
            </p:txBody>
          </p:sp>
        </mc:Fallback>
      </mc:AlternateContent>
    </p:spTree>
    <p:extLst>
      <p:ext uri="{BB962C8B-B14F-4D97-AF65-F5344CB8AC3E}">
        <p14:creationId xmlns:p14="http://schemas.microsoft.com/office/powerpoint/2010/main" val="417776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2438400" y="184150"/>
            <a:ext cx="6858000" cy="838200"/>
          </a:xfrm>
          <a:prstGeom prst="rect">
            <a:avLst/>
          </a:prstGeom>
          <a:noFill/>
          <a:ln w="9525">
            <a:noFill/>
            <a:miter lim="800000"/>
            <a:headEnd/>
            <a:tailEnd/>
          </a:ln>
        </p:spPr>
        <p:txBody>
          <a:bodyPr anchor="ctr"/>
          <a:lstStyle/>
          <a:p>
            <a:pPr algn="ctr"/>
            <a:r>
              <a:rPr lang="en-US" sz="2800" b="1" dirty="0">
                <a:solidFill>
                  <a:schemeClr val="tx2"/>
                </a:solidFill>
              </a:rPr>
              <a:t>EXAMPLE</a:t>
            </a:r>
          </a:p>
        </p:txBody>
      </p:sp>
      <p:sp>
        <p:nvSpPr>
          <p:cNvPr id="5123" name="Text Box 5"/>
          <p:cNvSpPr txBox="1">
            <a:spLocks noChangeArrowheads="1"/>
          </p:cNvSpPr>
          <p:nvPr/>
        </p:nvSpPr>
        <p:spPr bwMode="auto">
          <a:xfrm>
            <a:off x="1905000" y="1098551"/>
            <a:ext cx="7391400" cy="5478423"/>
          </a:xfrm>
          <a:prstGeom prst="rect">
            <a:avLst/>
          </a:prstGeom>
          <a:noFill/>
          <a:ln w="9525">
            <a:noFill/>
            <a:miter lim="800000"/>
            <a:headEnd/>
            <a:tailEnd/>
          </a:ln>
        </p:spPr>
        <p:txBody>
          <a:bodyPr wrap="square">
            <a:spAutoFit/>
          </a:bodyPr>
          <a:lstStyle/>
          <a:p>
            <a:pPr marL="400050" lvl="1" indent="-114300">
              <a:spcBef>
                <a:spcPct val="50000"/>
              </a:spcBef>
            </a:pPr>
            <a:r>
              <a:rPr lang="en-US" sz="1600" dirty="0">
                <a:latin typeface="Times New Roman" pitchFamily="18" charset="0"/>
              </a:rPr>
              <a:t>Show that the following argument form is valid:</a:t>
            </a:r>
          </a:p>
          <a:p>
            <a:pPr marL="400050" lvl="1" indent="-114300">
              <a:spcBef>
                <a:spcPct val="50000"/>
              </a:spcBef>
            </a:pPr>
            <a:r>
              <a:rPr lang="en-US" sz="1600" dirty="0">
                <a:latin typeface="Times New Roman" pitchFamily="18" charset="0"/>
              </a:rPr>
              <a:t>			p </a:t>
            </a:r>
            <a:r>
              <a:rPr lang="en-US" sz="1600" dirty="0">
                <a:latin typeface="Times New Roman" pitchFamily="18" charset="0"/>
                <a:sym typeface="Symbol" pitchFamily="18" charset="2"/>
              </a:rPr>
              <a:t> q</a:t>
            </a:r>
          </a:p>
          <a:p>
            <a:pPr marL="400050" lvl="1" indent="-114300">
              <a:spcBef>
                <a:spcPct val="50000"/>
              </a:spcBef>
            </a:pPr>
            <a:r>
              <a:rPr lang="en-US" sz="1600" dirty="0">
                <a:latin typeface="Times New Roman" pitchFamily="18" charset="0"/>
                <a:sym typeface="Symbol" pitchFamily="18" charset="2"/>
              </a:rPr>
              <a:t>			p </a:t>
            </a:r>
          </a:p>
          <a:p>
            <a:pPr marL="400050" lvl="1" indent="-114300">
              <a:spcBef>
                <a:spcPct val="50000"/>
              </a:spcBef>
            </a:pPr>
            <a:r>
              <a:rPr lang="en-US" sz="1600" dirty="0">
                <a:latin typeface="Times New Roman" pitchFamily="18" charset="0"/>
                <a:sym typeface="Symbol" pitchFamily="18" charset="2"/>
              </a:rPr>
              <a:t>			   q</a:t>
            </a:r>
          </a:p>
          <a:p>
            <a:pPr marL="400050" lvl="1" indent="-114300">
              <a:spcBef>
                <a:spcPct val="50000"/>
              </a:spcBef>
            </a:pPr>
            <a:r>
              <a:rPr lang="en-US" sz="1600" b="1" u="sng" dirty="0">
                <a:latin typeface="Times New Roman" pitchFamily="18" charset="0"/>
                <a:sym typeface="Symbol" pitchFamily="18" charset="2"/>
              </a:rPr>
              <a:t>SOLUTION</a:t>
            </a:r>
          </a:p>
          <a:p>
            <a:pPr marL="742950" lvl="4">
              <a:spcBef>
                <a:spcPct val="50000"/>
              </a:spcBef>
            </a:pPr>
            <a:r>
              <a:rPr lang="en-US" sz="1600" dirty="0">
                <a:latin typeface="Times New Roman" pitchFamily="18" charset="0"/>
                <a:sym typeface="Symbol" pitchFamily="18" charset="2"/>
              </a:rPr>
              <a:t>We will construct the truth table for premise and the conclusion.</a:t>
            </a:r>
          </a:p>
          <a:p>
            <a:pPr marL="742950" lvl="4">
              <a:spcBef>
                <a:spcPct val="50000"/>
              </a:spcBef>
            </a:pPr>
            <a:endParaRPr lang="en-US" sz="1600" dirty="0">
              <a:latin typeface="Times New Roman" pitchFamily="18" charset="0"/>
              <a:sym typeface="Symbol" pitchFamily="18" charset="2"/>
            </a:endParaRPr>
          </a:p>
          <a:p>
            <a:pPr marL="742950" lvl="4">
              <a:spcBef>
                <a:spcPct val="50000"/>
              </a:spcBef>
            </a:pPr>
            <a:endParaRPr lang="en-US" sz="1600" dirty="0">
              <a:latin typeface="Times New Roman" pitchFamily="18" charset="0"/>
              <a:sym typeface="Symbol" pitchFamily="18" charset="2"/>
            </a:endParaRPr>
          </a:p>
          <a:p>
            <a:pPr marL="742950" lvl="4">
              <a:spcBef>
                <a:spcPct val="50000"/>
              </a:spcBef>
            </a:pPr>
            <a:endParaRPr lang="en-US" sz="1600" dirty="0">
              <a:latin typeface="Times New Roman" pitchFamily="18" charset="0"/>
              <a:sym typeface="Symbol" pitchFamily="18" charset="2"/>
            </a:endParaRPr>
          </a:p>
          <a:p>
            <a:pPr marL="742950" lvl="4">
              <a:spcBef>
                <a:spcPct val="50000"/>
              </a:spcBef>
            </a:pPr>
            <a:endParaRPr lang="en-US" sz="1600" dirty="0">
              <a:latin typeface="Times New Roman" pitchFamily="18" charset="0"/>
              <a:sym typeface="Symbol" pitchFamily="18" charset="2"/>
            </a:endParaRPr>
          </a:p>
          <a:p>
            <a:pPr marL="742950" lvl="4">
              <a:spcBef>
                <a:spcPct val="50000"/>
              </a:spcBef>
            </a:pPr>
            <a:endParaRPr lang="en-US" sz="1600" dirty="0">
              <a:latin typeface="Times New Roman" pitchFamily="18" charset="0"/>
              <a:sym typeface="Symbol" pitchFamily="18" charset="2"/>
            </a:endParaRPr>
          </a:p>
          <a:p>
            <a:pPr marL="742950" lvl="4">
              <a:spcBef>
                <a:spcPct val="50000"/>
              </a:spcBef>
            </a:pPr>
            <a:endParaRPr lang="en-US" sz="1600" dirty="0">
              <a:latin typeface="Times New Roman" pitchFamily="18" charset="0"/>
              <a:sym typeface="Symbol" pitchFamily="18" charset="2"/>
            </a:endParaRPr>
          </a:p>
          <a:p>
            <a:pPr marL="742950" lvl="4">
              <a:spcBef>
                <a:spcPct val="50000"/>
              </a:spcBef>
            </a:pPr>
            <a:r>
              <a:rPr lang="en-US" sz="2000" dirty="0">
                <a:latin typeface="Times New Roman" pitchFamily="18" charset="0"/>
                <a:sym typeface="Symbol" pitchFamily="18" charset="2"/>
              </a:rPr>
              <a:t>Now first row is such that both the premises have truth value T and </a:t>
            </a:r>
            <a:r>
              <a:rPr lang="en-US" sz="2000" b="1" dirty="0">
                <a:solidFill>
                  <a:srgbClr val="FF0000"/>
                </a:solidFill>
                <a:latin typeface="Times New Roman" pitchFamily="18" charset="0"/>
                <a:sym typeface="Symbol" pitchFamily="18" charset="2"/>
              </a:rPr>
              <a:t>hence that row is the critical row </a:t>
            </a:r>
            <a:r>
              <a:rPr lang="en-US" sz="2000" dirty="0">
                <a:latin typeface="Times New Roman" pitchFamily="18" charset="0"/>
                <a:sym typeface="Symbol" pitchFamily="18" charset="2"/>
              </a:rPr>
              <a:t>and the conclusion also have truth value T so the argument is valid.</a:t>
            </a:r>
          </a:p>
        </p:txBody>
      </p:sp>
      <p:graphicFrame>
        <p:nvGraphicFramePr>
          <p:cNvPr id="5126" name="Group 6"/>
          <p:cNvGraphicFramePr>
            <a:graphicFrameLocks noGrp="1"/>
          </p:cNvGraphicFramePr>
          <p:nvPr/>
        </p:nvGraphicFramePr>
        <p:xfrm>
          <a:off x="3657600" y="3352801"/>
          <a:ext cx="3962400" cy="1789226"/>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4481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r>
                        <a:rPr kumimoji="0" lang="en-US" sz="1600" b="0" i="0" u="none" strike="noStrike" cap="none" normalizeH="0" baseline="0">
                          <a:ln>
                            <a:noFill/>
                          </a:ln>
                          <a:solidFill>
                            <a:schemeClr val="tx1"/>
                          </a:solidFill>
                          <a:effectLst/>
                          <a:latin typeface="Arial" pitchFamily="34" charset="0"/>
                          <a:sym typeface="Symbol" pitchFamily="18" charset="2"/>
                        </a:rPr>
                        <a:t>q</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endParaRPr kumimoji="0" lang="en-US" sz="1600" b="0" i="0" u="none" strike="noStrike" cap="none" normalizeH="0" baseline="0">
                        <a:ln>
                          <a:noFill/>
                        </a:ln>
                        <a:solidFill>
                          <a:schemeClr val="tx1"/>
                        </a:solidFill>
                        <a:effectLst/>
                        <a:latin typeface="Arial" pitchFamily="34"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07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07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51110947-5016-4E07-B6F0-A598436321E4}" type="slidenum">
              <a:rPr lang="en-US" smtClean="0"/>
              <a:pPr>
                <a:defRPr/>
              </a:pPr>
              <a:t>13</a:t>
            </a:fld>
            <a:endParaRPr lang="en-US"/>
          </a:p>
        </p:txBody>
      </p:sp>
      <p:sp>
        <p:nvSpPr>
          <p:cNvPr id="6" name="Left Arrow 5"/>
          <p:cNvSpPr/>
          <p:nvPr/>
        </p:nvSpPr>
        <p:spPr>
          <a:xfrm>
            <a:off x="7848600" y="3657600"/>
            <a:ext cx="1600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row</a:t>
            </a:r>
          </a:p>
        </p:txBody>
      </p:sp>
    </p:spTree>
    <p:extLst>
      <p:ext uri="{BB962C8B-B14F-4D97-AF65-F5344CB8AC3E}">
        <p14:creationId xmlns:p14="http://schemas.microsoft.com/office/powerpoint/2010/main" val="11544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514600" y="1066800"/>
            <a:ext cx="6858000" cy="2133600"/>
          </a:xfrm>
          <a:prstGeom prst="rect">
            <a:avLst/>
          </a:prstGeom>
          <a:noFill/>
          <a:ln w="9525">
            <a:noFill/>
            <a:miter lim="800000"/>
            <a:headEnd/>
            <a:tailEnd/>
          </a:ln>
        </p:spPr>
        <p:txBody>
          <a:bodyPr anchor="ctr"/>
          <a:lstStyle/>
          <a:p>
            <a:r>
              <a:rPr lang="en-US" sz="1600" b="1" dirty="0">
                <a:solidFill>
                  <a:schemeClr val="tx2"/>
                </a:solidFill>
              </a:rPr>
              <a:t>			EXERCISE</a:t>
            </a:r>
            <a:br>
              <a:rPr lang="en-US" sz="1600" b="1" dirty="0">
                <a:solidFill>
                  <a:schemeClr val="tx2"/>
                </a:solidFill>
              </a:rPr>
            </a:br>
            <a:br>
              <a:rPr lang="en-US" sz="1600" b="1" dirty="0">
                <a:solidFill>
                  <a:schemeClr val="tx2"/>
                </a:solidFill>
              </a:rPr>
            </a:br>
            <a:r>
              <a:rPr lang="en-US" sz="1600" b="1" dirty="0">
                <a:solidFill>
                  <a:schemeClr val="tx2"/>
                </a:solidFill>
              </a:rPr>
              <a:t>	</a:t>
            </a:r>
            <a:r>
              <a:rPr lang="en-US" sz="1600" dirty="0">
                <a:solidFill>
                  <a:schemeClr val="tx2"/>
                </a:solidFill>
              </a:rPr>
              <a:t>Show that the following argument form is invalid:</a:t>
            </a:r>
            <a:br>
              <a:rPr lang="en-US" sz="1600" dirty="0">
                <a:solidFill>
                  <a:schemeClr val="tx2"/>
                </a:solidFill>
              </a:rPr>
            </a:br>
            <a:r>
              <a:rPr lang="en-US" sz="1600" dirty="0">
                <a:solidFill>
                  <a:schemeClr val="tx2"/>
                </a:solidFill>
              </a:rPr>
              <a:t>			</a:t>
            </a:r>
            <a:r>
              <a:rPr lang="en-US" sz="1600" dirty="0" err="1">
                <a:solidFill>
                  <a:schemeClr val="tx2"/>
                </a:solidFill>
              </a:rPr>
              <a:t>p</a:t>
            </a:r>
            <a:r>
              <a:rPr lang="en-US" sz="1600" dirty="0" err="1">
                <a:solidFill>
                  <a:schemeClr val="tx2"/>
                </a:solidFill>
                <a:sym typeface="Symbol" pitchFamily="18" charset="2"/>
              </a:rPr>
              <a:t></a:t>
            </a:r>
            <a:r>
              <a:rPr lang="en-US" sz="1600" dirty="0" err="1">
                <a:solidFill>
                  <a:schemeClr val="tx2"/>
                </a:solidFill>
              </a:rPr>
              <a:t>q</a:t>
            </a:r>
            <a:br>
              <a:rPr lang="en-US" sz="1600" dirty="0">
                <a:solidFill>
                  <a:schemeClr val="tx2"/>
                </a:solidFill>
              </a:rPr>
            </a:br>
            <a:r>
              <a:rPr lang="en-US" sz="1600" dirty="0">
                <a:solidFill>
                  <a:schemeClr val="tx2"/>
                </a:solidFill>
              </a:rPr>
              <a:t>			q</a:t>
            </a:r>
            <a:br>
              <a:rPr lang="en-US" sz="1600" dirty="0">
                <a:solidFill>
                  <a:schemeClr val="tx2"/>
                </a:solidFill>
              </a:rPr>
            </a:br>
            <a:r>
              <a:rPr lang="en-US" sz="1600" dirty="0">
                <a:solidFill>
                  <a:schemeClr val="tx2"/>
                </a:solidFill>
              </a:rPr>
              <a:t>			 </a:t>
            </a:r>
            <a:r>
              <a:rPr lang="en-US" sz="1600" dirty="0">
                <a:solidFill>
                  <a:schemeClr val="tx2"/>
                </a:solidFill>
                <a:sym typeface="Symbol" pitchFamily="18" charset="2"/>
              </a:rPr>
              <a:t></a:t>
            </a:r>
            <a:r>
              <a:rPr lang="en-US" sz="1600" dirty="0">
                <a:solidFill>
                  <a:schemeClr val="tx2"/>
                </a:solidFill>
              </a:rPr>
              <a:t>   p</a:t>
            </a:r>
            <a:br>
              <a:rPr lang="en-US" sz="1600" dirty="0">
                <a:solidFill>
                  <a:schemeClr val="tx2"/>
                </a:solidFill>
              </a:rPr>
            </a:br>
            <a:r>
              <a:rPr lang="en-US" sz="1600" dirty="0">
                <a:solidFill>
                  <a:schemeClr val="tx2"/>
                </a:solidFill>
              </a:rPr>
              <a:t>	</a:t>
            </a:r>
            <a:r>
              <a:rPr lang="en-US" sz="1600" b="1" u="sng" dirty="0"/>
              <a:t>SOLUTION</a:t>
            </a:r>
            <a:br>
              <a:rPr lang="en-US" sz="1600" b="1" u="sng" dirty="0"/>
            </a:br>
            <a:r>
              <a:rPr lang="en-US" sz="1600" dirty="0">
                <a:solidFill>
                  <a:schemeClr val="tx2"/>
                </a:solidFill>
              </a:rPr>
              <a:t>		First of all we will construct the truth table for 	premises 	and conclusion.</a:t>
            </a:r>
          </a:p>
        </p:txBody>
      </p:sp>
      <p:sp>
        <p:nvSpPr>
          <p:cNvPr id="6147" name="Text Box 5"/>
          <p:cNvSpPr txBox="1">
            <a:spLocks noChangeArrowheads="1"/>
          </p:cNvSpPr>
          <p:nvPr/>
        </p:nvSpPr>
        <p:spPr bwMode="auto">
          <a:xfrm>
            <a:off x="2514600" y="5575300"/>
            <a:ext cx="6858000" cy="825500"/>
          </a:xfrm>
          <a:prstGeom prst="rect">
            <a:avLst/>
          </a:prstGeom>
          <a:noFill/>
          <a:ln w="9525">
            <a:noFill/>
            <a:miter lim="800000"/>
            <a:headEnd/>
            <a:tailEnd/>
          </a:ln>
        </p:spPr>
        <p:txBody>
          <a:bodyPr>
            <a:spAutoFit/>
          </a:bodyPr>
          <a:lstStyle/>
          <a:p>
            <a:pPr lvl="1">
              <a:spcBef>
                <a:spcPct val="50000"/>
              </a:spcBef>
            </a:pPr>
            <a:r>
              <a:rPr lang="en-US" sz="1600">
                <a:latin typeface="Times New Roman" pitchFamily="18" charset="0"/>
              </a:rPr>
              <a:t>Now in the above table first and third rows are critical because both of our premises are true in these rows. But the argument is invalid because in the third 	row our conclusion is false.	</a:t>
            </a:r>
          </a:p>
        </p:txBody>
      </p:sp>
      <p:graphicFrame>
        <p:nvGraphicFramePr>
          <p:cNvPr id="13318" name="Group 6"/>
          <p:cNvGraphicFramePr>
            <a:graphicFrameLocks noGrp="1"/>
          </p:cNvGraphicFramePr>
          <p:nvPr/>
        </p:nvGraphicFramePr>
        <p:xfrm>
          <a:off x="4419601" y="3594100"/>
          <a:ext cx="2874963" cy="1676400"/>
        </p:xfrm>
        <a:graphic>
          <a:graphicData uri="http://schemas.openxmlformats.org/drawingml/2006/table">
            <a:tbl>
              <a:tblPr/>
              <a:tblGrid>
                <a:gridCol w="465138">
                  <a:extLst>
                    <a:ext uri="{9D8B030D-6E8A-4147-A177-3AD203B41FA5}">
                      <a16:colId xmlns:a16="http://schemas.microsoft.com/office/drawing/2014/main" val="20000"/>
                    </a:ext>
                  </a:extLst>
                </a:gridCol>
                <a:gridCol w="465137">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gridCol w="465138">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cs typeface="Times New Roman" pitchFamily="18" charset="0"/>
                        </a:rPr>
                        <a:t>p</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q</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p</a:t>
                      </a:r>
                      <a:r>
                        <a:rPr kumimoji="0" lang="en-US" sz="1600" b="0" i="0" u="none" strike="noStrike" cap="none" normalizeH="0" baseline="0">
                          <a:ln>
                            <a:noFill/>
                          </a:ln>
                          <a:solidFill>
                            <a:schemeClr val="tx1"/>
                          </a:solidFill>
                          <a:effectLst/>
                          <a:latin typeface="Arial" pitchFamily="34" charset="0"/>
                          <a:cs typeface="Times New Roman" pitchFamily="18" charset="0"/>
                          <a:sym typeface="Symbol" pitchFamily="18" charset="2"/>
                        </a:rPr>
                        <a:t></a:t>
                      </a:r>
                      <a:r>
                        <a:rPr kumimoji="0" lang="en-US" sz="1600" b="0" i="0" u="none" strike="noStrike" cap="none" normalizeH="0" baseline="0">
                          <a:ln>
                            <a:noFill/>
                          </a:ln>
                          <a:solidFill>
                            <a:schemeClr val="tx1"/>
                          </a:solidFill>
                          <a:effectLst/>
                          <a:latin typeface="Arial" pitchFamily="34" charset="0"/>
                          <a:cs typeface="Times New Roman" pitchFamily="18" charset="0"/>
                        </a:rPr>
                        <a:t>q</a:t>
                      </a:r>
                      <a:endParaRPr kumimoji="0" lang="en-US" sz="1600" b="0" i="0" u="none" strike="noStrike" cap="none" normalizeH="0" baseline="0">
                        <a:ln>
                          <a:noFill/>
                        </a:ln>
                        <a:solidFill>
                          <a:schemeClr val="tx1"/>
                        </a:solidFill>
                        <a:effectLst/>
                        <a:latin typeface="Arial" pitchFamily="34"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q</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p</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F</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cs typeface="Times New Roman" pitchFamily="18" charset="0"/>
                        </a:rPr>
                        <a:t>F</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F</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F</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F</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F</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F</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T</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F</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Times New Roman" pitchFamily="18" charset="0"/>
                        </a:rPr>
                        <a:t>F</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51110947-5016-4E07-B6F0-A598436321E4}" type="slidenum">
              <a:rPr lang="en-US" smtClean="0"/>
              <a:pPr>
                <a:defRPr/>
              </a:pPr>
              <a:t>14</a:t>
            </a:fld>
            <a:endParaRPr lang="en-US"/>
          </a:p>
        </p:txBody>
      </p:sp>
      <p:sp>
        <p:nvSpPr>
          <p:cNvPr id="6" name="Left Arrow 5"/>
          <p:cNvSpPr/>
          <p:nvPr/>
        </p:nvSpPr>
        <p:spPr>
          <a:xfrm>
            <a:off x="7543800" y="3733800"/>
            <a:ext cx="1600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row</a:t>
            </a:r>
          </a:p>
        </p:txBody>
      </p:sp>
      <p:sp>
        <p:nvSpPr>
          <p:cNvPr id="7" name="Left Arrow 6"/>
          <p:cNvSpPr/>
          <p:nvPr/>
        </p:nvSpPr>
        <p:spPr>
          <a:xfrm>
            <a:off x="7543800" y="4419600"/>
            <a:ext cx="1600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row</a:t>
            </a:r>
          </a:p>
        </p:txBody>
      </p:sp>
    </p:spTree>
    <p:extLst>
      <p:ext uri="{BB962C8B-B14F-4D97-AF65-F5344CB8AC3E}">
        <p14:creationId xmlns:p14="http://schemas.microsoft.com/office/powerpoint/2010/main" val="401581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Text Box 4"/>
              <p:cNvSpPr txBox="1">
                <a:spLocks noChangeArrowheads="1"/>
              </p:cNvSpPr>
              <p:nvPr/>
            </p:nvSpPr>
            <p:spPr bwMode="auto">
              <a:xfrm>
                <a:off x="2438400" y="1447800"/>
                <a:ext cx="6858000" cy="4248150"/>
              </a:xfrm>
              <a:prstGeom prst="rect">
                <a:avLst/>
              </a:prstGeom>
              <a:noFill/>
              <a:ln w="9525">
                <a:noFill/>
                <a:miter lim="800000"/>
                <a:headEnd/>
                <a:tailEnd/>
              </a:ln>
            </p:spPr>
            <p:txBody>
              <a:bodyPr>
                <a:spAutoFit/>
              </a:bodyPr>
              <a:lstStyle/>
              <a:p>
                <a:pPr lvl="1">
                  <a:spcBef>
                    <a:spcPct val="50000"/>
                  </a:spcBef>
                </a:pPr>
                <a:r>
                  <a:rPr lang="en-US" sz="1600" dirty="0">
                    <a:latin typeface="Times New Roman" pitchFamily="18" charset="0"/>
                  </a:rPr>
                  <a:t>Use truth table to determine the argument form </a:t>
                </a:r>
              </a:p>
              <a:p>
                <a:pPr lvl="1">
                  <a:spcBef>
                    <a:spcPct val="50000"/>
                  </a:spcBef>
                </a:pPr>
                <a:r>
                  <a:rPr lang="en-US" sz="1600" dirty="0">
                    <a:latin typeface="Times New Roman" pitchFamily="18" charset="0"/>
                  </a:rPr>
                  <a:t>			</a:t>
                </a:r>
                <a:r>
                  <a:rPr lang="en-US" sz="1600" b="1" dirty="0">
                    <a:latin typeface="Times New Roman" pitchFamily="18" charset="0"/>
                  </a:rPr>
                  <a:t>p </a:t>
                </a:r>
                <a:r>
                  <a:rPr lang="en-US" sz="1600" b="1" dirty="0">
                    <a:latin typeface="Times New Roman" pitchFamily="18" charset="0"/>
                    <a:sym typeface="Symbol" pitchFamily="18" charset="2"/>
                  </a:rPr>
                  <a:t> q</a:t>
                </a:r>
              </a:p>
              <a:p>
                <a:pPr lvl="1">
                  <a:spcBef>
                    <a:spcPct val="50000"/>
                  </a:spcBef>
                </a:pPr>
                <a:r>
                  <a:rPr lang="en-US" sz="1600" b="1" dirty="0">
                    <a:latin typeface="Times New Roman" pitchFamily="18" charset="0"/>
                    <a:sym typeface="Symbol" pitchFamily="18" charset="2"/>
                  </a:rPr>
                  <a:t>			p </a:t>
                </a:r>
                <a14:m>
                  <m:oMath xmlns:m="http://schemas.openxmlformats.org/officeDocument/2006/math">
                    <m:r>
                      <a:rPr lang="en-US" sz="1600" b="1" i="1" smtClean="0">
                        <a:latin typeface="Cambria Math" panose="02040503050406030204" pitchFamily="18" charset="0"/>
                        <a:ea typeface="Cambria Math" panose="02040503050406030204" pitchFamily="18" charset="0"/>
                        <a:sym typeface="Symbol" pitchFamily="18" charset="2"/>
                      </a:rPr>
                      <m:t>⟹</m:t>
                    </m:r>
                  </m:oMath>
                </a14:m>
                <a:r>
                  <a:rPr lang="en-US" sz="1600" b="1" dirty="0">
                    <a:latin typeface="Times New Roman" pitchFamily="18" charset="0"/>
                    <a:sym typeface="Symbol" pitchFamily="18" charset="2"/>
                  </a:rPr>
                  <a:t>  </a:t>
                </a:r>
                <a14:m>
                  <m:oMath xmlns:m="http://schemas.openxmlformats.org/officeDocument/2006/math">
                    <m:r>
                      <a:rPr lang="en-US" sz="1600" b="1" i="1" smtClean="0">
                        <a:latin typeface="Cambria Math" panose="02040503050406030204" pitchFamily="18" charset="0"/>
                        <a:ea typeface="Cambria Math" panose="02040503050406030204" pitchFamily="18" charset="0"/>
                        <a:sym typeface="Symbol" pitchFamily="18" charset="2"/>
                      </a:rPr>
                      <m:t>¬</m:t>
                    </m:r>
                  </m:oMath>
                </a14:m>
                <a:r>
                  <a:rPr lang="en-US" sz="1600" b="1" dirty="0">
                    <a:latin typeface="Times New Roman" pitchFamily="18" charset="0"/>
                    <a:sym typeface="Symbol" pitchFamily="18" charset="2"/>
                  </a:rPr>
                  <a:t>q</a:t>
                </a:r>
              </a:p>
              <a:p>
                <a:pPr lvl="1">
                  <a:spcBef>
                    <a:spcPct val="50000"/>
                  </a:spcBef>
                </a:pPr>
                <a:r>
                  <a:rPr lang="en-US" sz="1600" b="1" dirty="0">
                    <a:latin typeface="Times New Roman" pitchFamily="18" charset="0"/>
                    <a:sym typeface="Symbol" pitchFamily="18" charset="2"/>
                  </a:rPr>
                  <a:t>			p </a:t>
                </a:r>
                <a14:m>
                  <m:oMath xmlns:m="http://schemas.openxmlformats.org/officeDocument/2006/math">
                    <m:r>
                      <a:rPr lang="en-US" sz="1600" b="1" i="1">
                        <a:latin typeface="Cambria Math" panose="02040503050406030204" pitchFamily="18" charset="0"/>
                        <a:ea typeface="Cambria Math" panose="02040503050406030204" pitchFamily="18" charset="0"/>
                        <a:sym typeface="Symbol" pitchFamily="18" charset="2"/>
                      </a:rPr>
                      <m:t>⟹</m:t>
                    </m:r>
                  </m:oMath>
                </a14:m>
                <a:r>
                  <a:rPr lang="en-US" sz="1600" b="1" dirty="0">
                    <a:latin typeface="Times New Roman" pitchFamily="18" charset="0"/>
                    <a:sym typeface="Symbol" pitchFamily="18" charset="2"/>
                  </a:rPr>
                  <a:t> r</a:t>
                </a:r>
              </a:p>
              <a:p>
                <a:pPr lvl="1">
                  <a:spcBef>
                    <a:spcPct val="50000"/>
                  </a:spcBef>
                </a:pPr>
                <a:r>
                  <a:rPr lang="en-US" sz="1600" b="1" dirty="0">
                    <a:latin typeface="Times New Roman" pitchFamily="18" charset="0"/>
                    <a:sym typeface="Symbol" pitchFamily="18" charset="2"/>
                  </a:rPr>
                  <a:t>		     	</a:t>
                </a:r>
                <a:r>
                  <a:rPr lang="en-US" sz="1600" dirty="0">
                    <a:latin typeface="Times New Roman" pitchFamily="18" charset="0"/>
                    <a:sym typeface="Symbol" pitchFamily="18" charset="2"/>
                  </a:rPr>
                  <a:t></a:t>
                </a:r>
                <a:r>
                  <a:rPr lang="en-US" sz="1600" b="1" dirty="0">
                    <a:latin typeface="Times New Roman" pitchFamily="18" charset="0"/>
                    <a:sym typeface="Symbol" pitchFamily="18" charset="2"/>
                  </a:rPr>
                  <a:t>   r</a:t>
                </a:r>
                <a:endParaRPr lang="en-US" sz="1600" b="1" dirty="0">
                  <a:latin typeface="Times New Roman" pitchFamily="18" charset="0"/>
                </a:endParaRPr>
              </a:p>
              <a:p>
                <a:pPr lvl="1">
                  <a:spcBef>
                    <a:spcPct val="50000"/>
                  </a:spcBef>
                </a:pPr>
                <a:r>
                  <a:rPr lang="en-US" sz="1600" dirty="0">
                    <a:latin typeface="Times New Roman" pitchFamily="18" charset="0"/>
                  </a:rPr>
                  <a:t>is valid or invalid.</a:t>
                </a:r>
              </a:p>
              <a:p>
                <a:pPr lvl="1">
                  <a:spcBef>
                    <a:spcPct val="50000"/>
                  </a:spcBef>
                </a:pPr>
                <a:endParaRPr lang="en-US" sz="1600" b="1" dirty="0">
                  <a:latin typeface="Times New Roman" pitchFamily="18" charset="0"/>
                </a:endParaRPr>
              </a:p>
              <a:p>
                <a:pPr lvl="1">
                  <a:spcBef>
                    <a:spcPct val="50000"/>
                  </a:spcBef>
                </a:pPr>
                <a:r>
                  <a:rPr lang="en-US" sz="1600" b="1" dirty="0">
                    <a:latin typeface="Times New Roman" pitchFamily="18" charset="0"/>
                  </a:rPr>
                  <a:t>SOLUTION:</a:t>
                </a:r>
              </a:p>
              <a:p>
                <a:pPr lvl="1">
                  <a:spcBef>
                    <a:spcPct val="50000"/>
                  </a:spcBef>
                </a:pPr>
                <a:r>
                  <a:rPr lang="en-US" sz="1600" dirty="0">
                    <a:latin typeface="Times New Roman" pitchFamily="18" charset="0"/>
                  </a:rPr>
                  <a:t>		First of all note that in our argument there are three statements are involved namely </a:t>
                </a:r>
                <a:r>
                  <a:rPr lang="en-US" sz="1600" b="1" dirty="0">
                    <a:latin typeface="Times New Roman" pitchFamily="18" charset="0"/>
                  </a:rPr>
                  <a:t>p </a:t>
                </a:r>
                <a:r>
                  <a:rPr lang="en-US" sz="1600" dirty="0">
                    <a:latin typeface="Times New Roman" pitchFamily="18" charset="0"/>
                  </a:rPr>
                  <a:t>, </a:t>
                </a:r>
                <a:r>
                  <a:rPr lang="en-US" sz="1600" b="1" dirty="0">
                    <a:latin typeface="Times New Roman" pitchFamily="18" charset="0"/>
                  </a:rPr>
                  <a:t>q</a:t>
                </a:r>
                <a:r>
                  <a:rPr lang="en-US" sz="1600" dirty="0">
                    <a:latin typeface="Times New Roman" pitchFamily="18" charset="0"/>
                  </a:rPr>
                  <a:t> and </a:t>
                </a:r>
                <a:r>
                  <a:rPr lang="en-US" sz="1600" b="1" dirty="0">
                    <a:latin typeface="Times New Roman" pitchFamily="18" charset="0"/>
                  </a:rPr>
                  <a:t>r , </a:t>
                </a:r>
                <a:r>
                  <a:rPr lang="en-US" sz="1600" dirty="0">
                    <a:latin typeface="Times New Roman" pitchFamily="18" charset="0"/>
                  </a:rPr>
                  <a:t>and we have three premises so our table will have eight rows and seven columns (note these seven columns does not have the column for </a:t>
                </a:r>
                <a14:m>
                  <m:oMath xmlns:m="http://schemas.openxmlformats.org/officeDocument/2006/math">
                    <m:r>
                      <a:rPr lang="en-US" sz="1600" b="1" i="1">
                        <a:latin typeface="Cambria Math" panose="02040503050406030204" pitchFamily="18" charset="0"/>
                        <a:ea typeface="Cambria Math" panose="02040503050406030204" pitchFamily="18" charset="0"/>
                        <a:sym typeface="Symbol" pitchFamily="18" charset="2"/>
                      </a:rPr>
                      <m:t>¬ </m:t>
                    </m:r>
                  </m:oMath>
                </a14:m>
                <a:r>
                  <a:rPr lang="en-US" sz="1600" b="1" dirty="0">
                    <a:latin typeface="Times New Roman" pitchFamily="18" charset="0"/>
                    <a:sym typeface="Symbol" pitchFamily="18" charset="2"/>
                  </a:rPr>
                  <a:t>q</a:t>
                </a:r>
                <a:r>
                  <a:rPr lang="en-US" sz="1600" dirty="0">
                    <a:latin typeface="Times New Roman" pitchFamily="18" charset="0"/>
                    <a:sym typeface="Symbol" pitchFamily="18" charset="2"/>
                  </a:rPr>
                  <a:t>). Now the truth table for the arguments and conclusion is given below</a:t>
                </a:r>
              </a:p>
            </p:txBody>
          </p:sp>
        </mc:Choice>
        <mc:Fallback xmlns="">
          <p:sp>
            <p:nvSpPr>
              <p:cNvPr id="7170" name="Text Box 4"/>
              <p:cNvSpPr txBox="1">
                <a:spLocks noRot="1" noChangeAspect="1" noMove="1" noResize="1" noEditPoints="1" noAdjustHandles="1" noChangeArrowheads="1" noChangeShapeType="1" noTextEdit="1"/>
              </p:cNvSpPr>
              <p:nvPr/>
            </p:nvSpPr>
            <p:spPr bwMode="auto">
              <a:xfrm>
                <a:off x="2438400" y="1447800"/>
                <a:ext cx="6858000" cy="4248150"/>
              </a:xfrm>
              <a:prstGeom prst="rect">
                <a:avLst/>
              </a:prstGeom>
              <a:blipFill rotWithShape="0">
                <a:blip r:embed="rId2"/>
                <a:stretch>
                  <a:fillRect t="-431" b="-1580"/>
                </a:stretch>
              </a:blipFill>
              <a:ln w="9525">
                <a:noFill/>
                <a:miter lim="800000"/>
                <a:headEnd/>
                <a:tailEnd/>
              </a:ln>
            </p:spPr>
            <p:txBody>
              <a:bodyPr/>
              <a:lstStyle/>
              <a:p>
                <a:r>
                  <a:rPr lang="en-GB">
                    <a:noFill/>
                  </a:rPr>
                  <a:t> </a:t>
                </a:r>
              </a:p>
            </p:txBody>
          </p:sp>
        </mc:Fallback>
      </mc:AlternateContent>
      <p:sp>
        <p:nvSpPr>
          <p:cNvPr id="7171" name="Rectangle 5"/>
          <p:cNvSpPr>
            <a:spLocks noChangeArrowheads="1"/>
          </p:cNvSpPr>
          <p:nvPr/>
        </p:nvSpPr>
        <p:spPr bwMode="auto">
          <a:xfrm>
            <a:off x="2438400" y="838200"/>
            <a:ext cx="6858000" cy="533400"/>
          </a:xfrm>
          <a:prstGeom prst="rect">
            <a:avLst/>
          </a:prstGeom>
          <a:noFill/>
          <a:ln w="9525">
            <a:noFill/>
            <a:miter lim="800000"/>
            <a:headEnd/>
            <a:tailEnd/>
          </a:ln>
        </p:spPr>
        <p:txBody>
          <a:bodyPr anchor="ctr"/>
          <a:lstStyle/>
          <a:p>
            <a:pPr algn="ctr"/>
            <a:r>
              <a:rPr lang="en-US" sz="1600" b="1">
                <a:solidFill>
                  <a:schemeClr val="tx2"/>
                </a:solidFill>
              </a:rPr>
              <a:t>EXAMPLE</a:t>
            </a:r>
          </a:p>
        </p:txBody>
      </p:sp>
      <p:sp>
        <p:nvSpPr>
          <p:cNvPr id="4" name="Slide Number Placeholder 3"/>
          <p:cNvSpPr>
            <a:spLocks noGrp="1"/>
          </p:cNvSpPr>
          <p:nvPr>
            <p:ph type="sldNum" sz="quarter" idx="12"/>
          </p:nvPr>
        </p:nvSpPr>
        <p:spPr/>
        <p:txBody>
          <a:bodyPr/>
          <a:lstStyle/>
          <a:p>
            <a:pPr>
              <a:defRPr/>
            </a:pPr>
            <a:fld id="{51110947-5016-4E07-B6F0-A598436321E4}" type="slidenum">
              <a:rPr lang="en-US" smtClean="0"/>
              <a:pPr>
                <a:defRPr/>
              </a:pPr>
              <a:t>15</a:t>
            </a:fld>
            <a:endParaRPr lang="en-US"/>
          </a:p>
        </p:txBody>
      </p:sp>
    </p:spTree>
    <p:extLst>
      <p:ext uri="{BB962C8B-B14F-4D97-AF65-F5344CB8AC3E}">
        <p14:creationId xmlns:p14="http://schemas.microsoft.com/office/powerpoint/2010/main" val="1575464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2666999" y="4657726"/>
            <a:ext cx="6962775" cy="1543050"/>
          </a:xfrm>
          <a:prstGeom prst="rect">
            <a:avLst/>
          </a:prstGeom>
          <a:noFill/>
          <a:ln w="9525">
            <a:noFill/>
            <a:miter lim="800000"/>
            <a:headEnd/>
            <a:tailEnd/>
          </a:ln>
        </p:spPr>
        <p:txBody>
          <a:bodyPr anchor="ctr"/>
          <a:lstStyle/>
          <a:p>
            <a:br>
              <a:rPr lang="en-US" sz="1600" b="1" dirty="0">
                <a:solidFill>
                  <a:schemeClr val="tx2"/>
                </a:solidFill>
              </a:rPr>
            </a:br>
            <a:r>
              <a:rPr lang="en-US" sz="1600" b="1" dirty="0">
                <a:solidFill>
                  <a:schemeClr val="tx2"/>
                </a:solidFill>
              </a:rPr>
              <a:t>	</a:t>
            </a:r>
            <a:r>
              <a:rPr lang="en-US" sz="2400" dirty="0">
                <a:solidFill>
                  <a:schemeClr val="tx2"/>
                </a:solidFill>
              </a:rPr>
              <a:t>In the above table, we note that there are three critical rows and 	the conclusion has truth value T in one critical row consequently our argument is </a:t>
            </a:r>
            <a:r>
              <a:rPr lang="en-US" sz="2400" b="1" dirty="0">
                <a:solidFill>
                  <a:schemeClr val="tx2"/>
                </a:solidFill>
              </a:rPr>
              <a:t>invalid</a:t>
            </a:r>
            <a:br>
              <a:rPr lang="en-US" sz="1600" b="1" dirty="0">
                <a:solidFill>
                  <a:schemeClr val="tx2"/>
                </a:solidFill>
              </a:rPr>
            </a:br>
            <a:endParaRPr lang="en-US" sz="1600" b="1" dirty="0">
              <a:solidFill>
                <a:schemeClr val="tx2"/>
              </a:solidFill>
            </a:endParaRPr>
          </a:p>
        </p:txBody>
      </p:sp>
      <p:sp>
        <p:nvSpPr>
          <p:cNvPr id="4" name="Slide Number Placeholder 3"/>
          <p:cNvSpPr>
            <a:spLocks noGrp="1"/>
          </p:cNvSpPr>
          <p:nvPr>
            <p:ph type="sldNum" sz="quarter" idx="12"/>
          </p:nvPr>
        </p:nvSpPr>
        <p:spPr/>
        <p:txBody>
          <a:bodyPr/>
          <a:lstStyle/>
          <a:p>
            <a:pPr>
              <a:defRPr/>
            </a:pPr>
            <a:fld id="{51110947-5016-4E07-B6F0-A598436321E4}" type="slidenum">
              <a:rPr lang="en-US" smtClean="0"/>
              <a:pPr>
                <a:defRPr/>
              </a:pPr>
              <a:t>16</a:t>
            </a:fld>
            <a:endParaRPr lang="en-US"/>
          </a:p>
        </p:txBody>
      </p:sp>
      <mc:AlternateContent xmlns:mc="http://schemas.openxmlformats.org/markup-compatibility/2006">
        <mc:Choice xmlns:a14="http://schemas.microsoft.com/office/drawing/2010/main" Requires="a14">
          <p:graphicFrame>
            <p:nvGraphicFramePr>
              <p:cNvPr id="15365" name="Group 5"/>
              <p:cNvGraphicFramePr>
                <a:graphicFrameLocks noGrp="1"/>
              </p:cNvGraphicFramePr>
              <p:nvPr>
                <p:ph type="tbl" idx="4294967295"/>
                <p:extLst>
                  <p:ext uri="{D42A27DB-BD31-4B8C-83A1-F6EECF244321}">
                    <p14:modId xmlns:p14="http://schemas.microsoft.com/office/powerpoint/2010/main" val="3235800567"/>
                  </p:ext>
                </p:extLst>
              </p:nvPr>
            </p:nvGraphicFramePr>
            <p:xfrm>
              <a:off x="3552824" y="787782"/>
              <a:ext cx="4972050" cy="3056260"/>
            </p:xfrm>
            <a:graphic>
              <a:graphicData uri="http://schemas.openxmlformats.org/drawingml/2006/table">
                <a:tbl>
                  <a:tblPr/>
                  <a:tblGrid>
                    <a:gridCol w="493713">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12750">
                      <a:extLst>
                        <a:ext uri="{9D8B030D-6E8A-4147-A177-3AD203B41FA5}">
                          <a16:colId xmlns:a16="http://schemas.microsoft.com/office/drawing/2014/main" val="20002"/>
                        </a:ext>
                      </a:extLst>
                    </a:gridCol>
                    <a:gridCol w="754062">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584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r>
                            <a:rPr kumimoji="0" lang="en-US" sz="1600" b="0" i="0" u="none" strike="noStrike" cap="none" normalizeH="0" baseline="0">
                              <a:ln>
                                <a:noFill/>
                              </a:ln>
                              <a:solidFill>
                                <a:schemeClr val="tx1"/>
                              </a:solidFill>
                              <a:effectLst/>
                              <a:latin typeface="Arial" pitchFamily="34" charset="0"/>
                              <a:sym typeface="Symbol" pitchFamily="18" charset="2"/>
                            </a:rPr>
                            <a:t>q</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Arial" pitchFamily="34" charset="0"/>
                            </a:rPr>
                            <a:t>p</a:t>
                          </a:r>
                          <a:r>
                            <a:rPr kumimoji="0" lang="en-US" sz="1600" b="0" i="0" u="none" strike="noStrike" cap="none" normalizeH="0" baseline="0" dirty="0" err="1">
                              <a:ln>
                                <a:noFill/>
                              </a:ln>
                              <a:solidFill>
                                <a:schemeClr val="tx1"/>
                              </a:solidFill>
                              <a:effectLst/>
                              <a:latin typeface="Arial" pitchFamily="34" charset="0"/>
                              <a:sym typeface="Symbol" pitchFamily="18" charset="2"/>
                            </a:rPr>
                            <a:t></a:t>
                          </a:r>
                          <a14:m>
                            <m:oMath xmlns:m="http://schemas.openxmlformats.org/officeDocument/2006/math">
                              <m:r>
                                <a:rPr lang="en-US" sz="1600" b="1" i="1" smtClean="0">
                                  <a:latin typeface="Cambria Math" panose="02040503050406030204" pitchFamily="18" charset="0"/>
                                  <a:ea typeface="Cambria Math" panose="02040503050406030204" pitchFamily="18" charset="0"/>
                                  <a:sym typeface="Symbol" pitchFamily="18" charset="2"/>
                                </a:rPr>
                                <m:t>¬</m:t>
                              </m:r>
                            </m:oMath>
                          </a14:m>
                          <a:r>
                            <a:rPr kumimoji="0" lang="en-US" sz="1600" b="0" i="0" u="none" strike="noStrike" cap="none" normalizeH="0" baseline="0" dirty="0" err="1">
                              <a:ln>
                                <a:noFill/>
                              </a:ln>
                              <a:solidFill>
                                <a:schemeClr val="tx1"/>
                              </a:solidFill>
                              <a:effectLst/>
                              <a:latin typeface="Arial" pitchFamily="34" charset="0"/>
                              <a:sym typeface="Symbol" pitchFamily="18" charset="2"/>
                            </a:rPr>
                            <a:t>q</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r>
                            <a:rPr kumimoji="0" lang="en-US" sz="1600" b="0" i="0" u="none" strike="noStrike" cap="none" normalizeH="0" baseline="0">
                              <a:ln>
                                <a:noFill/>
                              </a:ln>
                              <a:solidFill>
                                <a:schemeClr val="tx1"/>
                              </a:solidFill>
                              <a:effectLst/>
                              <a:latin typeface="Arial" pitchFamily="34" charset="0"/>
                              <a:sym typeface="Symbol" pitchFamily="18" charset="2"/>
                            </a:rPr>
                            <a:t>r</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mc:Choice>
        <mc:Fallback>
          <p:graphicFrame>
            <p:nvGraphicFramePr>
              <p:cNvPr id="15365" name="Group 5"/>
              <p:cNvGraphicFramePr>
                <a:graphicFrameLocks noGrp="1"/>
              </p:cNvGraphicFramePr>
              <p:nvPr>
                <p:ph type="tbl" idx="4294967295"/>
                <p:extLst>
                  <p:ext uri="{D42A27DB-BD31-4B8C-83A1-F6EECF244321}">
                    <p14:modId xmlns:p14="http://schemas.microsoft.com/office/powerpoint/2010/main" val="3235800567"/>
                  </p:ext>
                </p:extLst>
              </p:nvPr>
            </p:nvGraphicFramePr>
            <p:xfrm>
              <a:off x="3552824" y="787782"/>
              <a:ext cx="4972050" cy="3056260"/>
            </p:xfrm>
            <a:graphic>
              <a:graphicData uri="http://schemas.openxmlformats.org/drawingml/2006/table">
                <a:tbl>
                  <a:tblPr/>
                  <a:tblGrid>
                    <a:gridCol w="493713">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12750">
                      <a:extLst>
                        <a:ext uri="{9D8B030D-6E8A-4147-A177-3AD203B41FA5}">
                          <a16:colId xmlns:a16="http://schemas.microsoft.com/office/drawing/2014/main" val="20002"/>
                        </a:ext>
                      </a:extLst>
                    </a:gridCol>
                    <a:gridCol w="754062">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584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r>
                            <a:rPr kumimoji="0" lang="en-US" sz="1600" b="0" i="0" u="none" strike="noStrike" cap="none" normalizeH="0" baseline="0">
                              <a:ln>
                                <a:noFill/>
                              </a:ln>
                              <a:solidFill>
                                <a:schemeClr val="tx1"/>
                              </a:solidFill>
                              <a:effectLst/>
                              <a:latin typeface="Arial" pitchFamily="34" charset="0"/>
                              <a:sym typeface="Symbol" pitchFamily="18" charset="2"/>
                            </a:rPr>
                            <a:t>q</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2"/>
                          <a:stretch>
                            <a:fillRect l="-189362" t="-6780" r="-148936" b="-772881"/>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r>
                            <a:rPr kumimoji="0" lang="en-US" sz="1600" b="0" i="0" u="none" strike="noStrike" cap="none" normalizeH="0" baseline="0">
                              <a:ln>
                                <a:noFill/>
                              </a:ln>
                              <a:solidFill>
                                <a:schemeClr val="tx1"/>
                              </a:solidFill>
                              <a:effectLst/>
                              <a:latin typeface="Arial" pitchFamily="34" charset="0"/>
                              <a:sym typeface="Symbol" pitchFamily="18" charset="2"/>
                            </a:rPr>
                            <a:t>r</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6"/>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mc:Fallback>
      </mc:AlternateContent>
      <p:cxnSp>
        <p:nvCxnSpPr>
          <p:cNvPr id="6" name="Straight Arrow Connector 5"/>
          <p:cNvCxnSpPr/>
          <p:nvPr/>
        </p:nvCxnSpPr>
        <p:spPr>
          <a:xfrm>
            <a:off x="8534400" y="19812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534400" y="2438400"/>
            <a:ext cx="990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534400" y="25146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525000" y="2133601"/>
            <a:ext cx="1066800" cy="646331"/>
          </a:xfrm>
          <a:prstGeom prst="rect">
            <a:avLst/>
          </a:prstGeom>
          <a:noFill/>
          <a:ln>
            <a:solidFill>
              <a:schemeClr val="accent1"/>
            </a:solidFill>
          </a:ln>
        </p:spPr>
        <p:txBody>
          <a:bodyPr wrap="square" rtlCol="0">
            <a:spAutoFit/>
          </a:bodyPr>
          <a:lstStyle/>
          <a:p>
            <a:r>
              <a:rPr lang="en-US" dirty="0"/>
              <a:t>Critical row</a:t>
            </a:r>
          </a:p>
        </p:txBody>
      </p:sp>
    </p:spTree>
    <p:extLst>
      <p:ext uri="{BB962C8B-B14F-4D97-AF65-F5344CB8AC3E}">
        <p14:creationId xmlns:p14="http://schemas.microsoft.com/office/powerpoint/2010/main" val="408780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simplification</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Simplification of propositional expressions is carried out in the same way that algebraic expressions are simplified. </a:t>
                </a:r>
              </a:p>
              <a:p>
                <a14:m>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num>
                      <m:den>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den>
                    </m:f>
                  </m:oMath>
                </a14:m>
                <a:r>
                  <a:rPr lang="en-GB" dirty="0"/>
                  <a:t>     (=mult1)</a:t>
                </a:r>
              </a:p>
              <a:p>
                <a:r>
                  <a:rPr lang="en-US" dirty="0"/>
                  <a:t>The part above the line is a proposition which is true while the part below the line is another proposition which, given the truth of the first proposition, is also true. The remaining part of the rule of inference is its name, i.e. =mult1.</a:t>
                </a:r>
              </a:p>
              <a:p>
                <a:r>
                  <a:rPr lang="en-US" dirty="0"/>
                  <a:t>Similarly: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&gt;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&gt;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&gt;</m:t>
                        </m:r>
                        <m:r>
                          <a:rPr lang="en-US" b="0" i="1" smtClean="0">
                            <a:latin typeface="Cambria Math" panose="02040503050406030204" pitchFamily="18" charset="0"/>
                          </a:rPr>
                          <m:t>𝑐</m:t>
                        </m:r>
                      </m:den>
                    </m:f>
                  </m:oMath>
                </a14:m>
                <a:r>
                  <a:rPr lang="en-GB" dirty="0"/>
                  <a:t>  (trans&gt;), there is no = operator in the name of rule, indicates that </a:t>
                </a:r>
                <a:r>
                  <a:rPr lang="en-GB" b="1" dirty="0">
                    <a:solidFill>
                      <a:srgbClr val="FF0000"/>
                    </a:solidFill>
                  </a:rPr>
                  <a:t>if top is true then the bottom is true, but not vice versa.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7CE379-FE4E-85EC-77EA-71E1C7E97415}"/>
              </a:ext>
            </a:extLst>
          </p:cNvPr>
          <p:cNvSpPr>
            <a:spLocks noGrp="1"/>
          </p:cNvSpPr>
          <p:nvPr>
            <p:ph type="sldNum" sz="quarter" idx="12"/>
          </p:nvPr>
        </p:nvSpPr>
        <p:spPr/>
        <p:txBody>
          <a:bodyPr/>
          <a:lstStyle/>
          <a:p>
            <a:fld id="{4B8F49D3-84CD-44F8-9E46-6EA5846CB1D5}" type="slidenum">
              <a:rPr lang="en-GB" smtClean="0"/>
              <a:t>17</a:t>
            </a:fld>
            <a:endParaRPr lang="en-GB"/>
          </a:p>
        </p:txBody>
      </p:sp>
    </p:spTree>
    <p:extLst>
      <p:ext uri="{BB962C8B-B14F-4D97-AF65-F5344CB8AC3E}">
        <p14:creationId xmlns:p14="http://schemas.microsoft.com/office/powerpoint/2010/main" val="63536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laws of “or” simplification </a:t>
            </a:r>
            <a:endParaRPr lang="en-GB"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21141" y="1915732"/>
            <a:ext cx="4684399" cy="1280890"/>
          </a:xfr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20751" y="5052889"/>
            <a:ext cx="3803646" cy="713995"/>
          </a:xfrm>
          <a:prstGeom prst="rect">
            <a:avLst/>
          </a:prstGeom>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67605" y="5052889"/>
            <a:ext cx="3440940" cy="566622"/>
          </a:xfrm>
          <a:prstGeom prst="rect">
            <a:avLst/>
          </a:prstGeom>
        </p:spPr>
      </p:pic>
      <p:sp>
        <p:nvSpPr>
          <p:cNvPr id="3" name="Slide Number Placeholder 2">
            <a:extLst>
              <a:ext uri="{FF2B5EF4-FFF2-40B4-BE49-F238E27FC236}">
                <a16:creationId xmlns:a16="http://schemas.microsoft.com/office/drawing/2014/main" id="{C484A342-1922-1EB0-5B0B-C2B10DD801D8}"/>
              </a:ext>
            </a:extLst>
          </p:cNvPr>
          <p:cNvSpPr>
            <a:spLocks noGrp="1"/>
          </p:cNvSpPr>
          <p:nvPr>
            <p:ph type="sldNum" sz="quarter" idx="12"/>
          </p:nvPr>
        </p:nvSpPr>
        <p:spPr/>
        <p:txBody>
          <a:bodyPr/>
          <a:lstStyle/>
          <a:p>
            <a:fld id="{4B8F49D3-84CD-44F8-9E46-6EA5846CB1D5}" type="slidenum">
              <a:rPr lang="en-GB" smtClean="0"/>
              <a:t>18</a:t>
            </a:fld>
            <a:endParaRPr lang="en-GB"/>
          </a:p>
        </p:txBody>
      </p:sp>
      <p:pic>
        <p:nvPicPr>
          <p:cNvPr id="8" name="Picture 7">
            <a:extLst>
              <a:ext uri="{FF2B5EF4-FFF2-40B4-BE49-F238E27FC236}">
                <a16:creationId xmlns:a16="http://schemas.microsoft.com/office/drawing/2014/main" id="{5378FE1F-24F9-2409-717C-57C76508C9F6}"/>
              </a:ext>
            </a:extLst>
          </p:cNvPr>
          <p:cNvPicPr>
            <a:picLocks noChangeAspect="1"/>
          </p:cNvPicPr>
          <p:nvPr/>
        </p:nvPicPr>
        <p:blipFill>
          <a:blip r:embed="rId8"/>
          <a:stretch>
            <a:fillRect/>
          </a:stretch>
        </p:blipFill>
        <p:spPr>
          <a:xfrm>
            <a:off x="6899146" y="1790209"/>
            <a:ext cx="3511860" cy="1531937"/>
          </a:xfrm>
          <a:prstGeom prst="rect">
            <a:avLst/>
          </a:prstGeom>
        </p:spPr>
      </p:pic>
      <p:sp>
        <p:nvSpPr>
          <p:cNvPr id="9" name="TextBox 8">
            <a:extLst>
              <a:ext uri="{FF2B5EF4-FFF2-40B4-BE49-F238E27FC236}">
                <a16:creationId xmlns:a16="http://schemas.microsoft.com/office/drawing/2014/main" id="{5E99277C-F6BD-1DB2-9A41-557B23AA55A0}"/>
              </a:ext>
            </a:extLst>
          </p:cNvPr>
          <p:cNvSpPr txBox="1"/>
          <p:nvPr/>
        </p:nvSpPr>
        <p:spPr>
          <a:xfrm>
            <a:off x="6096000" y="2333625"/>
            <a:ext cx="590550" cy="400110"/>
          </a:xfrm>
          <a:prstGeom prst="rect">
            <a:avLst/>
          </a:prstGeom>
          <a:noFill/>
        </p:spPr>
        <p:txBody>
          <a:bodyPr wrap="square" rtlCol="0">
            <a:spAutoFit/>
          </a:bodyPr>
          <a:lstStyle/>
          <a:p>
            <a:r>
              <a:rPr lang="en-US" sz="2000" b="1" dirty="0"/>
              <a:t>OR</a:t>
            </a:r>
          </a:p>
        </p:txBody>
      </p:sp>
    </p:spTree>
    <p:extLst>
      <p:ext uri="{BB962C8B-B14F-4D97-AF65-F5344CB8AC3E}">
        <p14:creationId xmlns:p14="http://schemas.microsoft.com/office/powerpoint/2010/main" val="295451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laws of AND simplification</a:t>
            </a:r>
            <a:endParaRPr lang="en-GB"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7326" y="1643062"/>
            <a:ext cx="5570174" cy="1498779"/>
          </a:xfr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666204" y="5026471"/>
            <a:ext cx="10402456" cy="919409"/>
          </a:xfrm>
          <a:prstGeom prst="rect">
            <a:avLst/>
          </a:prstGeom>
        </p:spPr>
      </p:pic>
      <p:sp>
        <p:nvSpPr>
          <p:cNvPr id="3" name="Slide Number Placeholder 2">
            <a:extLst>
              <a:ext uri="{FF2B5EF4-FFF2-40B4-BE49-F238E27FC236}">
                <a16:creationId xmlns:a16="http://schemas.microsoft.com/office/drawing/2014/main" id="{EB27E0F6-EFD5-9E2C-63B4-6D80FA0992E3}"/>
              </a:ext>
            </a:extLst>
          </p:cNvPr>
          <p:cNvSpPr>
            <a:spLocks noGrp="1"/>
          </p:cNvSpPr>
          <p:nvPr>
            <p:ph type="sldNum" sz="quarter" idx="12"/>
          </p:nvPr>
        </p:nvSpPr>
        <p:spPr/>
        <p:txBody>
          <a:bodyPr/>
          <a:lstStyle/>
          <a:p>
            <a:fld id="{4B8F49D3-84CD-44F8-9E46-6EA5846CB1D5}" type="slidenum">
              <a:rPr lang="en-GB" smtClean="0"/>
              <a:t>19</a:t>
            </a:fld>
            <a:endParaRPr lang="en-GB"/>
          </a:p>
        </p:txBody>
      </p:sp>
      <p:pic>
        <p:nvPicPr>
          <p:cNvPr id="7" name="Picture 6">
            <a:extLst>
              <a:ext uri="{FF2B5EF4-FFF2-40B4-BE49-F238E27FC236}">
                <a16:creationId xmlns:a16="http://schemas.microsoft.com/office/drawing/2014/main" id="{68ADC6D5-290C-517F-569B-A1CAF6108E12}"/>
              </a:ext>
            </a:extLst>
          </p:cNvPr>
          <p:cNvPicPr>
            <a:picLocks noChangeAspect="1"/>
          </p:cNvPicPr>
          <p:nvPr/>
        </p:nvPicPr>
        <p:blipFill>
          <a:blip r:embed="rId6"/>
          <a:stretch>
            <a:fillRect/>
          </a:stretch>
        </p:blipFill>
        <p:spPr>
          <a:xfrm>
            <a:off x="8363031" y="1724025"/>
            <a:ext cx="3286220" cy="1390650"/>
          </a:xfrm>
          <a:prstGeom prst="rect">
            <a:avLst/>
          </a:prstGeom>
        </p:spPr>
      </p:pic>
      <p:sp>
        <p:nvSpPr>
          <p:cNvPr id="8" name="TextBox 7">
            <a:extLst>
              <a:ext uri="{FF2B5EF4-FFF2-40B4-BE49-F238E27FC236}">
                <a16:creationId xmlns:a16="http://schemas.microsoft.com/office/drawing/2014/main" id="{FBD904A1-97D4-B04F-3032-0926E9A60DB0}"/>
              </a:ext>
            </a:extLst>
          </p:cNvPr>
          <p:cNvSpPr txBox="1"/>
          <p:nvPr/>
        </p:nvSpPr>
        <p:spPr>
          <a:xfrm>
            <a:off x="6962775" y="2008187"/>
            <a:ext cx="1123950" cy="461665"/>
          </a:xfrm>
          <a:prstGeom prst="rect">
            <a:avLst/>
          </a:prstGeom>
          <a:noFill/>
        </p:spPr>
        <p:txBody>
          <a:bodyPr wrap="square" rtlCol="0">
            <a:spAutoFit/>
          </a:bodyPr>
          <a:lstStyle/>
          <a:p>
            <a:r>
              <a:rPr lang="en-US" sz="2400" b="1" dirty="0"/>
              <a:t>OR</a:t>
            </a:r>
          </a:p>
        </p:txBody>
      </p:sp>
    </p:spTree>
    <p:extLst>
      <p:ext uri="{BB962C8B-B14F-4D97-AF65-F5344CB8AC3E}">
        <p14:creationId xmlns:p14="http://schemas.microsoft.com/office/powerpoint/2010/main" val="38091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a:t>
            </a:r>
          </a:p>
        </p:txBody>
      </p:sp>
      <p:sp>
        <p:nvSpPr>
          <p:cNvPr id="8196" name="Rectangle 8"/>
          <p:cNvSpPr>
            <a:spLocks noChangeArrowheads="1"/>
          </p:cNvSpPr>
          <p:nvPr/>
        </p:nvSpPr>
        <p:spPr bwMode="auto">
          <a:xfrm>
            <a:off x="2438400" y="4005264"/>
            <a:ext cx="7543800" cy="1200329"/>
          </a:xfrm>
          <a:prstGeom prst="rect">
            <a:avLst/>
          </a:prstGeom>
          <a:noFill/>
          <a:ln w="9525">
            <a:noFill/>
            <a:miter lim="800000"/>
            <a:headEnd/>
            <a:tailEnd/>
          </a:ln>
        </p:spPr>
        <p:txBody>
          <a:bodyPr>
            <a:spAutoFit/>
          </a:bodyPr>
          <a:lstStyle/>
          <a:p>
            <a:pPr algn="ctr"/>
            <a:r>
              <a:rPr lang="en-AU" sz="3600" dirty="0">
                <a:latin typeface="Times New Roman" pitchFamily="18" charset="0"/>
                <a:cs typeface="Times New Roman" pitchFamily="18" charset="0"/>
              </a:rPr>
              <a:t>Switch off mobile phones during lectures, or put them into silent mode</a:t>
            </a:r>
            <a:endParaRPr lang="en-US" sz="3600" dirty="0">
              <a:latin typeface="Times New Roman" pitchFamily="18" charset="0"/>
              <a:cs typeface="Times New Roman" pitchFamily="18" charset="0"/>
            </a:endParaRPr>
          </a:p>
        </p:txBody>
      </p:sp>
      <p:grpSp>
        <p:nvGrpSpPr>
          <p:cNvPr id="2" name="Group 1"/>
          <p:cNvGrpSpPr>
            <a:grpSpLocks/>
          </p:cNvGrpSpPr>
          <p:nvPr/>
        </p:nvGrpSpPr>
        <p:grpSpPr bwMode="auto">
          <a:xfrm>
            <a:off x="5181600" y="687388"/>
            <a:ext cx="1524000" cy="2665412"/>
            <a:chOff x="4032" y="864"/>
            <a:chExt cx="1727" cy="2831"/>
          </a:xfrm>
        </p:grpSpPr>
        <p:pic>
          <p:nvPicPr>
            <p:cNvPr id="8198" name="Picture 2"/>
            <p:cNvPicPr>
              <a:picLocks noChangeAspect="1" noChangeArrowheads="1"/>
            </p:cNvPicPr>
            <p:nvPr/>
          </p:nvPicPr>
          <p:blipFill>
            <a:blip r:embed="rId2"/>
            <a:srcRect/>
            <a:stretch>
              <a:fillRect/>
            </a:stretch>
          </p:blipFill>
          <p:spPr bwMode="auto">
            <a:xfrm>
              <a:off x="4302" y="864"/>
              <a:ext cx="1355" cy="2832"/>
            </a:xfrm>
            <a:prstGeom prst="rect">
              <a:avLst/>
            </a:prstGeom>
            <a:noFill/>
            <a:ln w="9525">
              <a:noFill/>
              <a:round/>
              <a:headEnd/>
              <a:tailEnd/>
            </a:ln>
          </p:spPr>
        </p:pic>
        <p:pic>
          <p:nvPicPr>
            <p:cNvPr id="8199" name="Picture 3"/>
            <p:cNvPicPr>
              <a:picLocks noChangeAspect="1" noChangeArrowheads="1"/>
            </p:cNvPicPr>
            <p:nvPr/>
          </p:nvPicPr>
          <p:blipFill>
            <a:blip r:embed="rId3"/>
            <a:srcRect/>
            <a:stretch>
              <a:fillRect/>
            </a:stretch>
          </p:blipFill>
          <p:spPr bwMode="auto">
            <a:xfrm>
              <a:off x="4032" y="1503"/>
              <a:ext cx="1728" cy="1816"/>
            </a:xfrm>
            <a:prstGeom prst="rect">
              <a:avLst/>
            </a:prstGeom>
            <a:noFill/>
            <a:ln w="9525">
              <a:noFill/>
              <a:round/>
              <a:headEnd/>
              <a:tailEnd/>
            </a:ln>
          </p:spPr>
        </p:pic>
      </p:grpSp>
      <p:sp>
        <p:nvSpPr>
          <p:cNvPr id="3" name="Slide Number Placeholder 2">
            <a:extLst>
              <a:ext uri="{FF2B5EF4-FFF2-40B4-BE49-F238E27FC236}">
                <a16:creationId xmlns:a16="http://schemas.microsoft.com/office/drawing/2014/main" id="{A0392C12-318C-9EF6-4335-95467BC344B8}"/>
              </a:ext>
            </a:extLst>
          </p:cNvPr>
          <p:cNvSpPr>
            <a:spLocks noGrp="1"/>
          </p:cNvSpPr>
          <p:nvPr>
            <p:ph type="sldNum" sz="quarter" idx="12"/>
          </p:nvPr>
        </p:nvSpPr>
        <p:spPr/>
        <p:txBody>
          <a:bodyPr/>
          <a:lstStyle/>
          <a:p>
            <a:fld id="{4B8F49D3-84CD-44F8-9E46-6EA5846CB1D5}" type="slidenum">
              <a:rPr lang="en-GB" smtClean="0"/>
              <a:t>2</a:t>
            </a:fld>
            <a:endParaRPr lang="en-GB"/>
          </a:p>
        </p:txBody>
      </p:sp>
    </p:spTree>
    <p:extLst>
      <p:ext uri="{BB962C8B-B14F-4D97-AF65-F5344CB8AC3E}">
        <p14:creationId xmlns:p14="http://schemas.microsoft.com/office/powerpoint/2010/main" val="2261412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473" y="4392144"/>
            <a:ext cx="6615447" cy="9508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798" y="2362200"/>
            <a:ext cx="9613654" cy="1558634"/>
          </a:xfrm>
          <a:prstGeom prst="rect">
            <a:avLst/>
          </a:prstGeom>
        </p:spPr>
      </p:pic>
      <p:sp>
        <p:nvSpPr>
          <p:cNvPr id="3" name="Slide Number Placeholder 2">
            <a:extLst>
              <a:ext uri="{FF2B5EF4-FFF2-40B4-BE49-F238E27FC236}">
                <a16:creationId xmlns:a16="http://schemas.microsoft.com/office/drawing/2014/main" id="{4D078A21-042F-F803-6F6C-9F286BFC2BCA}"/>
              </a:ext>
            </a:extLst>
          </p:cNvPr>
          <p:cNvSpPr>
            <a:spLocks noGrp="1"/>
          </p:cNvSpPr>
          <p:nvPr>
            <p:ph type="sldNum" sz="quarter" idx="12"/>
          </p:nvPr>
        </p:nvSpPr>
        <p:spPr/>
        <p:txBody>
          <a:bodyPr/>
          <a:lstStyle/>
          <a:p>
            <a:fld id="{4B8F49D3-84CD-44F8-9E46-6EA5846CB1D5}" type="slidenum">
              <a:rPr lang="en-GB" smtClean="0"/>
              <a:t>20</a:t>
            </a:fld>
            <a:endParaRPr lang="en-GB"/>
          </a:p>
        </p:txBody>
      </p:sp>
    </p:spTree>
    <p:extLst>
      <p:ext uri="{BB962C8B-B14F-4D97-AF65-F5344CB8AC3E}">
        <p14:creationId xmlns:p14="http://schemas.microsoft.com/office/powerpoint/2010/main" val="429496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Distributive and implication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579" y="2199829"/>
            <a:ext cx="8588841" cy="694686"/>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80" y="3512927"/>
            <a:ext cx="8588843" cy="6946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579" y="4636123"/>
            <a:ext cx="8588844" cy="1354476"/>
          </a:xfrm>
          <a:prstGeom prst="rect">
            <a:avLst/>
          </a:prstGeom>
        </p:spPr>
      </p:pic>
      <p:sp>
        <p:nvSpPr>
          <p:cNvPr id="9" name="TextBox 8"/>
          <p:cNvSpPr txBox="1"/>
          <p:nvPr/>
        </p:nvSpPr>
        <p:spPr>
          <a:xfrm>
            <a:off x="10010775" y="4236273"/>
            <a:ext cx="2074727" cy="1754326"/>
          </a:xfrm>
          <a:prstGeom prst="rect">
            <a:avLst/>
          </a:prstGeom>
          <a:noFill/>
        </p:spPr>
        <p:txBody>
          <a:bodyPr wrap="square" rtlCol="0">
            <a:spAutoFit/>
          </a:bodyPr>
          <a:lstStyle/>
          <a:p>
            <a:r>
              <a:rPr lang="en-US" i="1" dirty="0"/>
              <a:t>Implies</a:t>
            </a:r>
            <a:r>
              <a:rPr lang="en-US" dirty="0"/>
              <a:t> also known as Modus Ponens and </a:t>
            </a:r>
            <a:r>
              <a:rPr lang="en-US" i="1" dirty="0" err="1"/>
              <a:t>impliesnot</a:t>
            </a:r>
            <a:r>
              <a:rPr lang="en-US" dirty="0"/>
              <a:t> also known as Modus Tollens</a:t>
            </a:r>
            <a:endParaRPr lang="en-GB" dirty="0"/>
          </a:p>
        </p:txBody>
      </p:sp>
      <p:sp>
        <p:nvSpPr>
          <p:cNvPr id="3" name="Slide Number Placeholder 2">
            <a:extLst>
              <a:ext uri="{FF2B5EF4-FFF2-40B4-BE49-F238E27FC236}">
                <a16:creationId xmlns:a16="http://schemas.microsoft.com/office/drawing/2014/main" id="{0C10015C-7734-3E22-8B6F-EB566A2CE834}"/>
              </a:ext>
            </a:extLst>
          </p:cNvPr>
          <p:cNvSpPr>
            <a:spLocks noGrp="1"/>
          </p:cNvSpPr>
          <p:nvPr>
            <p:ph type="sldNum" sz="quarter" idx="12"/>
          </p:nvPr>
        </p:nvSpPr>
        <p:spPr/>
        <p:txBody>
          <a:bodyPr/>
          <a:lstStyle/>
          <a:p>
            <a:fld id="{4B8F49D3-84CD-44F8-9E46-6EA5846CB1D5}" type="slidenum">
              <a:rPr lang="en-GB" smtClean="0"/>
              <a:t>21</a:t>
            </a:fld>
            <a:endParaRPr lang="en-GB"/>
          </a:p>
        </p:txBody>
      </p:sp>
    </p:spTree>
    <p:extLst>
      <p:ext uri="{BB962C8B-B14F-4D97-AF65-F5344CB8AC3E}">
        <p14:creationId xmlns:p14="http://schemas.microsoft.com/office/powerpoint/2010/main" val="72296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law of Equivalent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269" y="3332006"/>
            <a:ext cx="3562350" cy="6000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269" y="2154797"/>
            <a:ext cx="3943350" cy="723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644" y="4499691"/>
            <a:ext cx="3990975" cy="647700"/>
          </a:xfrm>
          <a:prstGeom prst="rect">
            <a:avLst/>
          </a:prstGeom>
        </p:spPr>
      </p:pic>
      <p:sp>
        <p:nvSpPr>
          <p:cNvPr id="3" name="Slide Number Placeholder 2">
            <a:extLst>
              <a:ext uri="{FF2B5EF4-FFF2-40B4-BE49-F238E27FC236}">
                <a16:creationId xmlns:a16="http://schemas.microsoft.com/office/drawing/2014/main" id="{31C4E306-22CD-6BFC-B6CD-10C7F705AC20}"/>
              </a:ext>
            </a:extLst>
          </p:cNvPr>
          <p:cNvSpPr>
            <a:spLocks noGrp="1"/>
          </p:cNvSpPr>
          <p:nvPr>
            <p:ph type="sldNum" sz="quarter" idx="12"/>
          </p:nvPr>
        </p:nvSpPr>
        <p:spPr/>
        <p:txBody>
          <a:bodyPr/>
          <a:lstStyle/>
          <a:p>
            <a:fld id="{4B8F49D3-84CD-44F8-9E46-6EA5846CB1D5}" type="slidenum">
              <a:rPr lang="en-GB" smtClean="0"/>
              <a:t>22</a:t>
            </a:fld>
            <a:endParaRPr lang="en-GB"/>
          </a:p>
        </p:txBody>
      </p:sp>
    </p:spTree>
    <p:extLst>
      <p:ext uri="{BB962C8B-B14F-4D97-AF65-F5344CB8AC3E}">
        <p14:creationId xmlns:p14="http://schemas.microsoft.com/office/powerpoint/2010/main" val="38134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simplification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As an example, consider the proposition </a:t>
                </a:r>
              </a:p>
              <a:p>
                <a:r>
                  <a:rPr lang="en-US" dirty="0"/>
                  <a:t>(open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closed)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open</a:t>
                </a:r>
              </a:p>
              <a:p>
                <a:r>
                  <a:rPr lang="en-US" dirty="0"/>
                  <a:t>This can be transformed to the proposition </a:t>
                </a:r>
              </a:p>
              <a:p>
                <a:r>
                  <a:rPr lang="en-US" dirty="0"/>
                  <a:t>open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(open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closed) </a:t>
                </a:r>
              </a:p>
              <a:p>
                <a:r>
                  <a:rPr lang="en-US" dirty="0"/>
                  <a:t>by means of applying the </a:t>
                </a:r>
                <a:r>
                  <a:rPr lang="en-US" dirty="0">
                    <a:solidFill>
                      <a:srgbClr val="FF0000"/>
                    </a:solidFill>
                  </a:rPr>
                  <a:t>comm</a:t>
                </a:r>
                <a:r>
                  <a:rPr lang="en-US" dirty="0">
                    <a:solidFill>
                      <a:srgbClr val="FF0000"/>
                    </a:solidFill>
                    <a:ea typeface="Cambria Math" panose="02040503050406030204" pitchFamily="18" charset="0"/>
                  </a:rPr>
                  <a:t>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rPr>
                  <a:t> law </a:t>
                </a:r>
                <a:r>
                  <a:rPr lang="en-US" dirty="0"/>
                  <a:t>and then transformed to the proposition </a:t>
                </a:r>
                <a:r>
                  <a:rPr lang="en-US" i="1" dirty="0"/>
                  <a:t>open.</a:t>
                </a:r>
              </a:p>
              <a:p>
                <a:r>
                  <a:rPr lang="en-US" i="1" dirty="0"/>
                  <a:t>This can be expressed more formally as:</a:t>
                </a:r>
              </a:p>
              <a:p>
                <a:r>
                  <a:rPr lang="en-US" dirty="0"/>
                  <a:t>[tr1] (open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closed)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open</a:t>
                </a:r>
              </a:p>
              <a:p>
                <a:r>
                  <a:rPr lang="en-US" dirty="0"/>
                  <a:t>[1]	open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(open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closed) 		[tr1, =</a:t>
                </a:r>
                <a:r>
                  <a:rPr lang="en-US" dirty="0" err="1"/>
                  <a:t>comm</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a:t>
                </a:r>
              </a:p>
              <a:p>
                <a:r>
                  <a:rPr lang="en-US" dirty="0"/>
                  <a:t>[2] open					[1, =and4]</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394" r="-1611" b="-183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A529B69-D636-E4A4-1DB3-07E7E7A4E75A}"/>
              </a:ext>
            </a:extLst>
          </p:cNvPr>
          <p:cNvSpPr>
            <a:spLocks noGrp="1"/>
          </p:cNvSpPr>
          <p:nvPr>
            <p:ph type="sldNum" sz="quarter" idx="12"/>
          </p:nvPr>
        </p:nvSpPr>
        <p:spPr/>
        <p:txBody>
          <a:bodyPr/>
          <a:lstStyle/>
          <a:p>
            <a:fld id="{4B8F49D3-84CD-44F8-9E46-6EA5846CB1D5}" type="slidenum">
              <a:rPr lang="en-GB" smtClean="0"/>
              <a:t>23</a:t>
            </a:fld>
            <a:endParaRPr lang="en-GB"/>
          </a:p>
        </p:txBody>
      </p:sp>
    </p:spTree>
    <p:extLst>
      <p:ext uri="{BB962C8B-B14F-4D97-AF65-F5344CB8AC3E}">
        <p14:creationId xmlns:p14="http://schemas.microsoft.com/office/powerpoint/2010/main" val="407724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129" y="367179"/>
            <a:ext cx="10270821" cy="1066800"/>
          </a:xfrm>
        </p:spPr>
        <p:txBody>
          <a:bodyPr/>
          <a:lstStyle/>
          <a:p>
            <a:r>
              <a:rPr lang="en-US" dirty="0"/>
              <a:t>Complex example of simplification</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11579" y="1085895"/>
                <a:ext cx="10555930" cy="5591129"/>
              </a:xfrm>
            </p:spPr>
            <p:txBody>
              <a:bodyPr>
                <a:noAutofit/>
              </a:bodyPr>
              <a:lstStyle/>
              <a:p>
                <a:r>
                  <a:rPr lang="en-US" sz="2000" dirty="0"/>
                  <a:t>[</a:t>
                </a:r>
                <a:r>
                  <a:rPr lang="en-US" sz="2000" dirty="0" err="1"/>
                  <a:t>pr</a:t>
                </a:r>
                <a:r>
                  <a:rPr lang="en-US" sz="2000" dirty="0"/>
                  <a:t>] ((open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closed)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open</a:t>
                </a:r>
              </a:p>
              <a:p>
                <a:r>
                  <a:rPr lang="en-US" sz="2000" dirty="0"/>
                  <a:t>[1] (open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(closed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a:t>
                </a:r>
                <a14:m>
                  <m:oMath xmlns:m="http://schemas.openxmlformats.org/officeDocument/2006/math">
                    <m:r>
                      <a:rPr lang="en-US" sz="2000" i="1">
                        <a:latin typeface="Cambria Math" panose="02040503050406030204" pitchFamily="18" charset="0"/>
                        <a:ea typeface="Cambria Math" panose="02040503050406030204" pitchFamily="18" charset="0"/>
                      </a:rPr>
                      <m:t>∨ </m:t>
                    </m:r>
                  </m:oMath>
                </a14:m>
                <a:r>
                  <a:rPr lang="en-US" sz="2000" dirty="0"/>
                  <a:t>open 											[</a:t>
                </a:r>
                <a:r>
                  <a:rPr lang="en-US" sz="2000" dirty="0" err="1"/>
                  <a:t>pr</a:t>
                </a:r>
                <a:r>
                  <a:rPr lang="en-US" sz="2000" dirty="0"/>
                  <a:t>, =</a:t>
                </a:r>
                <a:r>
                  <a:rPr lang="en-US" sz="2000" dirty="0" err="1"/>
                  <a:t>comm</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r>
                  <a:rPr lang="en-US" sz="2000" dirty="0" err="1"/>
                  <a:t>Dist</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p>
              <a:p>
                <a:r>
                  <a:rPr lang="en-US" sz="2000" dirty="0"/>
                  <a:t>[2] (open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(closed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[1, =</a:t>
                </a:r>
                <a:r>
                  <a:rPr lang="en-US" sz="2000" dirty="0" err="1"/>
                  <a:t>comm</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=Or2]</a:t>
                </a:r>
              </a:p>
              <a:p>
                <a:r>
                  <a:rPr lang="en-US" sz="2000" dirty="0"/>
                  <a:t>[3] (open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(closed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[2, </a:t>
                </a:r>
                <a:r>
                  <a:rPr lang="en-US" sz="2000" dirty="0" err="1"/>
                  <a:t>Comm</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r>
                  <a:rPr lang="en-US" sz="2000" dirty="0" err="1"/>
                  <a:t>Dist</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a:t>
                </a:r>
              </a:p>
              <a:p>
                <a:r>
                  <a:rPr lang="en-US" sz="2000" dirty="0"/>
                  <a:t>[4] (open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[3, =Or2]</a:t>
                </a:r>
              </a:p>
              <a:p>
                <a:r>
                  <a:rPr lang="en-US" sz="2000" dirty="0"/>
                  <a:t>[5] (open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[4, =Or2]</a:t>
                </a:r>
              </a:p>
              <a:p>
                <a:r>
                  <a:rPr lang="en-US" sz="2000" dirty="0"/>
                  <a:t>[6] (open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[6, </a:t>
                </a:r>
                <a:r>
                  <a:rPr lang="en-US" sz="2000" dirty="0" err="1"/>
                  <a:t>Defn</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a:t>
                </a:r>
              </a:p>
              <a:p>
                <a:r>
                  <a:rPr lang="en-US" sz="2000" dirty="0"/>
                  <a:t>[7] (open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(malfunction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[6, </a:t>
                </a:r>
                <a:r>
                  <a:rPr lang="en-US" sz="2000" dirty="0" err="1"/>
                  <a:t>comm</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r>
                  <a:rPr lang="en-US" sz="2000" dirty="0" err="1"/>
                  <a:t>Distv</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a:t>
                </a:r>
              </a:p>
              <a:p>
                <a:r>
                  <a:rPr lang="en-US" sz="2000" dirty="0"/>
                  <a:t>[8] (open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 						[7, Or2]</a:t>
                </a:r>
              </a:p>
              <a:p>
                <a:r>
                  <a:rPr lang="en-US" sz="2000" dirty="0"/>
                  <a:t>[9] true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true						[8, =or2]</a:t>
                </a:r>
              </a:p>
              <a:p>
                <a:r>
                  <a:rPr lang="en-US" sz="2000" dirty="0"/>
                  <a:t>[10] true  							[9, </a:t>
                </a:r>
                <a:r>
                  <a:rPr lang="en-US" sz="2000" dirty="0" err="1"/>
                  <a:t>defn</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a:t>
                </a:r>
              </a:p>
              <a:p>
                <a:endParaRPr lang="en-US" sz="2000" dirty="0"/>
              </a:p>
              <a:p>
                <a:endParaRPr lang="en-US" sz="2000" dirty="0"/>
              </a:p>
              <a:p>
                <a:endParaRPr lang="en-GB"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11579" y="1085895"/>
                <a:ext cx="10555930" cy="5591129"/>
              </a:xfrm>
              <a:blipFill>
                <a:blip r:embed="rId2"/>
                <a:stretch>
                  <a:fillRect l="-520" t="-545" b="-26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BF740F-3162-3EAB-7131-8F41755BC5D2}"/>
              </a:ext>
            </a:extLst>
          </p:cNvPr>
          <p:cNvSpPr>
            <a:spLocks noGrp="1"/>
          </p:cNvSpPr>
          <p:nvPr>
            <p:ph type="sldNum" sz="quarter" idx="12"/>
          </p:nvPr>
        </p:nvSpPr>
        <p:spPr/>
        <p:txBody>
          <a:bodyPr/>
          <a:lstStyle/>
          <a:p>
            <a:fld id="{4B8F49D3-84CD-44F8-9E46-6EA5846CB1D5}" type="slidenum">
              <a:rPr lang="en-GB" smtClean="0"/>
              <a:t>24</a:t>
            </a:fld>
            <a:endParaRPr lang="en-GB"/>
          </a:p>
        </p:txBody>
      </p:sp>
    </p:spTree>
    <p:extLst>
      <p:ext uri="{BB962C8B-B14F-4D97-AF65-F5344CB8AC3E}">
        <p14:creationId xmlns:p14="http://schemas.microsoft.com/office/powerpoint/2010/main" val="14415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Rules of inference for simplification of specifications</a:t>
            </a:r>
            <a:endParaRPr lang="en-GB" dirty="0"/>
          </a:p>
        </p:txBody>
      </p:sp>
      <p:sp>
        <p:nvSpPr>
          <p:cNvPr id="3" name="Content Placeholder 2"/>
          <p:cNvSpPr>
            <a:spLocks noGrp="1"/>
          </p:cNvSpPr>
          <p:nvPr>
            <p:ph idx="1"/>
          </p:nvPr>
        </p:nvSpPr>
        <p:spPr/>
        <p:txBody>
          <a:bodyPr>
            <a:normAutofit/>
          </a:bodyPr>
          <a:lstStyle/>
          <a:p>
            <a:r>
              <a:rPr lang="en-US" sz="2400" dirty="0"/>
              <a:t>We have seen how the laws presented allow propositional  expressions to be simplified. </a:t>
            </a:r>
          </a:p>
          <a:p>
            <a:r>
              <a:rPr lang="en-US" sz="2400" dirty="0"/>
              <a:t>You will find that system specifications and statements of requirements will contain a large number of fragments where simplification can make the meaning of natural-language statements clearer.</a:t>
            </a:r>
            <a:endParaRPr lang="en-GB" sz="2400" dirty="0"/>
          </a:p>
        </p:txBody>
      </p:sp>
      <p:sp>
        <p:nvSpPr>
          <p:cNvPr id="4" name="Slide Number Placeholder 3">
            <a:extLst>
              <a:ext uri="{FF2B5EF4-FFF2-40B4-BE49-F238E27FC236}">
                <a16:creationId xmlns:a16="http://schemas.microsoft.com/office/drawing/2014/main" id="{FEFF808E-002F-2BB4-0B62-47D26D6C43A7}"/>
              </a:ext>
            </a:extLst>
          </p:cNvPr>
          <p:cNvSpPr>
            <a:spLocks noGrp="1"/>
          </p:cNvSpPr>
          <p:nvPr>
            <p:ph type="sldNum" sz="quarter" idx="12"/>
          </p:nvPr>
        </p:nvSpPr>
        <p:spPr/>
        <p:txBody>
          <a:bodyPr/>
          <a:lstStyle/>
          <a:p>
            <a:fld id="{4B8F49D3-84CD-44F8-9E46-6EA5846CB1D5}" type="slidenum">
              <a:rPr lang="en-GB" smtClean="0"/>
              <a:t>25</a:t>
            </a:fld>
            <a:endParaRPr lang="en-GB"/>
          </a:p>
        </p:txBody>
      </p:sp>
    </p:spTree>
    <p:extLst>
      <p:ext uri="{BB962C8B-B14F-4D97-AF65-F5344CB8AC3E}">
        <p14:creationId xmlns:p14="http://schemas.microsoft.com/office/powerpoint/2010/main" val="384831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03487" y="1619250"/>
                <a:ext cx="8915400" cy="4267200"/>
              </a:xfrm>
            </p:spPr>
            <p:txBody>
              <a:bodyPr>
                <a:normAutofit fontScale="92500" lnSpcReduction="10000"/>
              </a:bodyPr>
              <a:lstStyle/>
              <a:p>
                <a:r>
                  <a:rPr lang="en-US" sz="2400" dirty="0"/>
                  <a:t>Consider this sentence taken from a system specification:</a:t>
                </a:r>
              </a:p>
              <a:p>
                <a:r>
                  <a:rPr lang="en-US" sz="2400" dirty="0"/>
                  <a:t> “If the valve is opened, then the inlet controller is placed in a monitoring state, if the system is not in a startup mode”. This can be written as :</a:t>
                </a:r>
              </a:p>
              <a:p>
                <a:r>
                  <a:rPr lang="en-US" sz="2400" dirty="0" err="1"/>
                  <a:t>valve_opened</a:t>
                </a:r>
                <a:r>
                  <a:rPr lang="en-US" sz="2400" dirty="0"/>
                  <a:t> =&gt;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dirty="0"/>
                  <a:t>startup =&gt; monitoring)</a:t>
                </a:r>
              </a:p>
              <a:p>
                <a:r>
                  <a:rPr lang="en-US" sz="2400" dirty="0"/>
                  <a:t>which can be simplified using the </a:t>
                </a:r>
                <a:r>
                  <a:rPr lang="en-US" sz="2400" dirty="0" err="1"/>
                  <a:t>impl</a:t>
                </a:r>
                <a:r>
                  <a:rPr lang="en-US" sz="2400" dirty="0"/>
                  <a:t> law to: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m:t>
                    </m:r>
                  </m:oMath>
                </a14:m>
                <a:r>
                  <a:rPr lang="en-US" sz="2400" dirty="0" err="1">
                    <a:solidFill>
                      <a:srgbClr val="FF0000"/>
                    </a:solidFill>
                  </a:rPr>
                  <a:t>valve_opened</a:t>
                </a:r>
                <a:r>
                  <a:rPr lang="en-US" sz="2400" dirty="0">
                    <a:solidFill>
                      <a:srgbClr val="FF0000"/>
                    </a:solidFill>
                  </a:rPr>
                  <a:t>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m:t>
                    </m:r>
                  </m:oMath>
                </a14:m>
                <a:r>
                  <a:rPr lang="en-US" sz="2400" dirty="0">
                    <a:solidFill>
                      <a:srgbClr val="FF0000"/>
                    </a:solidFill>
                  </a:rPr>
                  <a:t> (</a:t>
                </a:r>
                <a14:m>
                  <m:oMath xmlns:m="http://schemas.openxmlformats.org/officeDocument/2006/math">
                    <m:r>
                      <a:rPr lang="en-US" sz="2400" i="1">
                        <a:solidFill>
                          <a:srgbClr val="FF0000"/>
                        </a:solidFill>
                        <a:latin typeface="Cambria Math" panose="02040503050406030204" pitchFamily="18" charset="0"/>
                        <a:ea typeface="Cambria Math" panose="02040503050406030204" pitchFamily="18" charset="0"/>
                      </a:rPr>
                      <m:t>¬</m:t>
                    </m:r>
                  </m:oMath>
                </a14:m>
                <a:r>
                  <a:rPr lang="en-US" sz="2400" dirty="0">
                    <a:solidFill>
                      <a:srgbClr val="FF0000"/>
                    </a:solidFill>
                  </a:rPr>
                  <a:t>startup =&gt; monitoring). </a:t>
                </a:r>
              </a:p>
              <a:p>
                <a:r>
                  <a:rPr lang="en-US" sz="2400" dirty="0"/>
                  <a:t>This can be further simplified by applying the </a:t>
                </a:r>
                <a:r>
                  <a:rPr lang="en-US" sz="2400" dirty="0" err="1"/>
                  <a:t>impl</a:t>
                </a:r>
                <a:r>
                  <a:rPr lang="en-US" sz="2400" dirty="0"/>
                  <a:t> law to </a:t>
                </a:r>
                <a14:m>
                  <m:oMath xmlns:m="http://schemas.openxmlformats.org/officeDocument/2006/math">
                    <m:r>
                      <a:rPr lang="en-US" sz="2400" b="0" i="0" smtClean="0">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m:t>
                    </m:r>
                  </m:oMath>
                </a14:m>
                <a:r>
                  <a:rPr lang="en-US" sz="2400" dirty="0" err="1">
                    <a:solidFill>
                      <a:srgbClr val="FF0000"/>
                    </a:solidFill>
                  </a:rPr>
                  <a:t>valve_opened</a:t>
                </a:r>
                <a:r>
                  <a:rPr lang="en-US" sz="2400" dirty="0">
                    <a:solidFill>
                      <a:srgbClr val="FF0000"/>
                    </a:solidFill>
                  </a:rPr>
                  <a:t> </a:t>
                </a:r>
                <a14:m>
                  <m:oMath xmlns:m="http://schemas.openxmlformats.org/officeDocument/2006/math">
                    <m:r>
                      <a:rPr lang="en-US" sz="2400" i="1">
                        <a:solidFill>
                          <a:srgbClr val="FF0000"/>
                        </a:solidFill>
                        <a:latin typeface="Cambria Math" panose="02040503050406030204" pitchFamily="18" charset="0"/>
                        <a:ea typeface="Cambria Math" panose="02040503050406030204" pitchFamily="18" charset="0"/>
                      </a:rPr>
                      <m:t>∨</m:t>
                    </m:r>
                  </m:oMath>
                </a14:m>
                <a:r>
                  <a:rPr lang="en-US" sz="2400" dirty="0">
                    <a:solidFill>
                      <a:srgbClr val="FF0000"/>
                    </a:solidFill>
                  </a:rPr>
                  <a:t> startup </a:t>
                </a:r>
                <a14:m>
                  <m:oMath xmlns:m="http://schemas.openxmlformats.org/officeDocument/2006/math">
                    <m:r>
                      <a:rPr lang="en-US" sz="2400" i="1">
                        <a:solidFill>
                          <a:srgbClr val="FF0000"/>
                        </a:solidFill>
                        <a:latin typeface="Cambria Math" panose="02040503050406030204" pitchFamily="18" charset="0"/>
                        <a:ea typeface="Cambria Math" panose="02040503050406030204" pitchFamily="18" charset="0"/>
                      </a:rPr>
                      <m:t>∨</m:t>
                    </m:r>
                  </m:oMath>
                </a14:m>
                <a:r>
                  <a:rPr lang="en-US" sz="2400" dirty="0">
                    <a:solidFill>
                      <a:srgbClr val="FF0000"/>
                    </a:solidFill>
                  </a:rPr>
                  <a:t> monitoring</a:t>
                </a:r>
                <a:r>
                  <a:rPr lang="en-US" sz="2400" dirty="0"/>
                  <a:t>) which stands for: “Either the valve is not opened or the system is in a startup mode or the inlet controller is in a monitoring state.”.</a:t>
                </a:r>
                <a:endParaRPr lang="en-GB"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03487" y="1619250"/>
                <a:ext cx="8915400" cy="4267200"/>
              </a:xfrm>
              <a:blipFill>
                <a:blip r:embed="rId2"/>
                <a:stretch>
                  <a:fillRect l="-821" t="-1857" r="-8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6C444BD-4985-76BA-159D-78BA2B36877F}"/>
              </a:ext>
            </a:extLst>
          </p:cNvPr>
          <p:cNvSpPr>
            <a:spLocks noGrp="1"/>
          </p:cNvSpPr>
          <p:nvPr>
            <p:ph type="sldNum" sz="quarter" idx="12"/>
          </p:nvPr>
        </p:nvSpPr>
        <p:spPr/>
        <p:txBody>
          <a:bodyPr/>
          <a:lstStyle/>
          <a:p>
            <a:fld id="{4B8F49D3-84CD-44F8-9E46-6EA5846CB1D5}" type="slidenum">
              <a:rPr lang="en-GB" smtClean="0"/>
              <a:t>26</a:t>
            </a:fld>
            <a:endParaRPr lang="en-GB"/>
          </a:p>
        </p:txBody>
      </p:sp>
    </p:spTree>
    <p:extLst>
      <p:ext uri="{BB962C8B-B14F-4D97-AF65-F5344CB8AC3E}">
        <p14:creationId xmlns:p14="http://schemas.microsoft.com/office/powerpoint/2010/main" val="2783236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GB" dirty="0"/>
          </a:p>
        </p:txBody>
      </p:sp>
      <p:sp>
        <p:nvSpPr>
          <p:cNvPr id="3" name="Content Placeholder 2"/>
          <p:cNvSpPr>
            <a:spLocks noGrp="1"/>
          </p:cNvSpPr>
          <p:nvPr>
            <p:ph idx="1"/>
          </p:nvPr>
        </p:nvSpPr>
        <p:spPr/>
        <p:txBody>
          <a:bodyPr>
            <a:normAutofit/>
          </a:bodyPr>
          <a:lstStyle/>
          <a:p>
            <a:r>
              <a:rPr lang="en-US" sz="2000" dirty="0"/>
              <a:t>Express the following statements in propositional logic and derive the relationships between the monitoring state, the test state, and the fact that the reactor is operating. </a:t>
            </a:r>
          </a:p>
          <a:p>
            <a:pPr lvl="1"/>
            <a:r>
              <a:rPr lang="en-US" sz="2000" dirty="0"/>
              <a:t>The reactor is either in the monitoring or test state. It cannot be in both states. The reactor is functioning normally only when it is in one of these states. </a:t>
            </a:r>
          </a:p>
          <a:p>
            <a:pPr lvl="1"/>
            <a:r>
              <a:rPr lang="en-US" sz="2000" dirty="0"/>
              <a:t>If a reactor is functioning normally and is not in the test state then the reactor can be regarded as being operating.</a:t>
            </a:r>
            <a:endParaRPr lang="en-GB" sz="2000" dirty="0"/>
          </a:p>
        </p:txBody>
      </p:sp>
      <p:sp>
        <p:nvSpPr>
          <p:cNvPr id="4" name="Slide Number Placeholder 3">
            <a:extLst>
              <a:ext uri="{FF2B5EF4-FFF2-40B4-BE49-F238E27FC236}">
                <a16:creationId xmlns:a16="http://schemas.microsoft.com/office/drawing/2014/main" id="{1668AD4F-0F4B-6628-721F-FBFE2EA92B6E}"/>
              </a:ext>
            </a:extLst>
          </p:cNvPr>
          <p:cNvSpPr>
            <a:spLocks noGrp="1"/>
          </p:cNvSpPr>
          <p:nvPr>
            <p:ph type="sldNum" sz="quarter" idx="12"/>
          </p:nvPr>
        </p:nvSpPr>
        <p:spPr/>
        <p:txBody>
          <a:bodyPr/>
          <a:lstStyle/>
          <a:p>
            <a:fld id="{4B8F49D3-84CD-44F8-9E46-6EA5846CB1D5}" type="slidenum">
              <a:rPr lang="en-GB" smtClean="0"/>
              <a:t>27</a:t>
            </a:fld>
            <a:endParaRPr lang="en-GB"/>
          </a:p>
        </p:txBody>
      </p:sp>
    </p:spTree>
    <p:extLst>
      <p:ext uri="{BB962C8B-B14F-4D97-AF65-F5344CB8AC3E}">
        <p14:creationId xmlns:p14="http://schemas.microsoft.com/office/powerpoint/2010/main" val="2917214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484437" y="1533525"/>
                <a:ext cx="8915400" cy="5048250"/>
              </a:xfrm>
            </p:spPr>
            <p:txBody>
              <a:bodyPr>
                <a:noAutofit/>
              </a:bodyPr>
              <a:lstStyle/>
              <a:p>
                <a:r>
                  <a:rPr lang="en-US" sz="2000" dirty="0"/>
                  <a:t>The propositional expressions derived from the  statements are </a:t>
                </a:r>
              </a:p>
              <a:p>
                <a:r>
                  <a:rPr lang="en-US" sz="2000" dirty="0"/>
                  <a:t>normal </a:t>
                </a:r>
                <a:r>
                  <a:rPr lang="en-US" sz="2000" dirty="0">
                    <a:sym typeface="Wingdings" panose="05000000000000000000" pitchFamily="2" charset="2"/>
                  </a:rPr>
                  <a:t></a:t>
                </a:r>
                <a:r>
                  <a:rPr lang="en-US" sz="2000" dirty="0"/>
                  <a:t> monitoring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e test </a:t>
                </a:r>
              </a:p>
              <a:p>
                <a:r>
                  <a:rPr lang="en-US" sz="2000" dirty="0"/>
                  <a:t>normal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test =&gt; operating. </a:t>
                </a:r>
              </a:p>
              <a:p>
                <a:r>
                  <a:rPr lang="en-US" sz="2000" dirty="0"/>
                  <a:t>The first expression can be simplified by mean of  </a:t>
                </a:r>
                <a:r>
                  <a:rPr lang="en-US" sz="2000" dirty="0" err="1"/>
                  <a:t>exor</a:t>
                </a:r>
                <a:r>
                  <a:rPr lang="en-US" sz="2000" dirty="0"/>
                  <a:t> law to: </a:t>
                </a:r>
                <a:r>
                  <a:rPr lang="en-US" sz="2000" dirty="0">
                    <a:solidFill>
                      <a:srgbClr val="FF0000"/>
                    </a:solidFill>
                  </a:rPr>
                  <a:t>normal </a:t>
                </a:r>
                <a:r>
                  <a:rPr lang="en-US" sz="2000" dirty="0">
                    <a:solidFill>
                      <a:srgbClr val="FF0000"/>
                    </a:solidFill>
                    <a:sym typeface="Wingdings" panose="05000000000000000000" pitchFamily="2" charset="2"/>
                  </a:rPr>
                  <a:t></a:t>
                </a:r>
                <a:r>
                  <a:rPr lang="en-US" sz="2000" dirty="0">
                    <a:solidFill>
                      <a:srgbClr val="FF0000"/>
                    </a:solidFill>
                  </a:rPr>
                  <a:t> monitoring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 </m:t>
                    </m:r>
                  </m:oMath>
                </a14:m>
                <a:r>
                  <a:rPr lang="en-US" sz="2000" dirty="0">
                    <a:solidFill>
                      <a:srgbClr val="FF0000"/>
                    </a:solidFill>
                  </a:rPr>
                  <a:t>test </a:t>
                </a:r>
                <a14:m>
                  <m:oMath xmlns:m="http://schemas.openxmlformats.org/officeDocument/2006/math">
                    <m:r>
                      <a:rPr lang="en-US" sz="2000" i="1" dirty="0" smtClean="0">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 test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 </m:t>
                    </m:r>
                  </m:oMath>
                </a14:m>
                <a:r>
                  <a:rPr lang="en-US" sz="2000" dirty="0">
                    <a:solidFill>
                      <a:srgbClr val="FF0000"/>
                    </a:solidFill>
                  </a:rPr>
                  <a:t>monitoring</a:t>
                </a:r>
                <a:r>
                  <a:rPr lang="en-US" sz="2000" dirty="0"/>
                  <a:t>. </a:t>
                </a:r>
              </a:p>
              <a:p>
                <a:r>
                  <a:rPr lang="en-US" sz="2000" i="1" dirty="0"/>
                  <a:t>normal</a:t>
                </a:r>
                <a:r>
                  <a:rPr lang="en-US" sz="2000" dirty="0"/>
                  <a:t> can then be substituted for in the second proposition giving </a:t>
                </a:r>
                <a:r>
                  <a:rPr lang="en-US" sz="2000" dirty="0">
                    <a:solidFill>
                      <a:srgbClr val="FF0000"/>
                    </a:solidFill>
                  </a:rPr>
                  <a:t>(monitoring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 </m:t>
                    </m:r>
                  </m:oMath>
                </a14:m>
                <a:r>
                  <a:rPr lang="en-US" sz="2000" dirty="0">
                    <a:solidFill>
                      <a:srgbClr val="FF0000"/>
                    </a:solidFill>
                  </a:rPr>
                  <a:t>test </a:t>
                </a:r>
                <a14:m>
                  <m:oMath xmlns:m="http://schemas.openxmlformats.org/officeDocument/2006/math">
                    <m:r>
                      <a:rPr lang="en-US" sz="2000" i="1" dirty="0">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 test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 </m:t>
                    </m:r>
                  </m:oMath>
                </a14:m>
                <a:r>
                  <a:rPr lang="en-US" sz="2000" dirty="0">
                    <a:solidFill>
                      <a:srgbClr val="FF0000"/>
                    </a:solidFill>
                  </a:rPr>
                  <a:t>monitoring)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 </m:t>
                    </m:r>
                  </m:oMath>
                </a14:m>
                <a:r>
                  <a:rPr lang="en-US" sz="2000" dirty="0">
                    <a:solidFill>
                      <a:srgbClr val="FF0000"/>
                    </a:solidFill>
                  </a:rPr>
                  <a:t>test =&gt; operating) </a:t>
                </a:r>
                <a:endParaRPr lang="en-US" sz="2000" dirty="0"/>
              </a:p>
              <a:p>
                <a:r>
                  <a:rPr lang="en-US" sz="2000" dirty="0"/>
                  <a:t>which can be simplified to </a:t>
                </a:r>
                <a:r>
                  <a:rPr lang="en-US" sz="2000" dirty="0">
                    <a:solidFill>
                      <a:srgbClr val="FF0000"/>
                    </a:solidFill>
                  </a:rPr>
                  <a:t>monitoring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 </m:t>
                    </m:r>
                  </m:oMath>
                </a14:m>
                <a:r>
                  <a:rPr lang="en-US" sz="2000" dirty="0">
                    <a:solidFill>
                      <a:srgbClr val="FF0000"/>
                    </a:solidFill>
                  </a:rPr>
                  <a:t>test =&gt; operating </a:t>
                </a:r>
                <a:r>
                  <a:rPr lang="en-US" sz="2000" dirty="0"/>
                  <a:t>by applying the </a:t>
                </a:r>
                <a:r>
                  <a:rPr lang="en-US" sz="2000" dirty="0" err="1"/>
                  <a:t>distAv</a:t>
                </a:r>
                <a:r>
                  <a:rPr lang="en-US" sz="2000" dirty="0"/>
                  <a:t>, and1, and </a:t>
                </a:r>
                <a:r>
                  <a:rPr lang="en-US" sz="2000" dirty="0" err="1"/>
                  <a:t>contr</a:t>
                </a:r>
                <a:r>
                  <a:rPr lang="en-US" sz="2000" dirty="0"/>
                  <a:t> laws. </a:t>
                </a:r>
              </a:p>
              <a:p>
                <a:r>
                  <a:rPr lang="en-US" sz="2000" dirty="0"/>
                  <a:t>This propositional expression could then be transformed into a form which doesn't involve an implication operator by applying the </a:t>
                </a:r>
                <a:r>
                  <a:rPr lang="en-US" sz="2000" dirty="0" err="1"/>
                  <a:t>impl</a:t>
                </a:r>
                <a:r>
                  <a:rPr lang="en-US" sz="2000" dirty="0"/>
                  <a:t> law. However, the form above is probably the simplest. </a:t>
                </a:r>
              </a:p>
              <a:p>
                <a:endParaRPr lang="en-GB"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484437" y="1533525"/>
                <a:ext cx="8915400" cy="5048250"/>
              </a:xfrm>
              <a:blipFill>
                <a:blip r:embed="rId2"/>
                <a:stretch>
                  <a:fillRect l="-684" t="-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332466-1749-822C-C20C-6FD8F472D917}"/>
              </a:ext>
            </a:extLst>
          </p:cNvPr>
          <p:cNvSpPr>
            <a:spLocks noGrp="1"/>
          </p:cNvSpPr>
          <p:nvPr>
            <p:ph type="sldNum" sz="quarter" idx="12"/>
          </p:nvPr>
        </p:nvSpPr>
        <p:spPr/>
        <p:txBody>
          <a:bodyPr/>
          <a:lstStyle/>
          <a:p>
            <a:fld id="{4B8F49D3-84CD-44F8-9E46-6EA5846CB1D5}" type="slidenum">
              <a:rPr lang="en-GB" smtClean="0"/>
              <a:t>28</a:t>
            </a:fld>
            <a:endParaRPr lang="en-GB"/>
          </a:p>
        </p:txBody>
      </p:sp>
    </p:spTree>
    <p:extLst>
      <p:ext uri="{BB962C8B-B14F-4D97-AF65-F5344CB8AC3E}">
        <p14:creationId xmlns:p14="http://schemas.microsoft.com/office/powerpoint/2010/main" val="289967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Reasoning </a:t>
            </a:r>
            <a:endParaRPr lang="en-GB" dirty="0"/>
          </a:p>
        </p:txBody>
      </p:sp>
      <p:sp>
        <p:nvSpPr>
          <p:cNvPr id="3" name="Content Placeholder 2"/>
          <p:cNvSpPr>
            <a:spLocks noGrp="1"/>
          </p:cNvSpPr>
          <p:nvPr>
            <p:ph idx="1"/>
          </p:nvPr>
        </p:nvSpPr>
        <p:spPr>
          <a:xfrm>
            <a:off x="2503487" y="1590675"/>
            <a:ext cx="8915400" cy="4476750"/>
          </a:xfrm>
        </p:spPr>
        <p:txBody>
          <a:bodyPr>
            <a:noAutofit/>
          </a:bodyPr>
          <a:lstStyle/>
          <a:p>
            <a:r>
              <a:rPr lang="en-US" sz="2000" dirty="0"/>
              <a:t>During the process of requirements analysis and specification, development staff ask questions.</a:t>
            </a:r>
          </a:p>
          <a:p>
            <a:r>
              <a:rPr lang="en-US" sz="2000" dirty="0"/>
              <a:t>One aspect of reasoning involves the identification of a set of premises and a conclusion and then showing that the conclusion logically follows from the premises. For example:</a:t>
            </a:r>
          </a:p>
          <a:p>
            <a:pPr lvl="1"/>
            <a:r>
              <a:rPr lang="en-US" sz="2000" dirty="0"/>
              <a:t>reactor in a ready state, </a:t>
            </a:r>
          </a:p>
          <a:p>
            <a:pPr lvl="1"/>
            <a:r>
              <a:rPr lang="en-US" sz="2000" dirty="0"/>
              <a:t>update command is typed, </a:t>
            </a:r>
          </a:p>
          <a:p>
            <a:pPr lvl="1"/>
            <a:r>
              <a:rPr lang="en-US" sz="2000" dirty="0"/>
              <a:t>data-base is empty, </a:t>
            </a:r>
          </a:p>
          <a:p>
            <a:pPr lvl="1"/>
            <a:r>
              <a:rPr lang="en-US" sz="2000" dirty="0"/>
              <a:t>query command is typed, </a:t>
            </a:r>
          </a:p>
          <a:p>
            <a:pPr lvl="1"/>
            <a:r>
              <a:rPr lang="en-US" sz="2000" dirty="0"/>
              <a:t>page break occurs, </a:t>
            </a:r>
          </a:p>
          <a:p>
            <a:pPr lvl="1"/>
            <a:r>
              <a:rPr lang="en-US" sz="2000" dirty="0"/>
              <a:t>chapter break occurs.</a:t>
            </a:r>
            <a:endParaRPr lang="en-GB" sz="2000" dirty="0"/>
          </a:p>
        </p:txBody>
      </p:sp>
      <p:sp>
        <p:nvSpPr>
          <p:cNvPr id="4" name="Slide Number Placeholder 3">
            <a:extLst>
              <a:ext uri="{FF2B5EF4-FFF2-40B4-BE49-F238E27FC236}">
                <a16:creationId xmlns:a16="http://schemas.microsoft.com/office/drawing/2014/main" id="{4FAC0C86-2D6B-7257-87AD-7E312A7A019B}"/>
              </a:ext>
            </a:extLst>
          </p:cNvPr>
          <p:cNvSpPr>
            <a:spLocks noGrp="1"/>
          </p:cNvSpPr>
          <p:nvPr>
            <p:ph type="sldNum" sz="quarter" idx="12"/>
          </p:nvPr>
        </p:nvSpPr>
        <p:spPr/>
        <p:txBody>
          <a:bodyPr/>
          <a:lstStyle/>
          <a:p>
            <a:fld id="{4B8F49D3-84CD-44F8-9E46-6EA5846CB1D5}" type="slidenum">
              <a:rPr lang="en-GB" smtClean="0"/>
              <a:t>29</a:t>
            </a:fld>
            <a:endParaRPr lang="en-GB"/>
          </a:p>
        </p:txBody>
      </p:sp>
    </p:spTree>
    <p:extLst>
      <p:ext uri="{BB962C8B-B14F-4D97-AF65-F5344CB8AC3E}">
        <p14:creationId xmlns:p14="http://schemas.microsoft.com/office/powerpoint/2010/main" val="344498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228600"/>
            <a:ext cx="8839200" cy="5791200"/>
          </a:xfrm>
        </p:spPr>
        <p:txBody>
          <a:bodyPr>
            <a:normAutofit/>
          </a:bodyPr>
          <a:lstStyle/>
          <a:p>
            <a:pPr algn="ctr">
              <a:buNone/>
            </a:pPr>
            <a:endParaRPr lang="en-US" sz="6000" b="1" dirty="0"/>
          </a:p>
          <a:p>
            <a:pPr algn="ctr">
              <a:buNone/>
            </a:pPr>
            <a:endParaRPr lang="en-US" sz="6000" b="1" dirty="0"/>
          </a:p>
          <a:p>
            <a:pPr algn="ctr">
              <a:buNone/>
            </a:pPr>
            <a:endParaRPr lang="en-US" sz="6000" b="1" dirty="0"/>
          </a:p>
          <a:p>
            <a:pPr algn="ctr">
              <a:buNone/>
            </a:pPr>
            <a:endParaRPr lang="en-US" sz="6000" b="1" dirty="0"/>
          </a:p>
          <a:p>
            <a:pPr algn="ctr">
              <a:buNone/>
            </a:pPr>
            <a:r>
              <a:rPr lang="en-US" sz="4400" b="1" dirty="0"/>
              <a:t>Please Obey Traffic Signals</a:t>
            </a:r>
          </a:p>
        </p:txBody>
      </p:sp>
      <p:pic>
        <p:nvPicPr>
          <p:cNvPr id="4" name="Picture 3" descr="traffic-light-all.jpg"/>
          <p:cNvPicPr>
            <a:picLocks noChangeAspect="1"/>
          </p:cNvPicPr>
          <p:nvPr/>
        </p:nvPicPr>
        <p:blipFill>
          <a:blip r:embed="rId2"/>
          <a:stretch>
            <a:fillRect/>
          </a:stretch>
        </p:blipFill>
        <p:spPr>
          <a:xfrm>
            <a:off x="4495800" y="704850"/>
            <a:ext cx="2895600" cy="3333750"/>
          </a:xfrm>
          <a:prstGeom prst="rect">
            <a:avLst/>
          </a:prstGeom>
        </p:spPr>
      </p:pic>
      <p:sp>
        <p:nvSpPr>
          <p:cNvPr id="2" name="Slide Number Placeholder 1">
            <a:extLst>
              <a:ext uri="{FF2B5EF4-FFF2-40B4-BE49-F238E27FC236}">
                <a16:creationId xmlns:a16="http://schemas.microsoft.com/office/drawing/2014/main" id="{5D6A878C-24C3-9665-559D-6330B5DCE9BA}"/>
              </a:ext>
            </a:extLst>
          </p:cNvPr>
          <p:cNvSpPr>
            <a:spLocks noGrp="1"/>
          </p:cNvSpPr>
          <p:nvPr>
            <p:ph type="sldNum" sz="quarter" idx="12"/>
          </p:nvPr>
        </p:nvSpPr>
        <p:spPr/>
        <p:txBody>
          <a:bodyPr/>
          <a:lstStyle/>
          <a:p>
            <a:fld id="{4B8F49D3-84CD-44F8-9E46-6EA5846CB1D5}" type="slidenum">
              <a:rPr lang="en-GB" smtClean="0"/>
              <a:t>3</a:t>
            </a:fld>
            <a:endParaRPr lang="en-GB"/>
          </a:p>
        </p:txBody>
      </p:sp>
    </p:spTree>
    <p:extLst>
      <p:ext uri="{BB962C8B-B14F-4D97-AF65-F5344CB8AC3E}">
        <p14:creationId xmlns:p14="http://schemas.microsoft.com/office/powerpoint/2010/main" val="1047673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US" sz="2400" dirty="0"/>
              <a:t>Examples of conclusions taken from the questions above are: </a:t>
            </a:r>
          </a:p>
          <a:p>
            <a:pPr lvl="1"/>
            <a:r>
              <a:rPr lang="en-US" sz="2400" dirty="0"/>
              <a:t>reactor is not in a ready state, </a:t>
            </a:r>
          </a:p>
          <a:p>
            <a:pPr lvl="1"/>
            <a:r>
              <a:rPr lang="en-US" sz="2400" dirty="0"/>
              <a:t>error message is displayed, </a:t>
            </a:r>
          </a:p>
          <a:p>
            <a:pPr lvl="1"/>
            <a:r>
              <a:rPr lang="en-US" sz="2400" dirty="0"/>
              <a:t>formatter ejects a new page.</a:t>
            </a:r>
            <a:endParaRPr lang="en-GB" sz="2400" dirty="0"/>
          </a:p>
        </p:txBody>
      </p:sp>
      <p:sp>
        <p:nvSpPr>
          <p:cNvPr id="4" name="Slide Number Placeholder 3">
            <a:extLst>
              <a:ext uri="{FF2B5EF4-FFF2-40B4-BE49-F238E27FC236}">
                <a16:creationId xmlns:a16="http://schemas.microsoft.com/office/drawing/2014/main" id="{5C842A23-F182-4196-B6D8-F10920E2C967}"/>
              </a:ext>
            </a:extLst>
          </p:cNvPr>
          <p:cNvSpPr>
            <a:spLocks noGrp="1"/>
          </p:cNvSpPr>
          <p:nvPr>
            <p:ph type="sldNum" sz="quarter" idx="12"/>
          </p:nvPr>
        </p:nvSpPr>
        <p:spPr/>
        <p:txBody>
          <a:bodyPr/>
          <a:lstStyle/>
          <a:p>
            <a:fld id="{4B8F49D3-84CD-44F8-9E46-6EA5846CB1D5}" type="slidenum">
              <a:rPr lang="en-GB" smtClean="0"/>
              <a:t>30</a:t>
            </a:fld>
            <a:endParaRPr lang="en-GB"/>
          </a:p>
        </p:txBody>
      </p:sp>
    </p:spTree>
    <p:extLst>
      <p:ext uri="{BB962C8B-B14F-4D97-AF65-F5344CB8AC3E}">
        <p14:creationId xmlns:p14="http://schemas.microsoft.com/office/powerpoint/2010/main" val="1739800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Given this specification a number of questions can be asked involving premises and conclusions. A sample is shown below:</a:t>
            </a:r>
          </a:p>
          <a:p>
            <a:endParaRPr lang="en-GB" dirty="0"/>
          </a:p>
        </p:txBody>
      </p:sp>
      <p:pic>
        <p:nvPicPr>
          <p:cNvPr id="4" name="Picture 3"/>
          <p:cNvPicPr>
            <a:picLocks noChangeAspect="1"/>
          </p:cNvPicPr>
          <p:nvPr/>
        </p:nvPicPr>
        <p:blipFill>
          <a:blip r:embed="rId2"/>
          <a:stretch>
            <a:fillRect/>
          </a:stretch>
        </p:blipFill>
        <p:spPr>
          <a:xfrm>
            <a:off x="2693023" y="3079311"/>
            <a:ext cx="6612236" cy="3273863"/>
          </a:xfrm>
          <a:prstGeom prst="rect">
            <a:avLst/>
          </a:prstGeom>
        </p:spPr>
      </p:pic>
      <p:sp>
        <p:nvSpPr>
          <p:cNvPr id="5" name="Slide Number Placeholder 4">
            <a:extLst>
              <a:ext uri="{FF2B5EF4-FFF2-40B4-BE49-F238E27FC236}">
                <a16:creationId xmlns:a16="http://schemas.microsoft.com/office/drawing/2014/main" id="{0C2C391C-D761-78EA-5AF9-D4D307E0B9BE}"/>
              </a:ext>
            </a:extLst>
          </p:cNvPr>
          <p:cNvSpPr>
            <a:spLocks noGrp="1"/>
          </p:cNvSpPr>
          <p:nvPr>
            <p:ph type="sldNum" sz="quarter" idx="12"/>
          </p:nvPr>
        </p:nvSpPr>
        <p:spPr/>
        <p:txBody>
          <a:bodyPr/>
          <a:lstStyle/>
          <a:p>
            <a:fld id="{4B8F49D3-84CD-44F8-9E46-6EA5846CB1D5}" type="slidenum">
              <a:rPr lang="en-GB" smtClean="0"/>
              <a:t>31</a:t>
            </a:fld>
            <a:endParaRPr lang="en-GB"/>
          </a:p>
        </p:txBody>
      </p:sp>
    </p:spTree>
    <p:extLst>
      <p:ext uri="{BB962C8B-B14F-4D97-AF65-F5344CB8AC3E}">
        <p14:creationId xmlns:p14="http://schemas.microsoft.com/office/powerpoint/2010/main" val="3788846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most mathematical texts the relationship between premises and a conclusion is written in the form </a:t>
                </a:r>
              </a:p>
              <a:p>
                <a:r>
                  <a:rPr lang="en-US" dirty="0"/>
                  <a:t>P1, P2,… </a:t>
                </a:r>
                <a:r>
                  <a:rPr lang="en-US" dirty="0" err="1"/>
                  <a:t>Pn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C </a:t>
                </a:r>
              </a:p>
              <a:p>
                <a:r>
                  <a:rPr lang="en-US" dirty="0"/>
                  <a:t>Thus, the fact that a conclusion </a:t>
                </a:r>
                <a:r>
                  <a:rPr lang="en-US" i="1" dirty="0" err="1"/>
                  <a:t>valve_open</a:t>
                </a:r>
                <a:r>
                  <a:rPr lang="en-US" dirty="0"/>
                  <a:t> follows from the premises: normal state, open-command and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err="1"/>
                  <a:t>test_state</a:t>
                </a:r>
                <a:r>
                  <a:rPr lang="en-US" dirty="0"/>
                  <a:t> can be written as </a:t>
                </a:r>
                <a:r>
                  <a:rPr lang="en-US" b="1" dirty="0">
                    <a:solidFill>
                      <a:srgbClr val="FF0000"/>
                    </a:solidFill>
                  </a:rPr>
                  <a:t>normal_state, </a:t>
                </a:r>
                <a:r>
                  <a:rPr lang="en-US" b="1" dirty="0" err="1">
                    <a:solidFill>
                      <a:srgbClr val="FF0000"/>
                    </a:solidFill>
                  </a:rPr>
                  <a:t>open_command</a:t>
                </a:r>
                <a:r>
                  <a:rPr lang="en-US" b="1" dirty="0">
                    <a:solidFill>
                      <a:srgbClr val="FF0000"/>
                    </a:solidFill>
                  </a:rPr>
                  <a:t>,</a:t>
                </a:r>
                <a14:m>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m:t>
                    </m:r>
                  </m:oMath>
                </a14:m>
                <a:r>
                  <a:rPr lang="en-US" b="1" dirty="0">
                    <a:solidFill>
                      <a:srgbClr val="FF0000"/>
                    </a:solidFill>
                  </a:rPr>
                  <a:t>test_state, </a:t>
                </a:r>
                <a14:m>
                  <m:oMath xmlns:m="http://schemas.openxmlformats.org/officeDocument/2006/math">
                    <m:r>
                      <a:rPr lang="en-US" b="1" i="1">
                        <a:solidFill>
                          <a:srgbClr val="FF0000"/>
                        </a:solidFill>
                        <a:latin typeface="Cambria Math" panose="02040503050406030204" pitchFamily="18" charset="0"/>
                        <a:ea typeface="Cambria Math" panose="02040503050406030204" pitchFamily="18" charset="0"/>
                      </a:rPr>
                      <m:t>⊢ </m:t>
                    </m:r>
                  </m:oMath>
                </a14:m>
                <a:r>
                  <a:rPr lang="en-US" b="1" dirty="0" err="1">
                    <a:solidFill>
                      <a:srgbClr val="FF0000"/>
                    </a:solidFill>
                  </a:rPr>
                  <a:t>valve_open</a:t>
                </a:r>
                <a:r>
                  <a:rPr lang="en-US" b="1" dirty="0">
                    <a:solidFill>
                      <a:srgbClr val="FF0000"/>
                    </a:solidFill>
                  </a:rPr>
                  <a:t>.</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08"/>
                </a:stretch>
              </a:blipFill>
            </p:spPr>
            <p:txBody>
              <a:bodyPr/>
              <a:lstStyle/>
              <a:p>
                <a:r>
                  <a:rPr lang="en-GB">
                    <a:noFill/>
                  </a:rPr>
                  <a:t> </a:t>
                </a:r>
              </a:p>
            </p:txBody>
          </p:sp>
        </mc:Fallback>
      </mc:AlternateContent>
      <p:pic>
        <p:nvPicPr>
          <p:cNvPr id="4" name="Picture 3"/>
          <p:cNvPicPr>
            <a:picLocks noChangeAspect="1"/>
          </p:cNvPicPr>
          <p:nvPr/>
        </p:nvPicPr>
        <p:blipFill>
          <a:blip r:embed="rId3"/>
          <a:stretch>
            <a:fillRect/>
          </a:stretch>
        </p:blipFill>
        <p:spPr>
          <a:xfrm>
            <a:off x="2736409" y="4592302"/>
            <a:ext cx="5941372" cy="1547520"/>
          </a:xfrm>
          <a:prstGeom prst="rect">
            <a:avLst/>
          </a:prstGeom>
        </p:spPr>
      </p:pic>
      <p:sp>
        <p:nvSpPr>
          <p:cNvPr id="5" name="Slide Number Placeholder 4">
            <a:extLst>
              <a:ext uri="{FF2B5EF4-FFF2-40B4-BE49-F238E27FC236}">
                <a16:creationId xmlns:a16="http://schemas.microsoft.com/office/drawing/2014/main" id="{5174C2E0-856D-443D-F717-33B37E4A76C0}"/>
              </a:ext>
            </a:extLst>
          </p:cNvPr>
          <p:cNvSpPr>
            <a:spLocks noGrp="1"/>
          </p:cNvSpPr>
          <p:nvPr>
            <p:ph type="sldNum" sz="quarter" idx="12"/>
          </p:nvPr>
        </p:nvSpPr>
        <p:spPr/>
        <p:txBody>
          <a:bodyPr/>
          <a:lstStyle/>
          <a:p>
            <a:fld id="{4B8F49D3-84CD-44F8-9E46-6EA5846CB1D5}" type="slidenum">
              <a:rPr lang="en-GB" smtClean="0"/>
              <a:t>32</a:t>
            </a:fld>
            <a:endParaRPr lang="en-GB"/>
          </a:p>
        </p:txBody>
      </p:sp>
    </p:spTree>
    <p:extLst>
      <p:ext uri="{BB962C8B-B14F-4D97-AF65-F5344CB8AC3E}">
        <p14:creationId xmlns:p14="http://schemas.microsoft.com/office/powerpoint/2010/main" val="1613639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2266949" y="2355157"/>
            <a:ext cx="8730495" cy="3093009"/>
          </a:xfrm>
          <a:prstGeom prst="rect">
            <a:avLst/>
          </a:prstGeom>
        </p:spPr>
      </p:pic>
      <p:sp>
        <p:nvSpPr>
          <p:cNvPr id="3" name="Slide Number Placeholder 2">
            <a:extLst>
              <a:ext uri="{FF2B5EF4-FFF2-40B4-BE49-F238E27FC236}">
                <a16:creationId xmlns:a16="http://schemas.microsoft.com/office/drawing/2014/main" id="{BC9BED50-2FA3-8578-DD13-ABFA16867F16}"/>
              </a:ext>
            </a:extLst>
          </p:cNvPr>
          <p:cNvSpPr>
            <a:spLocks noGrp="1"/>
          </p:cNvSpPr>
          <p:nvPr>
            <p:ph type="sldNum" sz="quarter" idx="12"/>
          </p:nvPr>
        </p:nvSpPr>
        <p:spPr/>
        <p:txBody>
          <a:bodyPr/>
          <a:lstStyle/>
          <a:p>
            <a:fld id="{4B8F49D3-84CD-44F8-9E46-6EA5846CB1D5}" type="slidenum">
              <a:rPr lang="en-GB" smtClean="0"/>
              <a:t>33</a:t>
            </a:fld>
            <a:endParaRPr lang="en-GB"/>
          </a:p>
        </p:txBody>
      </p:sp>
    </p:spTree>
    <p:extLst>
      <p:ext uri="{BB962C8B-B14F-4D97-AF65-F5344CB8AC3E}">
        <p14:creationId xmlns:p14="http://schemas.microsoft.com/office/powerpoint/2010/main" val="4247162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endParaRPr lang="en-GB" dirty="0"/>
          </a:p>
        </p:txBody>
      </p:sp>
      <p:pic>
        <p:nvPicPr>
          <p:cNvPr id="4" name="Content Placeholder 3"/>
          <p:cNvPicPr>
            <a:picLocks noGrp="1" noChangeAspect="1"/>
          </p:cNvPicPr>
          <p:nvPr>
            <p:ph idx="1"/>
          </p:nvPr>
        </p:nvPicPr>
        <p:blipFill>
          <a:blip r:embed="rId2"/>
          <a:stretch>
            <a:fillRect/>
          </a:stretch>
        </p:blipFill>
        <p:spPr>
          <a:xfrm>
            <a:off x="2367187" y="2102560"/>
            <a:ext cx="7457626" cy="3163960"/>
          </a:xfrm>
          <a:prstGeom prst="rect">
            <a:avLst/>
          </a:prstGeom>
        </p:spPr>
      </p:pic>
      <p:sp>
        <p:nvSpPr>
          <p:cNvPr id="3" name="Slide Number Placeholder 2">
            <a:extLst>
              <a:ext uri="{FF2B5EF4-FFF2-40B4-BE49-F238E27FC236}">
                <a16:creationId xmlns:a16="http://schemas.microsoft.com/office/drawing/2014/main" id="{9ACC3059-018B-956D-1740-AA5257D53F78}"/>
              </a:ext>
            </a:extLst>
          </p:cNvPr>
          <p:cNvSpPr>
            <a:spLocks noGrp="1"/>
          </p:cNvSpPr>
          <p:nvPr>
            <p:ph type="sldNum" sz="quarter" idx="12"/>
          </p:nvPr>
        </p:nvSpPr>
        <p:spPr/>
        <p:txBody>
          <a:bodyPr/>
          <a:lstStyle/>
          <a:p>
            <a:fld id="{4B8F49D3-84CD-44F8-9E46-6EA5846CB1D5}" type="slidenum">
              <a:rPr lang="en-GB" smtClean="0"/>
              <a:t>34</a:t>
            </a:fld>
            <a:endParaRPr lang="en-GB"/>
          </a:p>
        </p:txBody>
      </p:sp>
    </p:spTree>
    <p:extLst>
      <p:ext uri="{BB962C8B-B14F-4D97-AF65-F5344CB8AC3E}">
        <p14:creationId xmlns:p14="http://schemas.microsoft.com/office/powerpoint/2010/main" val="3018578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3635"/>
            <a:ext cx="8911687" cy="1280890"/>
          </a:xfrm>
        </p:spPr>
        <p:txBody>
          <a:bodyPr/>
          <a:lstStyle/>
          <a:p>
            <a:r>
              <a:rPr lang="en-US" dirty="0"/>
              <a:t>Alternatively:</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849" y="2156183"/>
            <a:ext cx="10637633" cy="3060700"/>
          </a:xfrm>
        </p:spPr>
      </p:pic>
      <p:sp>
        <p:nvSpPr>
          <p:cNvPr id="3" name="Slide Number Placeholder 2">
            <a:extLst>
              <a:ext uri="{FF2B5EF4-FFF2-40B4-BE49-F238E27FC236}">
                <a16:creationId xmlns:a16="http://schemas.microsoft.com/office/drawing/2014/main" id="{7AEA5711-CFA0-96D5-0C89-4C30BB5AD3E9}"/>
              </a:ext>
            </a:extLst>
          </p:cNvPr>
          <p:cNvSpPr>
            <a:spLocks noGrp="1"/>
          </p:cNvSpPr>
          <p:nvPr>
            <p:ph type="sldNum" sz="quarter" idx="12"/>
          </p:nvPr>
        </p:nvSpPr>
        <p:spPr/>
        <p:txBody>
          <a:bodyPr/>
          <a:lstStyle/>
          <a:p>
            <a:fld id="{4B8F49D3-84CD-44F8-9E46-6EA5846CB1D5}" type="slidenum">
              <a:rPr lang="en-GB" smtClean="0"/>
              <a:t>35</a:t>
            </a:fld>
            <a:endParaRPr lang="en-GB"/>
          </a:p>
        </p:txBody>
      </p:sp>
    </p:spTree>
    <p:extLst>
      <p:ext uri="{BB962C8B-B14F-4D97-AF65-F5344CB8AC3E}">
        <p14:creationId xmlns:p14="http://schemas.microsoft.com/office/powerpoint/2010/main" val="442997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5" y="329899"/>
            <a:ext cx="8911687" cy="1280890"/>
          </a:xfrm>
        </p:spPr>
        <p:txBody>
          <a:bodyPr/>
          <a:lstStyle/>
          <a:p>
            <a:r>
              <a:rPr lang="en-US" dirty="0"/>
              <a:t>Indirect proof or proof by contradiction</a:t>
            </a:r>
            <a:endParaRPr lang="en-GB" dirty="0"/>
          </a:p>
        </p:txBody>
      </p:sp>
      <p:sp>
        <p:nvSpPr>
          <p:cNvPr id="3" name="Content Placeholder 2"/>
          <p:cNvSpPr>
            <a:spLocks noGrp="1"/>
          </p:cNvSpPr>
          <p:nvPr>
            <p:ph idx="1"/>
          </p:nvPr>
        </p:nvSpPr>
        <p:spPr>
          <a:xfrm>
            <a:off x="2135725" y="1610789"/>
            <a:ext cx="8915400" cy="4775502"/>
          </a:xfrm>
        </p:spPr>
        <p:txBody>
          <a:bodyPr>
            <a:noAutofit/>
          </a:bodyPr>
          <a:lstStyle/>
          <a:p>
            <a:r>
              <a:rPr lang="en-US" sz="2400" dirty="0"/>
              <a:t>The way to proceed is to assume that Conclusion has a False value and that each P and S has a True value and analyze the consequence of an assignment of these values to the individual propositions that make up each P and S. </a:t>
            </a:r>
          </a:p>
          <a:p>
            <a:r>
              <a:rPr lang="en-US" sz="2400" dirty="0">
                <a:solidFill>
                  <a:srgbClr val="FF0000"/>
                </a:solidFill>
              </a:rPr>
              <a:t>Such an analysis may lead to a contradiction; if it does, then this shows that Conclusion can be deduced from P1, P2, . . . , </a:t>
            </a:r>
            <a:r>
              <a:rPr lang="en-US" sz="2400" dirty="0" err="1">
                <a:solidFill>
                  <a:srgbClr val="FF0000"/>
                </a:solidFill>
              </a:rPr>
              <a:t>Pn</a:t>
            </a:r>
            <a:r>
              <a:rPr lang="en-US" sz="2400" dirty="0">
                <a:solidFill>
                  <a:srgbClr val="FF0000"/>
                </a:solidFill>
              </a:rPr>
              <a:t> using S1, S2, • • • , Sm. </a:t>
            </a:r>
          </a:p>
          <a:p>
            <a:r>
              <a:rPr lang="en-US" sz="2400" dirty="0"/>
              <a:t>However, if all the assumptions are satisfied and consistent, then it has been demonstrated that </a:t>
            </a:r>
            <a:r>
              <a:rPr lang="en-US" sz="2400" u="sng" dirty="0"/>
              <a:t>Conclusion cannot be deduced from P1, P2, . . . , </a:t>
            </a:r>
            <a:r>
              <a:rPr lang="en-US" sz="2400" u="sng" dirty="0" err="1"/>
              <a:t>Pn</a:t>
            </a:r>
            <a:r>
              <a:rPr lang="en-US" sz="2400" u="sng" dirty="0"/>
              <a:t> and S1, S2, . . . , Sm. </a:t>
            </a:r>
          </a:p>
          <a:p>
            <a:endParaRPr lang="en-US" sz="2400" dirty="0"/>
          </a:p>
          <a:p>
            <a:endParaRPr lang="en-US" sz="2400" dirty="0"/>
          </a:p>
          <a:p>
            <a:endParaRPr lang="en-GB" sz="2400" dirty="0"/>
          </a:p>
        </p:txBody>
      </p:sp>
      <p:sp>
        <p:nvSpPr>
          <p:cNvPr id="4" name="Slide Number Placeholder 3">
            <a:extLst>
              <a:ext uri="{FF2B5EF4-FFF2-40B4-BE49-F238E27FC236}">
                <a16:creationId xmlns:a16="http://schemas.microsoft.com/office/drawing/2014/main" id="{20FB72F5-C4AD-D1E6-9129-9A7F1D11704F}"/>
              </a:ext>
            </a:extLst>
          </p:cNvPr>
          <p:cNvSpPr>
            <a:spLocks noGrp="1"/>
          </p:cNvSpPr>
          <p:nvPr>
            <p:ph type="sldNum" sz="quarter" idx="12"/>
          </p:nvPr>
        </p:nvSpPr>
        <p:spPr/>
        <p:txBody>
          <a:bodyPr/>
          <a:lstStyle/>
          <a:p>
            <a:fld id="{4B8F49D3-84CD-44F8-9E46-6EA5846CB1D5}" type="slidenum">
              <a:rPr lang="en-GB" smtClean="0"/>
              <a:t>36</a:t>
            </a:fld>
            <a:endParaRPr lang="en-GB"/>
          </a:p>
        </p:txBody>
      </p:sp>
    </p:spTree>
    <p:extLst>
      <p:ext uri="{BB962C8B-B14F-4D97-AF65-F5344CB8AC3E}">
        <p14:creationId xmlns:p14="http://schemas.microsoft.com/office/powerpoint/2010/main" val="4068306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GB" dirty="0"/>
          </a:p>
        </p:txBody>
      </p:sp>
      <p:sp>
        <p:nvSpPr>
          <p:cNvPr id="3" name="Content Placeholder 2"/>
          <p:cNvSpPr>
            <a:spLocks noGrp="1"/>
          </p:cNvSpPr>
          <p:nvPr>
            <p:ph idx="1"/>
          </p:nvPr>
        </p:nvSpPr>
        <p:spPr>
          <a:xfrm>
            <a:off x="2208212" y="1676400"/>
            <a:ext cx="8915400" cy="3777622"/>
          </a:xfrm>
        </p:spPr>
        <p:txBody>
          <a:bodyPr>
            <a:normAutofit/>
          </a:bodyPr>
          <a:lstStyle/>
          <a:p>
            <a:r>
              <a:rPr lang="en-US" sz="2000" dirty="0"/>
              <a:t>1. Whenever the system is in startup mode, all peripherals are closed down and, whenever the system is in functioning mode, then all peripherals are operating normally. </a:t>
            </a:r>
          </a:p>
          <a:p>
            <a:r>
              <a:rPr lang="en-US" sz="2000" dirty="0"/>
              <a:t>2. If all the peripherals are closed down and all peripherals are operating normally, then the system is in an inconsistent state. </a:t>
            </a:r>
          </a:p>
          <a:p>
            <a:r>
              <a:rPr lang="en-US" sz="2000" dirty="0"/>
              <a:t>3. The system can never be in an inconsistent state.</a:t>
            </a:r>
          </a:p>
          <a:p>
            <a:r>
              <a:rPr lang="en-US" sz="2000" i="1" dirty="0"/>
              <a:t>If the conclusion to be proved is that; either the systems is in startup mode or not in functioning mode then: </a:t>
            </a:r>
          </a:p>
          <a:p>
            <a:endParaRPr lang="en-GB" sz="2000" dirty="0"/>
          </a:p>
        </p:txBody>
      </p:sp>
      <p:pic>
        <p:nvPicPr>
          <p:cNvPr id="4" name="Picture 3"/>
          <p:cNvPicPr>
            <a:picLocks noChangeAspect="1"/>
          </p:cNvPicPr>
          <p:nvPr/>
        </p:nvPicPr>
        <p:blipFill>
          <a:blip r:embed="rId2"/>
          <a:stretch>
            <a:fillRect/>
          </a:stretch>
        </p:blipFill>
        <p:spPr>
          <a:xfrm>
            <a:off x="2465387" y="5302943"/>
            <a:ext cx="8561500" cy="762871"/>
          </a:xfrm>
          <a:prstGeom prst="rect">
            <a:avLst/>
          </a:prstGeom>
        </p:spPr>
      </p:pic>
      <p:sp>
        <p:nvSpPr>
          <p:cNvPr id="5" name="Slide Number Placeholder 4">
            <a:extLst>
              <a:ext uri="{FF2B5EF4-FFF2-40B4-BE49-F238E27FC236}">
                <a16:creationId xmlns:a16="http://schemas.microsoft.com/office/drawing/2014/main" id="{4BA5B3F8-8CC9-F067-1FCE-AF674EFA04F6}"/>
              </a:ext>
            </a:extLst>
          </p:cNvPr>
          <p:cNvSpPr>
            <a:spLocks noGrp="1"/>
          </p:cNvSpPr>
          <p:nvPr>
            <p:ph type="sldNum" sz="quarter" idx="12"/>
          </p:nvPr>
        </p:nvSpPr>
        <p:spPr/>
        <p:txBody>
          <a:bodyPr/>
          <a:lstStyle/>
          <a:p>
            <a:fld id="{4B8F49D3-84CD-44F8-9E46-6EA5846CB1D5}" type="slidenum">
              <a:rPr lang="en-GB" smtClean="0"/>
              <a:t>37</a:t>
            </a:fld>
            <a:endParaRPr lang="en-GB"/>
          </a:p>
        </p:txBody>
      </p:sp>
    </p:spTree>
    <p:extLst>
      <p:ext uri="{BB962C8B-B14F-4D97-AF65-F5344CB8AC3E}">
        <p14:creationId xmlns:p14="http://schemas.microsoft.com/office/powerpoint/2010/main" val="1139101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095" y="147337"/>
            <a:ext cx="8911687" cy="1280890"/>
          </a:xfrm>
        </p:spPr>
        <p:txBody>
          <a:bodyPr/>
          <a:lstStyle/>
          <a:p>
            <a:r>
              <a:rPr lang="en-GB" dirty="0"/>
              <a:t>Solution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525" y="1264555"/>
            <a:ext cx="9126828" cy="5532908"/>
          </a:xfrm>
        </p:spPr>
      </p:pic>
      <p:sp>
        <p:nvSpPr>
          <p:cNvPr id="3" name="Slide Number Placeholder 2">
            <a:extLst>
              <a:ext uri="{FF2B5EF4-FFF2-40B4-BE49-F238E27FC236}">
                <a16:creationId xmlns:a16="http://schemas.microsoft.com/office/drawing/2014/main" id="{98E6CD09-6C87-5CB9-4EFB-1BD7C698EC71}"/>
              </a:ext>
            </a:extLst>
          </p:cNvPr>
          <p:cNvSpPr>
            <a:spLocks noGrp="1"/>
          </p:cNvSpPr>
          <p:nvPr>
            <p:ph type="sldNum" sz="quarter" idx="12"/>
          </p:nvPr>
        </p:nvSpPr>
        <p:spPr/>
        <p:txBody>
          <a:bodyPr/>
          <a:lstStyle/>
          <a:p>
            <a:fld id="{4B8F49D3-84CD-44F8-9E46-6EA5846CB1D5}" type="slidenum">
              <a:rPr lang="en-GB" smtClean="0"/>
              <a:t>38</a:t>
            </a:fld>
            <a:endParaRPr lang="en-GB"/>
          </a:p>
        </p:txBody>
      </p:sp>
      <p:sp>
        <p:nvSpPr>
          <p:cNvPr id="5" name="TextBox 4">
            <a:extLst>
              <a:ext uri="{FF2B5EF4-FFF2-40B4-BE49-F238E27FC236}">
                <a16:creationId xmlns:a16="http://schemas.microsoft.com/office/drawing/2014/main" id="{16719DC8-7428-AF94-02F7-CBD27EBE9CBB}"/>
              </a:ext>
            </a:extLst>
          </p:cNvPr>
          <p:cNvSpPr txBox="1"/>
          <p:nvPr/>
        </p:nvSpPr>
        <p:spPr>
          <a:xfrm>
            <a:off x="7772400" y="2724150"/>
            <a:ext cx="2990850" cy="369332"/>
          </a:xfrm>
          <a:prstGeom prst="rect">
            <a:avLst/>
          </a:prstGeom>
          <a:noFill/>
        </p:spPr>
        <p:txBody>
          <a:bodyPr wrap="square" rtlCol="0">
            <a:spAutoFit/>
          </a:bodyPr>
          <a:lstStyle/>
          <a:p>
            <a:r>
              <a:rPr lang="en-US" b="1" dirty="0"/>
              <a:t>[Negation of conclusion]</a:t>
            </a:r>
          </a:p>
        </p:txBody>
      </p:sp>
    </p:spTree>
    <p:extLst>
      <p:ext uri="{BB962C8B-B14F-4D97-AF65-F5344CB8AC3E}">
        <p14:creationId xmlns:p14="http://schemas.microsoft.com/office/powerpoint/2010/main" val="466063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GB" dirty="0"/>
          </a:p>
        </p:txBody>
      </p:sp>
      <p:pic>
        <p:nvPicPr>
          <p:cNvPr id="4" name="Content Placeholder 3"/>
          <p:cNvPicPr>
            <a:picLocks noGrp="1" noChangeAspect="1"/>
          </p:cNvPicPr>
          <p:nvPr>
            <p:ph idx="1"/>
          </p:nvPr>
        </p:nvPicPr>
        <p:blipFill>
          <a:blip r:embed="rId2"/>
          <a:stretch>
            <a:fillRect/>
          </a:stretch>
        </p:blipFill>
        <p:spPr>
          <a:xfrm>
            <a:off x="2331076" y="1781175"/>
            <a:ext cx="7542727" cy="4154020"/>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4732048" y="2168112"/>
                <a:ext cx="3245476" cy="6806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sz="2400" dirty="0" err="1"/>
                  <a:t>LpAvailable</a:t>
                </a:r>
                <a:endParaRPr lang="en-GB" sz="2400" dirty="0"/>
              </a:p>
              <a:p>
                <a:pPr algn="ctr"/>
                <a:endParaRPr lang="en-GB" dirty="0"/>
              </a:p>
            </p:txBody>
          </p:sp>
        </mc:Choice>
        <mc:Fallback>
          <p:sp>
            <p:nvSpPr>
              <p:cNvPr id="6" name="Rectangle 5"/>
              <p:cNvSpPr>
                <a:spLocks noRot="1" noChangeAspect="1" noMove="1" noResize="1" noEditPoints="1" noAdjustHandles="1" noChangeArrowheads="1" noChangeShapeType="1" noTextEdit="1"/>
              </p:cNvSpPr>
              <p:nvPr/>
            </p:nvSpPr>
            <p:spPr>
              <a:xfrm>
                <a:off x="4732048" y="2168112"/>
                <a:ext cx="3245476" cy="680607"/>
              </a:xfrm>
              <a:prstGeom prst="rect">
                <a:avLst/>
              </a:prstGeom>
              <a:blipFill>
                <a:blip r:embed="rId3"/>
                <a:stretch>
                  <a:fillRect t="-10526"/>
                </a:stretch>
              </a:blipFill>
            </p:spPr>
            <p:txBody>
              <a:bodyPr/>
              <a:lstStyle/>
              <a:p>
                <a:r>
                  <a:rPr lang="en-US">
                    <a:noFill/>
                  </a:rPr>
                  <a:t> </a:t>
                </a:r>
              </a:p>
            </p:txBody>
          </p:sp>
        </mc:Fallback>
      </mc:AlternateContent>
      <p:sp>
        <p:nvSpPr>
          <p:cNvPr id="7" name="Rectangle 6"/>
          <p:cNvSpPr/>
          <p:nvPr/>
        </p:nvSpPr>
        <p:spPr>
          <a:xfrm>
            <a:off x="2592925" y="4492095"/>
            <a:ext cx="2987898" cy="56147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err="1"/>
              <a:t>LpAvailable</a:t>
            </a:r>
            <a:endParaRPr lang="en-GB" sz="2400" dirty="0"/>
          </a:p>
          <a:p>
            <a:pPr algn="ctr"/>
            <a:endParaRPr lang="en-GB" dirty="0"/>
          </a:p>
        </p:txBody>
      </p:sp>
      <p:sp>
        <p:nvSpPr>
          <p:cNvPr id="3" name="Slide Number Placeholder 2">
            <a:extLst>
              <a:ext uri="{FF2B5EF4-FFF2-40B4-BE49-F238E27FC236}">
                <a16:creationId xmlns:a16="http://schemas.microsoft.com/office/drawing/2014/main" id="{752C01DE-0F83-5E80-32A4-A8117D212F0B}"/>
              </a:ext>
            </a:extLst>
          </p:cNvPr>
          <p:cNvSpPr>
            <a:spLocks noGrp="1"/>
          </p:cNvSpPr>
          <p:nvPr>
            <p:ph type="sldNum" sz="quarter" idx="12"/>
          </p:nvPr>
        </p:nvSpPr>
        <p:spPr/>
        <p:txBody>
          <a:bodyPr/>
          <a:lstStyle/>
          <a:p>
            <a:fld id="{4B8F49D3-84CD-44F8-9E46-6EA5846CB1D5}" type="slidenum">
              <a:rPr lang="en-GB" smtClean="0"/>
              <a:t>39</a:t>
            </a:fld>
            <a:endParaRPr lang="en-GB"/>
          </a:p>
        </p:txBody>
      </p:sp>
    </p:spTree>
    <p:extLst>
      <p:ext uri="{BB962C8B-B14F-4D97-AF65-F5344CB8AC3E}">
        <p14:creationId xmlns:p14="http://schemas.microsoft.com/office/powerpoint/2010/main" val="175205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228600"/>
            <a:ext cx="8839200" cy="5791200"/>
          </a:xfrm>
        </p:spPr>
        <p:txBody>
          <a:bodyPr>
            <a:normAutofit/>
          </a:bodyPr>
          <a:lstStyle/>
          <a:p>
            <a:pPr algn="ctr">
              <a:buNone/>
            </a:pPr>
            <a:endParaRPr lang="en-US" sz="6000" b="1" dirty="0"/>
          </a:p>
          <a:p>
            <a:pPr algn="ctr">
              <a:buNone/>
            </a:pPr>
            <a:endParaRPr lang="en-US" sz="6000" b="1" dirty="0"/>
          </a:p>
          <a:p>
            <a:pPr algn="ctr">
              <a:buNone/>
            </a:pPr>
            <a:endParaRPr lang="en-US" sz="6000" b="1" dirty="0"/>
          </a:p>
          <a:p>
            <a:pPr algn="ctr">
              <a:buNone/>
            </a:pPr>
            <a:endParaRPr lang="en-US" sz="6000" b="1" dirty="0"/>
          </a:p>
        </p:txBody>
      </p:sp>
      <p:pic>
        <p:nvPicPr>
          <p:cNvPr id="5" name="Picture 4" descr="images.jpg"/>
          <p:cNvPicPr>
            <a:picLocks noChangeAspect="1"/>
          </p:cNvPicPr>
          <p:nvPr/>
        </p:nvPicPr>
        <p:blipFill>
          <a:blip r:embed="rId2"/>
          <a:stretch>
            <a:fillRect/>
          </a:stretch>
        </p:blipFill>
        <p:spPr>
          <a:xfrm>
            <a:off x="2192080" y="914400"/>
            <a:ext cx="7637721" cy="4498932"/>
          </a:xfrm>
          <a:prstGeom prst="rect">
            <a:avLst/>
          </a:prstGeom>
        </p:spPr>
      </p:pic>
      <p:sp>
        <p:nvSpPr>
          <p:cNvPr id="2" name="Slide Number Placeholder 1">
            <a:extLst>
              <a:ext uri="{FF2B5EF4-FFF2-40B4-BE49-F238E27FC236}">
                <a16:creationId xmlns:a16="http://schemas.microsoft.com/office/drawing/2014/main" id="{EE5DFC14-05B5-B831-9EA6-4EA8A329AE12}"/>
              </a:ext>
            </a:extLst>
          </p:cNvPr>
          <p:cNvSpPr>
            <a:spLocks noGrp="1"/>
          </p:cNvSpPr>
          <p:nvPr>
            <p:ph type="sldNum" sz="quarter" idx="12"/>
          </p:nvPr>
        </p:nvSpPr>
        <p:spPr/>
        <p:txBody>
          <a:bodyPr/>
          <a:lstStyle/>
          <a:p>
            <a:fld id="{4B8F49D3-84CD-44F8-9E46-6EA5846CB1D5}" type="slidenum">
              <a:rPr lang="en-GB" smtClean="0"/>
              <a:t>4</a:t>
            </a:fld>
            <a:endParaRPr lang="en-GB"/>
          </a:p>
        </p:txBody>
      </p:sp>
    </p:spTree>
    <p:extLst>
      <p:ext uri="{BB962C8B-B14F-4D97-AF65-F5344CB8AC3E}">
        <p14:creationId xmlns:p14="http://schemas.microsoft.com/office/powerpoint/2010/main" val="237368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1808922"/>
            <a:ext cx="9692092" cy="4080881"/>
          </a:xfrm>
        </p:spPr>
      </p:pic>
      <p:sp>
        <p:nvSpPr>
          <p:cNvPr id="3" name="Slide Number Placeholder 2">
            <a:extLst>
              <a:ext uri="{FF2B5EF4-FFF2-40B4-BE49-F238E27FC236}">
                <a16:creationId xmlns:a16="http://schemas.microsoft.com/office/drawing/2014/main" id="{77CC6DB1-D19A-9059-6B95-EA2F4BAD5C42}"/>
              </a:ext>
            </a:extLst>
          </p:cNvPr>
          <p:cNvSpPr>
            <a:spLocks noGrp="1"/>
          </p:cNvSpPr>
          <p:nvPr>
            <p:ph type="sldNum" sz="quarter" idx="12"/>
          </p:nvPr>
        </p:nvSpPr>
        <p:spPr/>
        <p:txBody>
          <a:bodyPr/>
          <a:lstStyle/>
          <a:p>
            <a:fld id="{4B8F49D3-84CD-44F8-9E46-6EA5846CB1D5}" type="slidenum">
              <a:rPr lang="en-GB" smtClean="0"/>
              <a:t>40</a:t>
            </a:fld>
            <a:endParaRPr lang="en-GB"/>
          </a:p>
        </p:txBody>
      </p:sp>
    </p:spTree>
    <p:extLst>
      <p:ext uri="{BB962C8B-B14F-4D97-AF65-F5344CB8AC3E}">
        <p14:creationId xmlns:p14="http://schemas.microsoft.com/office/powerpoint/2010/main" val="229287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of inconsistencies </a:t>
            </a:r>
            <a:endParaRPr lang="en-GB" dirty="0"/>
          </a:p>
        </p:txBody>
      </p:sp>
      <p:sp>
        <p:nvSpPr>
          <p:cNvPr id="3" name="Content Placeholder 2"/>
          <p:cNvSpPr>
            <a:spLocks noGrp="1"/>
          </p:cNvSpPr>
          <p:nvPr>
            <p:ph idx="1"/>
          </p:nvPr>
        </p:nvSpPr>
        <p:spPr>
          <a:xfrm>
            <a:off x="2179637" y="1609724"/>
            <a:ext cx="8915400" cy="4029075"/>
          </a:xfrm>
        </p:spPr>
        <p:txBody>
          <a:bodyPr>
            <a:normAutofit/>
          </a:bodyPr>
          <a:lstStyle/>
          <a:p>
            <a:r>
              <a:rPr lang="en-US" sz="2400" dirty="0"/>
              <a:t>A series of propositional expressions are consistent, if and only if, there exists </a:t>
            </a:r>
            <a:r>
              <a:rPr lang="en-US" sz="2400" b="1" u="sng" dirty="0"/>
              <a:t>at least one assignment of truth values </a:t>
            </a:r>
            <a:r>
              <a:rPr lang="en-US" sz="2400" dirty="0"/>
              <a:t>for the variables in each propositional expression such that all the expressions simultaneously receive the value T. </a:t>
            </a:r>
          </a:p>
          <a:p>
            <a:r>
              <a:rPr lang="en-US" sz="2400" dirty="0"/>
              <a:t>Inconsistency is the reverse of this. A series of propositional expressions are inconsistent, if and only if, </a:t>
            </a:r>
            <a:r>
              <a:rPr lang="en-US" sz="2400" b="1" u="sng" dirty="0"/>
              <a:t>every assignment of truth values </a:t>
            </a:r>
            <a:r>
              <a:rPr lang="en-US" sz="2400" dirty="0"/>
              <a:t>to the variables making up each propositional expression results in at least one expression receiving the value F. </a:t>
            </a:r>
            <a:endParaRPr lang="en-GB" sz="2400" dirty="0"/>
          </a:p>
        </p:txBody>
      </p:sp>
      <p:sp>
        <p:nvSpPr>
          <p:cNvPr id="4" name="Slide Number Placeholder 3">
            <a:extLst>
              <a:ext uri="{FF2B5EF4-FFF2-40B4-BE49-F238E27FC236}">
                <a16:creationId xmlns:a16="http://schemas.microsoft.com/office/drawing/2014/main" id="{C475016E-8A1D-B812-6194-9839123675A9}"/>
              </a:ext>
            </a:extLst>
          </p:cNvPr>
          <p:cNvSpPr>
            <a:spLocks noGrp="1"/>
          </p:cNvSpPr>
          <p:nvPr>
            <p:ph type="sldNum" sz="quarter" idx="12"/>
          </p:nvPr>
        </p:nvSpPr>
        <p:spPr/>
        <p:txBody>
          <a:bodyPr/>
          <a:lstStyle/>
          <a:p>
            <a:fld id="{4B8F49D3-84CD-44F8-9E46-6EA5846CB1D5}" type="slidenum">
              <a:rPr lang="en-GB" smtClean="0"/>
              <a:t>41</a:t>
            </a:fld>
            <a:endParaRPr lang="en-GB"/>
          </a:p>
        </p:txBody>
      </p:sp>
    </p:spTree>
    <p:extLst>
      <p:ext uri="{BB962C8B-B14F-4D97-AF65-F5344CB8AC3E}">
        <p14:creationId xmlns:p14="http://schemas.microsoft.com/office/powerpoint/2010/main" val="2614810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dirty="0"/>
                  <a:t>More formally, what is being attempted is a demonstration that </a:t>
                </a:r>
              </a:p>
              <a:p>
                <a:r>
                  <a:rPr lang="en-US" sz="2400" dirty="0"/>
                  <a:t>S1, S2, …….. , </a:t>
                </a:r>
                <a:r>
                  <a:rPr lang="en-US" sz="2400" dirty="0" err="1"/>
                  <a:t>Sn</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C (contradiction)</a:t>
                </a:r>
              </a:p>
              <a:p>
                <a:r>
                  <a:rPr lang="en-US" sz="2400" dirty="0"/>
                  <a:t>S1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dirty="0"/>
                  <a:t>S2</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r>
                  <a:rPr lang="en-US" sz="2400" dirty="0" err="1"/>
                  <a:t>Sn</a:t>
                </a:r>
                <a:r>
                  <a:rPr lang="en-US" sz="2400" dirty="0"/>
                  <a:t> =&gt; C (contradiction). </a:t>
                </a:r>
              </a:p>
              <a:p>
                <a:r>
                  <a:rPr lang="en-US" sz="2400" dirty="0"/>
                  <a:t>Since C is a contradiction it must always have the value F. Thus, the above expression is equivalent to S1 </a:t>
                </a:r>
                <a14:m>
                  <m:oMath xmlns:m="http://schemas.openxmlformats.org/officeDocument/2006/math">
                    <m:r>
                      <a:rPr lang="en-US" sz="2400" i="1">
                        <a:latin typeface="Cambria Math" panose="02040503050406030204" pitchFamily="18" charset="0"/>
                        <a:ea typeface="Cambria Math" panose="02040503050406030204" pitchFamily="18" charset="0"/>
                      </a:rPr>
                      <m:t>∧ </m:t>
                    </m:r>
                  </m:oMath>
                </a14:m>
                <a:r>
                  <a:rPr lang="en-US" sz="2400" dirty="0"/>
                  <a:t>S2 </a:t>
                </a:r>
                <a14:m>
                  <m:oMath xmlns:m="http://schemas.openxmlformats.org/officeDocument/2006/math">
                    <m:r>
                      <a:rPr lang="en-US" sz="2400" i="1">
                        <a:latin typeface="Cambria Math" panose="02040503050406030204" pitchFamily="18" charset="0"/>
                        <a:ea typeface="Cambria Math" panose="02040503050406030204" pitchFamily="18" charset="0"/>
                      </a:rPr>
                      <m:t>∧ </m:t>
                    </m:r>
                  </m:oMath>
                </a14:m>
                <a:r>
                  <a:rPr lang="en-US" sz="2400" dirty="0"/>
                  <a:t>…….</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 </m:t>
                    </m:r>
                  </m:oMath>
                </a14:m>
                <a:r>
                  <a:rPr lang="en-US" sz="2400" dirty="0" err="1"/>
                  <a:t>Sn</a:t>
                </a:r>
                <a:r>
                  <a:rPr lang="en-US" sz="2400" dirty="0"/>
                  <a:t>=&gt;false.</a:t>
                </a:r>
              </a:p>
              <a:p>
                <a:endParaRPr lang="en-US" sz="2400" dirty="0"/>
              </a:p>
              <a:p>
                <a:endParaRPr lang="en-US" sz="2400" dirty="0"/>
              </a:p>
              <a:p>
                <a:endParaRPr lang="en-GB"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58" t="-1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1C25681-A5BA-55AC-58FD-74498A950466}"/>
              </a:ext>
            </a:extLst>
          </p:cNvPr>
          <p:cNvSpPr>
            <a:spLocks noGrp="1"/>
          </p:cNvSpPr>
          <p:nvPr>
            <p:ph type="sldNum" sz="quarter" idx="12"/>
          </p:nvPr>
        </p:nvSpPr>
        <p:spPr/>
        <p:txBody>
          <a:bodyPr/>
          <a:lstStyle/>
          <a:p>
            <a:fld id="{4B8F49D3-84CD-44F8-9E46-6EA5846CB1D5}" type="slidenum">
              <a:rPr lang="en-GB" smtClean="0"/>
              <a:t>42</a:t>
            </a:fld>
            <a:endParaRPr lang="en-GB"/>
          </a:p>
        </p:txBody>
      </p:sp>
    </p:spTree>
    <p:extLst>
      <p:ext uri="{BB962C8B-B14F-4D97-AF65-F5344CB8AC3E}">
        <p14:creationId xmlns:p14="http://schemas.microsoft.com/office/powerpoint/2010/main" val="3538412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of inconsistency: demonstration</a:t>
            </a:r>
            <a:endParaRPr lang="en-GB" dirty="0"/>
          </a:p>
        </p:txBody>
      </p:sp>
      <p:pic>
        <p:nvPicPr>
          <p:cNvPr id="4" name="Content Placeholder 3"/>
          <p:cNvPicPr>
            <a:picLocks noGrp="1" noChangeAspect="1"/>
          </p:cNvPicPr>
          <p:nvPr>
            <p:ph idx="1"/>
          </p:nvPr>
        </p:nvPicPr>
        <p:blipFill>
          <a:blip r:embed="rId2"/>
          <a:stretch>
            <a:fillRect/>
          </a:stretch>
        </p:blipFill>
        <p:spPr>
          <a:xfrm>
            <a:off x="2295524" y="2503180"/>
            <a:ext cx="8553353" cy="1640463"/>
          </a:xfrm>
          <a:prstGeom prst="rect">
            <a:avLst/>
          </a:prstGeom>
        </p:spPr>
      </p:pic>
      <p:sp>
        <p:nvSpPr>
          <p:cNvPr id="3" name="Slide Number Placeholder 2">
            <a:extLst>
              <a:ext uri="{FF2B5EF4-FFF2-40B4-BE49-F238E27FC236}">
                <a16:creationId xmlns:a16="http://schemas.microsoft.com/office/drawing/2014/main" id="{ACBC2898-7858-4573-8DAB-483DFAC6864C}"/>
              </a:ext>
            </a:extLst>
          </p:cNvPr>
          <p:cNvSpPr>
            <a:spLocks noGrp="1"/>
          </p:cNvSpPr>
          <p:nvPr>
            <p:ph type="sldNum" sz="quarter" idx="12"/>
          </p:nvPr>
        </p:nvSpPr>
        <p:spPr/>
        <p:txBody>
          <a:bodyPr/>
          <a:lstStyle/>
          <a:p>
            <a:fld id="{4B8F49D3-84CD-44F8-9E46-6EA5846CB1D5}" type="slidenum">
              <a:rPr lang="en-GB" smtClean="0"/>
              <a:t>43</a:t>
            </a:fld>
            <a:endParaRPr lang="en-GB"/>
          </a:p>
        </p:txBody>
      </p:sp>
    </p:spTree>
    <p:extLst>
      <p:ext uri="{BB962C8B-B14F-4D97-AF65-F5344CB8AC3E}">
        <p14:creationId xmlns:p14="http://schemas.microsoft.com/office/powerpoint/2010/main" val="3433002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inconsistency detected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769817"/>
            <a:ext cx="9291982" cy="4339464"/>
          </a:xfrm>
        </p:spPr>
      </p:pic>
      <p:sp>
        <p:nvSpPr>
          <p:cNvPr id="3" name="Slide Number Placeholder 2">
            <a:extLst>
              <a:ext uri="{FF2B5EF4-FFF2-40B4-BE49-F238E27FC236}">
                <a16:creationId xmlns:a16="http://schemas.microsoft.com/office/drawing/2014/main" id="{3ED9E5FC-5A30-7B6E-4137-8CB4B4CD84B4}"/>
              </a:ext>
            </a:extLst>
          </p:cNvPr>
          <p:cNvSpPr>
            <a:spLocks noGrp="1"/>
          </p:cNvSpPr>
          <p:nvPr>
            <p:ph type="sldNum" sz="quarter" idx="12"/>
          </p:nvPr>
        </p:nvSpPr>
        <p:spPr/>
        <p:txBody>
          <a:bodyPr/>
          <a:lstStyle/>
          <a:p>
            <a:fld id="{4B8F49D3-84CD-44F8-9E46-6EA5846CB1D5}" type="slidenum">
              <a:rPr lang="en-GB" smtClean="0"/>
              <a:t>44</a:t>
            </a:fld>
            <a:endParaRPr lang="en-GB"/>
          </a:p>
        </p:txBody>
      </p:sp>
    </p:spTree>
    <p:extLst>
      <p:ext uri="{BB962C8B-B14F-4D97-AF65-F5344CB8AC3E}">
        <p14:creationId xmlns:p14="http://schemas.microsoft.com/office/powerpoint/2010/main" val="2542476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A system specification contains the statements shown below. Determine whether they are inconsistent. </a:t>
                </a:r>
              </a:p>
              <a:p>
                <a:pPr lvl="1"/>
                <a:r>
                  <a:rPr lang="en-US" dirty="0"/>
                  <a:t>1. If the system is in update mode, then it is always functioning normally and vice versa. </a:t>
                </a:r>
              </a:p>
              <a:p>
                <a:pPr lvl="1"/>
                <a:r>
                  <a:rPr lang="en-US" dirty="0"/>
                  <a:t>2. If the system is in an update mode, then all incoming messages will be queued. </a:t>
                </a:r>
              </a:p>
              <a:p>
                <a:pPr lvl="1"/>
                <a:r>
                  <a:rPr lang="en-US" dirty="0"/>
                  <a:t>3. If all incoming messages are not queued, then they will be diverted to the overflow file. </a:t>
                </a:r>
              </a:p>
              <a:p>
                <a:pPr lvl="1"/>
                <a:r>
                  <a:rPr lang="en-US" dirty="0"/>
                  <a:t>4. If the system is not in update mode, then incoming messages will be diverted to the overflow file.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𝑢𝑝𝑑𝑎𝑡𝑒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𝑑𝑖𝑣𝑒𝑟𝑡𝑒𝑑</m:t>
                    </m:r>
                  </m:oMath>
                </a14:m>
                <a:r>
                  <a:rPr lang="en-US" dirty="0"/>
                  <a:t>)</a:t>
                </a:r>
              </a:p>
              <a:p>
                <a:pPr lvl="1"/>
                <a:r>
                  <a:rPr lang="en-US" dirty="0"/>
                  <a:t>5. Incoming messages will never be diverted to the overflow file.</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543900" y="3380844"/>
            <a:ext cx="2547808" cy="303608"/>
          </a:xfrm>
          <a:prstGeom prst="rect">
            <a:avLst/>
          </a:prstGeom>
        </p:spPr>
      </p:pic>
      <p:pic>
        <p:nvPicPr>
          <p:cNvPr id="5" name="Picture 4"/>
          <p:cNvPicPr>
            <a:picLocks noChangeAspect="1"/>
          </p:cNvPicPr>
          <p:nvPr/>
        </p:nvPicPr>
        <p:blipFill>
          <a:blip r:embed="rId4"/>
          <a:stretch>
            <a:fillRect/>
          </a:stretch>
        </p:blipFill>
        <p:spPr>
          <a:xfrm>
            <a:off x="2577681" y="4132390"/>
            <a:ext cx="2251895" cy="323221"/>
          </a:xfrm>
          <a:prstGeom prst="rect">
            <a:avLst/>
          </a:prstGeom>
        </p:spPr>
      </p:pic>
      <p:pic>
        <p:nvPicPr>
          <p:cNvPr id="6" name="Picture 5"/>
          <p:cNvPicPr>
            <a:picLocks noChangeAspect="1"/>
          </p:cNvPicPr>
          <p:nvPr/>
        </p:nvPicPr>
        <p:blipFill>
          <a:blip r:embed="rId5"/>
          <a:stretch>
            <a:fillRect/>
          </a:stretch>
        </p:blipFill>
        <p:spPr>
          <a:xfrm>
            <a:off x="3247911" y="4813396"/>
            <a:ext cx="2637734" cy="283478"/>
          </a:xfrm>
          <a:prstGeom prst="rect">
            <a:avLst/>
          </a:prstGeom>
        </p:spPr>
      </p:pic>
      <p:pic>
        <p:nvPicPr>
          <p:cNvPr id="7" name="Picture 6"/>
          <p:cNvPicPr>
            <a:picLocks noChangeAspect="1"/>
          </p:cNvPicPr>
          <p:nvPr/>
        </p:nvPicPr>
        <p:blipFill>
          <a:blip r:embed="rId6"/>
          <a:stretch>
            <a:fillRect/>
          </a:stretch>
        </p:blipFill>
        <p:spPr>
          <a:xfrm>
            <a:off x="10087558" y="5856709"/>
            <a:ext cx="1353174" cy="275713"/>
          </a:xfrm>
          <a:prstGeom prst="rect">
            <a:avLst/>
          </a:prstGeom>
        </p:spPr>
      </p:pic>
      <p:sp>
        <p:nvSpPr>
          <p:cNvPr id="8" name="Slide Number Placeholder 7">
            <a:extLst>
              <a:ext uri="{FF2B5EF4-FFF2-40B4-BE49-F238E27FC236}">
                <a16:creationId xmlns:a16="http://schemas.microsoft.com/office/drawing/2014/main" id="{D15AD4D3-74EE-9A15-16E8-7FD0696657BA}"/>
              </a:ext>
            </a:extLst>
          </p:cNvPr>
          <p:cNvSpPr>
            <a:spLocks noGrp="1"/>
          </p:cNvSpPr>
          <p:nvPr>
            <p:ph type="sldNum" sz="quarter" idx="12"/>
          </p:nvPr>
        </p:nvSpPr>
        <p:spPr/>
        <p:txBody>
          <a:bodyPr/>
          <a:lstStyle/>
          <a:p>
            <a:fld id="{4B8F49D3-84CD-44F8-9E46-6EA5846CB1D5}" type="slidenum">
              <a:rPr lang="en-GB" smtClean="0"/>
              <a:t>45</a:t>
            </a:fld>
            <a:endParaRPr lang="en-GB"/>
          </a:p>
        </p:txBody>
      </p:sp>
    </p:spTree>
    <p:extLst>
      <p:ext uri="{BB962C8B-B14F-4D97-AF65-F5344CB8AC3E}">
        <p14:creationId xmlns:p14="http://schemas.microsoft.com/office/powerpoint/2010/main" val="3690798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no inconsistency detected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720" y="2158329"/>
            <a:ext cx="9657892" cy="3572635"/>
          </a:xfrm>
        </p:spPr>
      </p:pic>
      <p:sp>
        <p:nvSpPr>
          <p:cNvPr id="3" name="Slide Number Placeholder 2">
            <a:extLst>
              <a:ext uri="{FF2B5EF4-FFF2-40B4-BE49-F238E27FC236}">
                <a16:creationId xmlns:a16="http://schemas.microsoft.com/office/drawing/2014/main" id="{E6EE3C2E-6DDC-AFD3-EF5B-F67EC499D75C}"/>
              </a:ext>
            </a:extLst>
          </p:cNvPr>
          <p:cNvSpPr>
            <a:spLocks noGrp="1"/>
          </p:cNvSpPr>
          <p:nvPr>
            <p:ph type="sldNum" sz="quarter" idx="12"/>
          </p:nvPr>
        </p:nvSpPr>
        <p:spPr/>
        <p:txBody>
          <a:bodyPr/>
          <a:lstStyle/>
          <a:p>
            <a:fld id="{4B8F49D3-84CD-44F8-9E46-6EA5846CB1D5}" type="slidenum">
              <a:rPr lang="en-GB" smtClean="0"/>
              <a:t>46</a:t>
            </a:fld>
            <a:endParaRPr lang="en-GB"/>
          </a:p>
        </p:txBody>
      </p:sp>
    </p:spTree>
    <p:extLst>
      <p:ext uri="{BB962C8B-B14F-4D97-AF65-F5344CB8AC3E}">
        <p14:creationId xmlns:p14="http://schemas.microsoft.com/office/powerpoint/2010/main" val="390205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Your Surrounding clean</a:t>
            </a:r>
          </a:p>
        </p:txBody>
      </p:sp>
      <p:pic>
        <p:nvPicPr>
          <p:cNvPr id="4" name="Content Placeholder 3" descr="images.jpg"/>
          <p:cNvPicPr>
            <a:picLocks noGrp="1" noChangeAspect="1"/>
          </p:cNvPicPr>
          <p:nvPr>
            <p:ph idx="1"/>
          </p:nvPr>
        </p:nvPicPr>
        <p:blipFill>
          <a:blip r:embed="rId2"/>
          <a:stretch>
            <a:fillRect/>
          </a:stretch>
        </p:blipFill>
        <p:spPr>
          <a:xfrm>
            <a:off x="3657600" y="2057400"/>
            <a:ext cx="4133850" cy="4621332"/>
          </a:xfrm>
        </p:spPr>
      </p:pic>
      <p:sp>
        <p:nvSpPr>
          <p:cNvPr id="3" name="Slide Number Placeholder 2">
            <a:extLst>
              <a:ext uri="{FF2B5EF4-FFF2-40B4-BE49-F238E27FC236}">
                <a16:creationId xmlns:a16="http://schemas.microsoft.com/office/drawing/2014/main" id="{6BC0B4F5-F9B3-8BF2-96F1-3F8C9B3C9CD5}"/>
              </a:ext>
            </a:extLst>
          </p:cNvPr>
          <p:cNvSpPr>
            <a:spLocks noGrp="1"/>
          </p:cNvSpPr>
          <p:nvPr>
            <p:ph type="sldNum" sz="quarter" idx="12"/>
          </p:nvPr>
        </p:nvSpPr>
        <p:spPr/>
        <p:txBody>
          <a:bodyPr/>
          <a:lstStyle/>
          <a:p>
            <a:fld id="{4B8F49D3-84CD-44F8-9E46-6EA5846CB1D5}" type="slidenum">
              <a:rPr lang="en-GB" smtClean="0"/>
              <a:t>5</a:t>
            </a:fld>
            <a:endParaRPr lang="en-GB"/>
          </a:p>
        </p:txBody>
      </p:sp>
    </p:spTree>
    <p:extLst>
      <p:ext uri="{BB962C8B-B14F-4D97-AF65-F5344CB8AC3E}">
        <p14:creationId xmlns:p14="http://schemas.microsoft.com/office/powerpoint/2010/main" val="339944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80555E-13FF-492D-85AF-65265FB39FCD}" type="slidenum">
              <a:rPr lang="en-US" smtClean="0"/>
              <a:pPr>
                <a:defRPr/>
              </a:pPr>
              <a:t>6</a:t>
            </a:fld>
            <a:endParaRPr lang="en-US"/>
          </a:p>
        </p:txBody>
      </p:sp>
      <p:pic>
        <p:nvPicPr>
          <p:cNvPr id="9" name="Picture Placeholder 8" descr="ambulance-010-09.jpg"/>
          <p:cNvPicPr>
            <a:picLocks noGrp="1" noChangeAspect="1"/>
          </p:cNvPicPr>
          <p:nvPr>
            <p:ph type="pic" idx="4294967295"/>
          </p:nvPr>
        </p:nvPicPr>
        <p:blipFill>
          <a:blip r:embed="rId2"/>
          <a:srcRect t="16011" b="16011"/>
          <a:stretch>
            <a:fillRect/>
          </a:stretch>
        </p:blipFill>
        <p:spPr>
          <a:xfrm>
            <a:off x="1466850" y="1371600"/>
            <a:ext cx="4572000" cy="4572000"/>
          </a:xfrm>
        </p:spPr>
      </p:pic>
      <p:sp>
        <p:nvSpPr>
          <p:cNvPr id="6" name="TextBox 5"/>
          <p:cNvSpPr txBox="1"/>
          <p:nvPr/>
        </p:nvSpPr>
        <p:spPr>
          <a:xfrm>
            <a:off x="7086600" y="1371600"/>
            <a:ext cx="2438400" cy="3539430"/>
          </a:xfrm>
          <a:prstGeom prst="rect">
            <a:avLst/>
          </a:prstGeom>
          <a:noFill/>
        </p:spPr>
        <p:txBody>
          <a:bodyPr wrap="square" rtlCol="0">
            <a:spAutoFit/>
          </a:bodyPr>
          <a:lstStyle/>
          <a:p>
            <a:r>
              <a:rPr lang="en-US" sz="3200" dirty="0"/>
              <a:t>Give Way to Ambulance because its destination is more important than yours</a:t>
            </a:r>
          </a:p>
        </p:txBody>
      </p:sp>
    </p:spTree>
    <p:extLst>
      <p:ext uri="{BB962C8B-B14F-4D97-AF65-F5344CB8AC3E}">
        <p14:creationId xmlns:p14="http://schemas.microsoft.com/office/powerpoint/2010/main" val="322939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0"/>
            <a:ext cx="8229600" cy="1066800"/>
          </a:xfrm>
        </p:spPr>
        <p:txBody>
          <a:bodyPr>
            <a:normAutofit/>
          </a:bodyPr>
          <a:lstStyle/>
          <a:p>
            <a:pPr algn="ctr"/>
            <a:r>
              <a:rPr lang="en-US" sz="3200" b="1" dirty="0"/>
              <a:t>Save Water, Save life!</a:t>
            </a:r>
            <a:br>
              <a:rPr lang="en-US" sz="3200" b="1" dirty="0"/>
            </a:br>
            <a:r>
              <a:rPr lang="en-US" sz="3200" dirty="0"/>
              <a:t>The World is in Your Hands</a:t>
            </a:r>
            <a:endParaRPr lang="en-US" dirty="0"/>
          </a:p>
        </p:txBody>
      </p:sp>
      <p:pic>
        <p:nvPicPr>
          <p:cNvPr id="4" name="Content Placeholder 3" descr="wp156.jpg"/>
          <p:cNvPicPr>
            <a:picLocks noGrp="1" noChangeAspect="1"/>
          </p:cNvPicPr>
          <p:nvPr>
            <p:ph idx="1"/>
          </p:nvPr>
        </p:nvPicPr>
        <p:blipFill>
          <a:blip r:embed="rId2"/>
          <a:stretch>
            <a:fillRect/>
          </a:stretch>
        </p:blipFill>
        <p:spPr>
          <a:xfrm>
            <a:off x="3352801" y="1828801"/>
            <a:ext cx="4873625" cy="4873625"/>
          </a:xfrm>
        </p:spPr>
      </p:pic>
      <p:sp>
        <p:nvSpPr>
          <p:cNvPr id="3" name="Slide Number Placeholder 2">
            <a:extLst>
              <a:ext uri="{FF2B5EF4-FFF2-40B4-BE49-F238E27FC236}">
                <a16:creationId xmlns:a16="http://schemas.microsoft.com/office/drawing/2014/main" id="{AE2DBB42-81E8-4C95-DA16-4080375DD31D}"/>
              </a:ext>
            </a:extLst>
          </p:cNvPr>
          <p:cNvSpPr>
            <a:spLocks noGrp="1"/>
          </p:cNvSpPr>
          <p:nvPr>
            <p:ph type="sldNum" sz="quarter" idx="12"/>
          </p:nvPr>
        </p:nvSpPr>
        <p:spPr/>
        <p:txBody>
          <a:bodyPr/>
          <a:lstStyle/>
          <a:p>
            <a:fld id="{4B8F49D3-84CD-44F8-9E46-6EA5846CB1D5}" type="slidenum">
              <a:rPr lang="en-GB" smtClean="0"/>
              <a:t>7</a:t>
            </a:fld>
            <a:endParaRPr lang="en-GB"/>
          </a:p>
        </p:txBody>
      </p:sp>
    </p:spTree>
    <p:extLst>
      <p:ext uri="{BB962C8B-B14F-4D97-AF65-F5344CB8AC3E}">
        <p14:creationId xmlns:p14="http://schemas.microsoft.com/office/powerpoint/2010/main" val="245347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CONTRIBUTE TO SOCIETY</a:t>
            </a:r>
            <a:br>
              <a:rPr lang="en-US" dirty="0"/>
            </a:br>
            <a:endParaRPr lang="en-US" dirty="0"/>
          </a:p>
        </p:txBody>
      </p:sp>
      <p:pic>
        <p:nvPicPr>
          <p:cNvPr id="1026" name="Picture 2" descr="Image result for CONTRIBUTE TO SOCIE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5263" y="2057400"/>
            <a:ext cx="4881474" cy="4324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3EA322-36DC-65FA-77CB-497845E24ADE}"/>
              </a:ext>
            </a:extLst>
          </p:cNvPr>
          <p:cNvSpPr>
            <a:spLocks noGrp="1"/>
          </p:cNvSpPr>
          <p:nvPr>
            <p:ph type="sldNum" sz="quarter" idx="12"/>
          </p:nvPr>
        </p:nvSpPr>
        <p:spPr/>
        <p:txBody>
          <a:bodyPr/>
          <a:lstStyle/>
          <a:p>
            <a:fld id="{4B8F49D3-84CD-44F8-9E46-6EA5846CB1D5}" type="slidenum">
              <a:rPr lang="en-GB" smtClean="0"/>
              <a:t>8</a:t>
            </a:fld>
            <a:endParaRPr lang="en-GB"/>
          </a:p>
        </p:txBody>
      </p:sp>
    </p:spTree>
    <p:extLst>
      <p:ext uri="{BB962C8B-B14F-4D97-AF65-F5344CB8AC3E}">
        <p14:creationId xmlns:p14="http://schemas.microsoft.com/office/powerpoint/2010/main" val="160968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analysis &amp; system specifications</a:t>
            </a:r>
          </a:p>
        </p:txBody>
      </p:sp>
      <p:sp>
        <p:nvSpPr>
          <p:cNvPr id="3" name="Content Placeholder 2"/>
          <p:cNvSpPr>
            <a:spLocks noGrp="1"/>
          </p:cNvSpPr>
          <p:nvPr>
            <p:ph idx="1"/>
          </p:nvPr>
        </p:nvSpPr>
        <p:spPr/>
        <p:txBody>
          <a:bodyPr>
            <a:normAutofit lnSpcReduction="10000"/>
          </a:bodyPr>
          <a:lstStyle/>
          <a:p>
            <a:r>
              <a:rPr lang="en-US" sz="2800" dirty="0"/>
              <a:t>First, the statement of requirements should be simplified.</a:t>
            </a:r>
          </a:p>
          <a:p>
            <a:r>
              <a:rPr lang="en-US" sz="2800" dirty="0"/>
              <a:t>Second, any contradictions are removed. </a:t>
            </a:r>
          </a:p>
          <a:p>
            <a:r>
              <a:rPr lang="en-US" sz="2800" dirty="0">
                <a:solidFill>
                  <a:srgbClr val="FF0000"/>
                </a:solidFill>
              </a:rPr>
              <a:t>Third, any ambiguities should be made precise and the system specification validated with the customer. </a:t>
            </a:r>
          </a:p>
          <a:p>
            <a:r>
              <a:rPr lang="en-US" sz="2800" dirty="0"/>
              <a:t>The system specification so formed should be precise and concise. </a:t>
            </a:r>
          </a:p>
          <a:p>
            <a:endParaRPr lang="en-GB" sz="2800" dirty="0"/>
          </a:p>
        </p:txBody>
      </p:sp>
      <p:sp>
        <p:nvSpPr>
          <p:cNvPr id="4" name="Slide Number Placeholder 3">
            <a:extLst>
              <a:ext uri="{FF2B5EF4-FFF2-40B4-BE49-F238E27FC236}">
                <a16:creationId xmlns:a16="http://schemas.microsoft.com/office/drawing/2014/main" id="{77792E90-291A-A177-D011-537DC28F8F1D}"/>
              </a:ext>
            </a:extLst>
          </p:cNvPr>
          <p:cNvSpPr>
            <a:spLocks noGrp="1"/>
          </p:cNvSpPr>
          <p:nvPr>
            <p:ph type="sldNum" sz="quarter" idx="12"/>
          </p:nvPr>
        </p:nvSpPr>
        <p:spPr/>
        <p:txBody>
          <a:bodyPr/>
          <a:lstStyle/>
          <a:p>
            <a:fld id="{4B8F49D3-84CD-44F8-9E46-6EA5846CB1D5}" type="slidenum">
              <a:rPr lang="en-GB" smtClean="0"/>
              <a:t>9</a:t>
            </a:fld>
            <a:endParaRPr lang="en-GB"/>
          </a:p>
        </p:txBody>
      </p:sp>
    </p:spTree>
    <p:extLst>
      <p:ext uri="{BB962C8B-B14F-4D97-AF65-F5344CB8AC3E}">
        <p14:creationId xmlns:p14="http://schemas.microsoft.com/office/powerpoint/2010/main" val="786945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7113</TotalTime>
  <Words>2487</Words>
  <Application>Microsoft Office PowerPoint</Application>
  <PresentationFormat>Widescreen</PresentationFormat>
  <Paragraphs>337</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Cambria Math</vt:lpstr>
      <vt:lpstr>Century Gothic</vt:lpstr>
      <vt:lpstr>Times New Roman</vt:lpstr>
      <vt:lpstr>Wingdings 3</vt:lpstr>
      <vt:lpstr>Wisp</vt:lpstr>
      <vt:lpstr>Validation of specifications</vt:lpstr>
      <vt:lpstr>`</vt:lpstr>
      <vt:lpstr>PowerPoint Presentation</vt:lpstr>
      <vt:lpstr>PowerPoint Presentation</vt:lpstr>
      <vt:lpstr>Keep Your Surrounding clean</vt:lpstr>
      <vt:lpstr>PowerPoint Presentation</vt:lpstr>
      <vt:lpstr>Save Water, Save life! The World is in Your Hands</vt:lpstr>
      <vt:lpstr>CONTRIBUTE TO SOCIETY </vt:lpstr>
      <vt:lpstr>Requirements analysis &amp; system specifications</vt:lpstr>
      <vt:lpstr>Steps to systems’ specifications </vt:lpstr>
      <vt:lpstr>PowerPoint Presentation</vt:lpstr>
      <vt:lpstr>PowerPoint Presentation</vt:lpstr>
      <vt:lpstr>PowerPoint Presentation</vt:lpstr>
      <vt:lpstr>PowerPoint Presentation</vt:lpstr>
      <vt:lpstr>PowerPoint Presentation</vt:lpstr>
      <vt:lpstr>PowerPoint Presentation</vt:lpstr>
      <vt:lpstr>simplification</vt:lpstr>
      <vt:lpstr>The laws of “or” simplification </vt:lpstr>
      <vt:lpstr>The laws of AND simplification</vt:lpstr>
      <vt:lpstr>PowerPoint Presentation</vt:lpstr>
      <vt:lpstr>Distributive and implication </vt:lpstr>
      <vt:lpstr>The law of Equivalent </vt:lpstr>
      <vt:lpstr>Example of simplification  </vt:lpstr>
      <vt:lpstr>Complex example of simplification</vt:lpstr>
      <vt:lpstr>Rules of inference for simplification of specifications</vt:lpstr>
      <vt:lpstr>Example </vt:lpstr>
      <vt:lpstr>Example </vt:lpstr>
      <vt:lpstr>Solution </vt:lpstr>
      <vt:lpstr>Reasoning </vt:lpstr>
      <vt:lpstr>PowerPoint Presentation</vt:lpstr>
      <vt:lpstr>PowerPoint Presentation</vt:lpstr>
      <vt:lpstr>PowerPoint Presentation</vt:lpstr>
      <vt:lpstr>PowerPoint Presentation</vt:lpstr>
      <vt:lpstr>Solution </vt:lpstr>
      <vt:lpstr>Alternatively:</vt:lpstr>
      <vt:lpstr>Indirect proof or proof by contradiction</vt:lpstr>
      <vt:lpstr>Example </vt:lpstr>
      <vt:lpstr>Solution </vt:lpstr>
      <vt:lpstr>Example </vt:lpstr>
      <vt:lpstr>Solution </vt:lpstr>
      <vt:lpstr>Detection of inconsistencies </vt:lpstr>
      <vt:lpstr>PowerPoint Presentation</vt:lpstr>
      <vt:lpstr>Detection of inconsistency: demonstration</vt:lpstr>
      <vt:lpstr>Solution: inconsistency detected</vt:lpstr>
      <vt:lpstr>Example </vt:lpstr>
      <vt:lpstr>Solution: no inconsistency detected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Velidation of specifications</dc:title>
  <dc:creator>Farooq Ahmad</dc:creator>
  <cp:lastModifiedBy>Farooq Ahmad</cp:lastModifiedBy>
  <cp:revision>62</cp:revision>
  <dcterms:created xsi:type="dcterms:W3CDTF">2016-02-21T09:51:48Z</dcterms:created>
  <dcterms:modified xsi:type="dcterms:W3CDTF">2022-09-26T08:00:12Z</dcterms:modified>
</cp:coreProperties>
</file>