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70" r:id="rId2"/>
    <p:sldId id="313" r:id="rId3"/>
    <p:sldId id="365" r:id="rId4"/>
    <p:sldId id="366" r:id="rId5"/>
    <p:sldId id="257" r:id="rId6"/>
    <p:sldId id="258" r:id="rId7"/>
    <p:sldId id="259" r:id="rId8"/>
    <p:sldId id="260" r:id="rId9"/>
    <p:sldId id="367" r:id="rId10"/>
    <p:sldId id="261" r:id="rId11"/>
    <p:sldId id="263" r:id="rId12"/>
    <p:sldId id="262" r:id="rId13"/>
    <p:sldId id="264" r:id="rId14"/>
    <p:sldId id="289" r:id="rId15"/>
    <p:sldId id="287" r:id="rId16"/>
    <p:sldId id="304" r:id="rId17"/>
    <p:sldId id="288" r:id="rId18"/>
    <p:sldId id="290" r:id="rId19"/>
    <p:sldId id="368" r:id="rId20"/>
    <p:sldId id="297" r:id="rId21"/>
    <p:sldId id="298" r:id="rId22"/>
    <p:sldId id="299" r:id="rId23"/>
    <p:sldId id="300" r:id="rId24"/>
    <p:sldId id="293" r:id="rId25"/>
    <p:sldId id="294" r:id="rId26"/>
    <p:sldId id="320" r:id="rId27"/>
    <p:sldId id="295" r:id="rId28"/>
    <p:sldId id="321" r:id="rId29"/>
    <p:sldId id="322" r:id="rId30"/>
    <p:sldId id="364" r:id="rId31"/>
    <p:sldId id="31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23FD-C5CA-4C67-977E-8C3693C5196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13185-C041-4BD9-AA93-AE3E5781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6652-0E71-4913-9D34-B32461F0F7E9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7812-BB15-4AE6-BF8B-5592DE4BC095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8C9C-91B7-4919-B935-E52C034325B8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20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187-0258-4DCA-BF43-AFC951E15BCC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FADA-06D0-4334-9016-96EF4F77B313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612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D0B7-10AE-448E-90E3-E00713CE8922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86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7858-445B-432E-8F58-093DCA8355D5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9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FED2-3109-411F-9A0E-1A74100EEE61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E425-AC46-464E-96C9-182365A2057D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AC23-F329-482D-8519-4CAD9D8F2B6A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08D-FEF6-4F46-940B-3A949D64E262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C4E7-2BDE-4DE2-92A6-FB1056DE3020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8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4F89-0FB8-494B-A07F-480C07AD6A94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5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6C0A-AF1D-4F11-9BE7-A4FB651AED63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A47-E23D-45C1-B172-67F3D7C27698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F1D7-74B6-4E0E-9E09-24C10304C094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4CD26-2B2E-436F-8F63-BC89624E10E3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Department of Computer Science, CUI Lahore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Formal Methods in Software Engineering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Farooq 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IMG-20180516-WA00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9" y="6559"/>
            <a:ext cx="2821577" cy="259585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96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Universal quantifier: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4376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Let </a:t>
            </a:r>
            <a:r>
              <a:rPr lang="en-US" sz="2400" i="1" dirty="0"/>
              <a:t>Q(x) be a predicate and D the domain of x. A </a:t>
            </a:r>
            <a:r>
              <a:rPr lang="en-US" sz="2400" b="1" i="1" dirty="0"/>
              <a:t>universal quantified statement </a:t>
            </a:r>
            <a:r>
              <a:rPr lang="en-US" sz="2400" dirty="0"/>
              <a:t>is a statement of the form </a:t>
            </a:r>
            <a:r>
              <a:rPr lang="en-US" sz="2400" u="sng" dirty="0"/>
              <a:t>“∀</a:t>
            </a:r>
            <a:r>
              <a:rPr lang="en-US" sz="2400" i="1" u="sng" dirty="0"/>
              <a:t>x ∈ D, Q(x).” </a:t>
            </a:r>
          </a:p>
          <a:p>
            <a:r>
              <a:rPr lang="en-US" sz="2400" i="1" dirty="0"/>
              <a:t>It is defined to be true if, and only if, Q(x) is true for </a:t>
            </a:r>
            <a:r>
              <a:rPr lang="en-US" sz="2400" dirty="0"/>
              <a:t>every </a:t>
            </a:r>
            <a:r>
              <a:rPr lang="en-US" sz="2400" i="1" dirty="0"/>
              <a:t>x in D. It is defined to be false if, and only if, Q(x) is false for at least one x in D. </a:t>
            </a:r>
          </a:p>
          <a:p>
            <a:r>
              <a:rPr lang="en-US" sz="2400" i="1" dirty="0"/>
              <a:t>A value for x for which Q(x) is false is called a </a:t>
            </a:r>
            <a:r>
              <a:rPr lang="en-US" sz="2400" b="1" i="1" dirty="0"/>
              <a:t>counterexample </a:t>
            </a:r>
            <a:r>
              <a:rPr lang="en-US" sz="2400" dirty="0"/>
              <a:t>to the universal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F229969-7829-4D0C-AA5E-F6D5A9F793B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1" y="2138680"/>
            <a:ext cx="7589519" cy="307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7E56C-04BA-49AA-94A9-5979214D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10029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An example of a universal quantification in which the declaration is modified by a constraint, and there are no free  variables. 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/>
                      </a:rPr>
                      <m:t>n</m:t>
                    </m:r>
                  </m:oMath>
                </a14:m>
                <a:r>
                  <a:rPr lang="en-US" sz="2400" dirty="0"/>
                  <a:t>: N |n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</m:oMath>
                </a14:m>
                <a:r>
                  <a:rPr lang="en-US" sz="2400" dirty="0"/>
                  <a:t> 10 • n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</m:oMath>
                </a14:m>
                <a:r>
                  <a:rPr lang="en-US" sz="2400" dirty="0"/>
                  <a:t> 100 </a:t>
                </a:r>
              </a:p>
              <a:p>
                <a:r>
                  <a:rPr lang="en-US" sz="2400" dirty="0"/>
                  <a:t>might be read informally thus: </a:t>
                </a:r>
              </a:p>
              <a:p>
                <a:r>
                  <a:rPr lang="en-US" sz="2400" dirty="0"/>
                  <a:t>For every natural number n, less than or equal to ten, n squared is less than or equal to a hundred,' </a:t>
                </a:r>
              </a:p>
              <a:p>
                <a:r>
                  <a:rPr lang="en-US" sz="2400" dirty="0"/>
                  <a:t>Or thus “Every natural number less than or equal to ten has a square less than or equal to one hundred.”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100290"/>
              </a:xfrm>
              <a:blipFill>
                <a:blip r:embed="rId4"/>
                <a:stretch>
                  <a:fillRect l="-958" t="-1189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B7864-2D23-4A4B-B21C-0C292B76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3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∀ </m:t>
                    </m:r>
                  </m:oMath>
                </a14:m>
                <a:r>
                  <a:rPr lang="en-US" dirty="0"/>
                  <a:t>Representation in Z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b="-6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∀ </m:t>
                    </m:r>
                  </m:oMath>
                </a14:m>
                <a:r>
                  <a:rPr lang="en-US" sz="2400" dirty="0"/>
                  <a:t>D | P • Q </a:t>
                </a:r>
              </a:p>
              <a:p>
                <a:r>
                  <a:rPr lang="en-US" sz="2400" b="1" dirty="0"/>
                  <a:t>D</a:t>
                </a:r>
                <a:r>
                  <a:rPr lang="en-US" sz="2400" dirty="0"/>
                  <a:t> represents declarations, </a:t>
                </a:r>
                <a:r>
                  <a:rPr lang="en-US" sz="2400" b="1" dirty="0"/>
                  <a:t>P</a:t>
                </a:r>
                <a:r>
                  <a:rPr lang="en-US" sz="2400" dirty="0"/>
                  <a:t> represents a  predicate acting as the constraint and </a:t>
                </a:r>
                <a:r>
                  <a:rPr lang="en-US" sz="2400" b="1" dirty="0"/>
                  <a:t>Q</a:t>
                </a:r>
                <a:r>
                  <a:rPr lang="en-US" sz="2400" dirty="0"/>
                  <a:t> represents the predicate being quantified.</a:t>
                </a:r>
              </a:p>
              <a:p>
                <a:r>
                  <a:rPr lang="en-US" sz="2400" dirty="0"/>
                  <a:t>This is generic representation of universally quantified predicate in Z.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58" t="-1290" r="-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49AB4-EEC3-46B2-AD03-E6D4ABB8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1063A76-2E2D-4123-8908-6145DB9046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Universal quantifier: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1063A76-2E2D-4123-8908-6145DB904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4" y="1628775"/>
            <a:ext cx="6683156" cy="495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4C6F1-0D6C-47B5-A2D9-112B5012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520" y="762000"/>
            <a:ext cx="8229600" cy="1066800"/>
          </a:xfrm>
        </p:spPr>
        <p:txBody>
          <a:bodyPr/>
          <a:lstStyle/>
          <a:p>
            <a:r>
              <a:rPr lang="en-US" dirty="0"/>
              <a:t>Implicit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81200"/>
            <a:ext cx="8915400" cy="433832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Observe that the two statements </a:t>
            </a:r>
            <a:r>
              <a:rPr lang="en-US" sz="2400" u="sng" dirty="0"/>
              <a:t>“∀ real numbers </a:t>
            </a:r>
            <a:r>
              <a:rPr lang="en-US" sz="2400" i="1" u="sng" dirty="0"/>
              <a:t>x</a:t>
            </a:r>
            <a:r>
              <a:rPr lang="en-US" sz="2400" u="sng" dirty="0"/>
              <a:t>, if </a:t>
            </a:r>
            <a:r>
              <a:rPr lang="en-US" sz="2400" i="1" u="sng" dirty="0"/>
              <a:t>x </a:t>
            </a:r>
            <a:r>
              <a:rPr lang="en-US" sz="2400" u="sng" dirty="0"/>
              <a:t>is an integer then </a:t>
            </a:r>
            <a:r>
              <a:rPr lang="en-US" sz="2400" i="1" u="sng" dirty="0"/>
              <a:t>x </a:t>
            </a:r>
            <a:r>
              <a:rPr lang="en-US" sz="2400" u="sng" dirty="0"/>
              <a:t>is rational” and “∀ integers </a:t>
            </a:r>
            <a:r>
              <a:rPr lang="en-US" sz="2400" i="1" u="sng" dirty="0"/>
              <a:t>x, x </a:t>
            </a:r>
            <a:r>
              <a:rPr lang="en-US" sz="2400" u="sng" dirty="0"/>
              <a:t>is rational”</a:t>
            </a:r>
            <a:r>
              <a:rPr lang="en-US" sz="2400" dirty="0"/>
              <a:t> mean the same thing. Both have informal translations</a:t>
            </a:r>
          </a:p>
          <a:p>
            <a:r>
              <a:rPr lang="en-US" sz="2400" dirty="0"/>
              <a:t>“All integers are rational.” In fact, a statement of the form</a:t>
            </a:r>
          </a:p>
          <a:p>
            <a:r>
              <a:rPr lang="en-US" sz="2400" b="1" dirty="0"/>
              <a:t>∀</a:t>
            </a:r>
            <a:r>
              <a:rPr lang="en-US" sz="2400" b="1" i="1" dirty="0"/>
              <a:t>x </a:t>
            </a:r>
            <a:r>
              <a:rPr lang="en-US" sz="2400" b="1" dirty="0"/>
              <a:t>: </a:t>
            </a:r>
            <a:r>
              <a:rPr lang="en-US" sz="2400" b="1" i="1" dirty="0"/>
              <a:t>U</a:t>
            </a:r>
            <a:r>
              <a:rPr lang="pt-BR" sz="2400" dirty="0"/>
              <a:t> •</a:t>
            </a:r>
            <a:r>
              <a:rPr lang="en-US" sz="2400" b="1" i="1" dirty="0"/>
              <a:t> </a:t>
            </a:r>
            <a:r>
              <a:rPr lang="en-US" sz="2400" b="1" dirty="0"/>
              <a:t>if </a:t>
            </a:r>
            <a:r>
              <a:rPr lang="en-US" sz="2400" b="1" i="1" dirty="0"/>
              <a:t>P(x) </a:t>
            </a:r>
            <a:r>
              <a:rPr lang="en-US" sz="2400" b="1" dirty="0"/>
              <a:t>then </a:t>
            </a:r>
            <a:r>
              <a:rPr lang="en-US" sz="2400" b="1" i="1" dirty="0"/>
              <a:t>Q(x) </a:t>
            </a:r>
            <a:r>
              <a:rPr lang="en-US" sz="2400" dirty="0"/>
              <a:t>can always be rewritten in the form</a:t>
            </a:r>
          </a:p>
          <a:p>
            <a:r>
              <a:rPr lang="en-US" sz="2400" b="1" dirty="0"/>
              <a:t>∀</a:t>
            </a:r>
            <a:r>
              <a:rPr lang="en-US" sz="2400" b="1" i="1" dirty="0"/>
              <a:t>x </a:t>
            </a:r>
            <a:r>
              <a:rPr lang="en-US" sz="2400" b="1" dirty="0"/>
              <a:t>: </a:t>
            </a:r>
            <a:r>
              <a:rPr lang="en-US" sz="2400" b="1" i="1" dirty="0"/>
              <a:t>D</a:t>
            </a:r>
            <a:r>
              <a:rPr lang="pt-BR" sz="2400" dirty="0"/>
              <a:t> •</a:t>
            </a:r>
            <a:r>
              <a:rPr lang="en-US" sz="2400" b="1" i="1" dirty="0"/>
              <a:t> Q(x)</a:t>
            </a:r>
          </a:p>
          <a:p>
            <a:r>
              <a:rPr lang="en-US" sz="2400" dirty="0"/>
              <a:t>by narrowing </a:t>
            </a:r>
            <a:r>
              <a:rPr lang="en-US" sz="2400" i="1" dirty="0"/>
              <a:t>U </a:t>
            </a:r>
            <a:r>
              <a:rPr lang="en-US" sz="2400" dirty="0"/>
              <a:t>to be the domain </a:t>
            </a:r>
            <a:r>
              <a:rPr lang="en-US" sz="2400" i="1" dirty="0"/>
              <a:t>D </a:t>
            </a:r>
            <a:r>
              <a:rPr lang="en-US" sz="2400" dirty="0"/>
              <a:t>consisting of all values of the variable </a:t>
            </a:r>
            <a:r>
              <a:rPr lang="en-US" sz="2400" i="1" dirty="0"/>
              <a:t>x </a:t>
            </a:r>
            <a:r>
              <a:rPr lang="en-US" sz="2400" dirty="0"/>
              <a:t>that make </a:t>
            </a:r>
            <a:r>
              <a:rPr lang="en-US" sz="2400" i="1" dirty="0"/>
              <a:t>P(x) </a:t>
            </a:r>
            <a:r>
              <a:rPr lang="en-US" sz="2400" dirty="0"/>
              <a:t>true. Conversely, a statement of the form ∀</a:t>
            </a:r>
            <a:r>
              <a:rPr lang="en-US" sz="2400" i="1" dirty="0"/>
              <a:t>x </a:t>
            </a:r>
            <a:r>
              <a:rPr lang="en-US" sz="2400" dirty="0"/>
              <a:t>∈ </a:t>
            </a:r>
            <a:r>
              <a:rPr lang="en-US" sz="2400" i="1" dirty="0"/>
              <a:t>D, Q(x) </a:t>
            </a:r>
            <a:r>
              <a:rPr lang="en-US" sz="2400" dirty="0"/>
              <a:t>can be rewritten as</a:t>
            </a:r>
          </a:p>
          <a:p>
            <a:r>
              <a:rPr lang="en-US" sz="2400" b="1" dirty="0"/>
              <a:t>∀</a:t>
            </a:r>
            <a:r>
              <a:rPr lang="en-US" sz="2400" b="1" i="1" dirty="0"/>
              <a:t>x, </a:t>
            </a:r>
            <a:r>
              <a:rPr lang="en-US" sz="2400" b="1" dirty="0"/>
              <a:t>if </a:t>
            </a:r>
            <a:r>
              <a:rPr lang="en-US" sz="2400" b="1" i="1" dirty="0"/>
              <a:t>x </a:t>
            </a:r>
            <a:r>
              <a:rPr lang="en-US" sz="2400" b="1" dirty="0"/>
              <a:t>is in </a:t>
            </a:r>
            <a:r>
              <a:rPr lang="en-US" sz="2400" b="1" i="1" dirty="0"/>
              <a:t>D </a:t>
            </a:r>
            <a:r>
              <a:rPr lang="en-US" sz="2400" b="1" dirty="0"/>
              <a:t>then </a:t>
            </a:r>
            <a:r>
              <a:rPr lang="en-US" sz="2400" b="1" i="1" dirty="0"/>
              <a:t>Q(x).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7F048-2028-4627-9E9E-30742610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4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implicit quantification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 ∀ </a:t>
                </a:r>
                <a:r>
                  <a:rPr lang="en-US" sz="2400" dirty="0"/>
                  <a:t>D | P • Q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is equivalent to </a:t>
                </a:r>
                <a:r>
                  <a:rPr lang="en-US" sz="2400" b="1" dirty="0"/>
                  <a:t>∀ </a:t>
                </a:r>
                <a:r>
                  <a:rPr lang="en-US" sz="2400" dirty="0"/>
                  <a:t>D • (P =&gt; Q) 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n</m:t>
                    </m:r>
                  </m:oMath>
                </a14:m>
                <a:r>
                  <a:rPr lang="pt-BR" sz="2400" dirty="0"/>
                  <a:t>: N | n </a:t>
                </a:r>
                <a:r>
                  <a:rPr lang="pt-BR" sz="2400" dirty="0">
                    <a:latin typeface="Arial"/>
                    <a:cs typeface="Arial"/>
                  </a:rPr>
                  <a:t>≤</a:t>
                </a:r>
                <a:r>
                  <a:rPr lang="pt-BR" sz="2400" dirty="0"/>
                  <a:t> 10 • n</a:t>
                </a:r>
                <a:r>
                  <a:rPr lang="pt-BR" sz="2400" baseline="30000" dirty="0"/>
                  <a:t>2</a:t>
                </a:r>
                <a:r>
                  <a:rPr lang="pt-BR" sz="2400" dirty="0"/>
                  <a:t> </a:t>
                </a:r>
                <a:r>
                  <a:rPr lang="pt-BR" sz="2400" dirty="0">
                    <a:latin typeface="Arial"/>
                    <a:cs typeface="Arial"/>
                  </a:rPr>
                  <a:t>≤</a:t>
                </a:r>
                <a:r>
                  <a:rPr lang="pt-BR" sz="2400" dirty="0"/>
                  <a:t> 100 </a:t>
                </a:r>
              </a:p>
              <a:p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  <a:ea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n</m:t>
                    </m:r>
                  </m:oMath>
                </a14:m>
                <a:r>
                  <a:rPr lang="pt-BR" sz="2400" dirty="0"/>
                  <a:t>: N • (n </a:t>
                </a:r>
                <a:r>
                  <a:rPr lang="pt-BR" sz="2400" dirty="0">
                    <a:latin typeface="Arial"/>
                    <a:cs typeface="Arial"/>
                  </a:rPr>
                  <a:t>≤</a:t>
                </a:r>
                <a:r>
                  <a:rPr lang="pt-BR" sz="2400" dirty="0"/>
                  <a:t> 10 )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nor/>
                      </m:rPr>
                      <a:rPr lang="pt-BR" sz="2400" dirty="0"/>
                      <m:t>n</m:t>
                    </m:r>
                    <m:r>
                      <m:rPr>
                        <m:nor/>
                      </m:rPr>
                      <a:rPr lang="pt-BR" sz="2400" baseline="30000" dirty="0"/>
                      <m:t>2</m:t>
                    </m:r>
                    <m:r>
                      <m:rPr>
                        <m:nor/>
                      </m:rPr>
                      <a:rPr lang="pt-BR" sz="2400" dirty="0"/>
                      <m:t> </m:t>
                    </m:r>
                    <m:r>
                      <m:rPr>
                        <m:nor/>
                      </m:rPr>
                      <a:rPr lang="pt-BR" sz="2400" dirty="0">
                        <a:latin typeface="Arial"/>
                        <a:cs typeface="Arial"/>
                      </a:rPr>
                      <m:t>≤</m:t>
                    </m:r>
                    <m:r>
                      <m:rPr>
                        <m:nor/>
                      </m:rPr>
                      <a:rPr lang="pt-BR" sz="2400" dirty="0"/>
                      <m:t> 100 </m:t>
                    </m:r>
                  </m:oMath>
                </a14:m>
                <a:r>
                  <a:rPr lang="pt-BR" sz="2400" dirty="0"/>
                  <a:t>)</a:t>
                </a:r>
              </a:p>
              <a:p>
                <a:r>
                  <a:rPr lang="pt-BR" sz="2400" dirty="0"/>
                  <a:t>n </a:t>
                </a:r>
                <a:r>
                  <a:rPr lang="pt-BR" sz="2400" dirty="0">
                    <a:latin typeface="Arial"/>
                    <a:cs typeface="Arial"/>
                  </a:rPr>
                  <a:t>≤</a:t>
                </a:r>
                <a:r>
                  <a:rPr lang="pt-BR" sz="2400" dirty="0"/>
                  <a:t> 10  == {0, 1, 2...10} = A</a:t>
                </a:r>
              </a:p>
              <a:p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2400" dirty="0"/>
                  <a:t> n: A </a:t>
                </a:r>
                <a:r>
                  <a:rPr lang="pt-BR" sz="2400" dirty="0"/>
                  <a:t>• n</a:t>
                </a:r>
                <a:r>
                  <a:rPr lang="pt-BR" sz="2400" baseline="30000" dirty="0"/>
                  <a:t>2</a:t>
                </a:r>
                <a:r>
                  <a:rPr lang="pt-BR" sz="2400" dirty="0"/>
                  <a:t> </a:t>
                </a:r>
                <a:r>
                  <a:rPr lang="pt-BR" sz="2400" dirty="0">
                    <a:latin typeface="Arial"/>
                    <a:cs typeface="Arial"/>
                  </a:rPr>
                  <a:t>≤</a:t>
                </a:r>
                <a:r>
                  <a:rPr lang="pt-BR" sz="2400" dirty="0"/>
                  <a:t> 100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58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413E4-BD4E-4C23-93D1-3DE411D5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8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form of universal quantification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074" y="2545080"/>
            <a:ext cx="6824059" cy="305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8A491-7660-47CE-8B6D-12B43EEA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43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The Existential Quantifier: 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F229969-7829-4D0C-AA5E-F6D5A9F793B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 </a:t>
            </a:r>
            <a:r>
              <a:rPr lang="en-US" sz="2400" i="1" dirty="0"/>
              <a:t>Q(x) </a:t>
            </a:r>
            <a:r>
              <a:rPr lang="en-US" sz="2400" dirty="0"/>
              <a:t>be a predicate and </a:t>
            </a:r>
            <a:r>
              <a:rPr lang="en-US" sz="2400" i="1" dirty="0"/>
              <a:t>D </a:t>
            </a:r>
            <a:r>
              <a:rPr lang="en-US" sz="2400" dirty="0"/>
              <a:t>the domain of </a:t>
            </a:r>
            <a:r>
              <a:rPr lang="en-US" sz="2400" i="1" dirty="0"/>
              <a:t>x</a:t>
            </a:r>
            <a:r>
              <a:rPr lang="en-US" sz="2400" dirty="0"/>
              <a:t>. An </a:t>
            </a:r>
            <a:r>
              <a:rPr lang="en-US" sz="2400" b="1" dirty="0"/>
              <a:t>existential statement </a:t>
            </a:r>
            <a:r>
              <a:rPr lang="en-US" sz="2400" dirty="0"/>
              <a:t>is a statement of the form “∃</a:t>
            </a:r>
            <a:r>
              <a:rPr lang="en-US" sz="2400" i="1" dirty="0"/>
              <a:t>x </a:t>
            </a:r>
            <a:r>
              <a:rPr lang="en-US" sz="2400" dirty="0"/>
              <a:t>∈ </a:t>
            </a:r>
            <a:r>
              <a:rPr lang="en-US" sz="2400" i="1" dirty="0"/>
              <a:t>D </a:t>
            </a:r>
            <a:r>
              <a:rPr lang="en-US" sz="2400" dirty="0"/>
              <a:t>such that </a:t>
            </a:r>
            <a:r>
              <a:rPr lang="en-US" sz="2400" i="1" dirty="0"/>
              <a:t>Q(x)</a:t>
            </a:r>
            <a:r>
              <a:rPr lang="en-US" sz="2400" dirty="0"/>
              <a:t>.” </a:t>
            </a:r>
          </a:p>
          <a:p>
            <a:r>
              <a:rPr lang="en-US" sz="2400" dirty="0"/>
              <a:t>It is defined to be true if, and only if, </a:t>
            </a:r>
            <a:r>
              <a:rPr lang="en-US" sz="2400" i="1" dirty="0"/>
              <a:t>Q(x) </a:t>
            </a:r>
            <a:r>
              <a:rPr lang="en-US" sz="2400" dirty="0"/>
              <a:t>is true for at least one </a:t>
            </a:r>
            <a:r>
              <a:rPr lang="en-US" sz="2400" i="1" dirty="0"/>
              <a:t>x </a:t>
            </a:r>
            <a:r>
              <a:rPr lang="en-US" sz="2400" dirty="0"/>
              <a:t>in </a:t>
            </a:r>
            <a:r>
              <a:rPr lang="en-US" sz="2400" i="1" dirty="0"/>
              <a:t>D</a:t>
            </a:r>
            <a:r>
              <a:rPr lang="en-US" sz="2400" dirty="0"/>
              <a:t>. It is false if, and only if, </a:t>
            </a:r>
            <a:r>
              <a:rPr lang="en-US" sz="2400" i="1" dirty="0"/>
              <a:t>Q(x) </a:t>
            </a:r>
            <a:r>
              <a:rPr lang="en-US" sz="2400" dirty="0"/>
              <a:t>is false for all </a:t>
            </a:r>
            <a:r>
              <a:rPr lang="en-US" sz="2400" i="1" dirty="0"/>
              <a:t>x </a:t>
            </a:r>
            <a:r>
              <a:rPr lang="en-US" sz="2400" dirty="0"/>
              <a:t>in </a:t>
            </a:r>
            <a:r>
              <a:rPr lang="en-US" sz="2400" i="1" dirty="0"/>
              <a:t>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250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9247-EBE2-498C-B620-C51E8C93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Quantified Predicate with free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751D-7B89-4A10-BABA-F176186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Whether the existential quantification </a:t>
            </a:r>
          </a:p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ꓱ</a:t>
            </a:r>
            <a:r>
              <a:rPr lang="en-US" sz="2800" b="1" dirty="0"/>
              <a:t>y: Z • x = y</a:t>
            </a:r>
            <a:r>
              <a:rPr lang="en-US" sz="2800" b="1" baseline="30000" dirty="0"/>
              <a:t>2</a:t>
            </a:r>
            <a:r>
              <a:rPr lang="en-US" sz="2800" b="1" dirty="0"/>
              <a:t> </a:t>
            </a:r>
          </a:p>
          <a:p>
            <a:r>
              <a:rPr lang="en-US" sz="2800" dirty="0"/>
              <a:t>is true depends only on the choice of a value for x, </a:t>
            </a:r>
            <a:r>
              <a:rPr lang="en-US" sz="2800" u="sng" dirty="0"/>
              <a:t>so x is still free in the existential quantification. </a:t>
            </a:r>
          </a:p>
          <a:p>
            <a:r>
              <a:rPr lang="en-US" sz="2800" dirty="0"/>
              <a:t>If we choose 4, it is true; if we choose 73, or -14, it is false. </a:t>
            </a:r>
          </a:p>
          <a:p>
            <a:r>
              <a:rPr lang="en-US" sz="2800" dirty="0"/>
              <a:t>Therefore,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ꓱ</a:t>
            </a:r>
            <a:r>
              <a:rPr lang="en-US" sz="2800" dirty="0"/>
              <a:t>y: Z • x = y</a:t>
            </a:r>
            <a:r>
              <a:rPr lang="en-US" sz="2800" baseline="30000" dirty="0"/>
              <a:t>2</a:t>
            </a:r>
            <a:r>
              <a:rPr lang="en-US" sz="2800" dirty="0"/>
              <a:t>  is not a statement but predicate due to the free variable which is not bounded by the quantifier.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D60A8-326F-4D11-AC72-566547A9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8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C6E7C2-59F9-4593-A919-98F18678C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D571A2-C1CB-40B4-9EDA-7777CFA09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Predicates, Quantified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2625F-DF5D-4714-BE2E-19EC1E2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quantifier in Z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4320" y="1756093"/>
            <a:ext cx="6167120" cy="462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B244B-2592-46C2-AFAC-7F853C52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28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quantification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810896"/>
            <a:ext cx="7668676" cy="459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59C87-AC8D-4FA8-8539-3C79DE21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2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existential quantification with a constraint can be recast in various ways. </a:t>
            </a:r>
          </a:p>
          <a:p>
            <a:r>
              <a:rPr lang="en-US" sz="2400" dirty="0"/>
              <a:t>∃ D | P • Q </a:t>
            </a:r>
          </a:p>
          <a:p>
            <a:r>
              <a:rPr lang="en-US" sz="2400" dirty="0"/>
              <a:t>is equivalent to </a:t>
            </a:r>
          </a:p>
          <a:p>
            <a:r>
              <a:rPr lang="en-US" sz="2400" dirty="0"/>
              <a:t>∃ D • (P ^ Q)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F86A2-96B1-4056-9125-DA541EA0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45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forms of existential quantifier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840" y="2137492"/>
            <a:ext cx="5760720" cy="429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65BDC-6BCA-4957-823D-86955198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9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existential quantifier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unique existential quantifier allows us to introduce a notation to  formalize the informal notion of there being only one thing of a certain kind. 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sign ∃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is called the unique existential quantifier</a:t>
            </a:r>
            <a:r>
              <a:rPr lang="en-US" sz="2400" dirty="0"/>
              <a:t>, and this whole predicate is called a unique existential quantification. The heavy dot and constraint bar might also appear. The general form is ∃</a:t>
            </a:r>
            <a:r>
              <a:rPr lang="en-US" sz="2400" baseline="-25000" dirty="0"/>
              <a:t>1</a:t>
            </a:r>
            <a:r>
              <a:rPr lang="en-US" sz="2400" dirty="0"/>
              <a:t> D|P </a:t>
            </a:r>
            <a:r>
              <a:rPr lang="en-US" sz="2400" dirty="0">
                <a:latin typeface="Arial"/>
                <a:cs typeface="Arial"/>
              </a:rPr>
              <a:t>●</a:t>
            </a:r>
            <a:r>
              <a:rPr lang="en-US" sz="2400" dirty="0"/>
              <a:t> Q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F925-0865-47DD-806B-C2C3BD3B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01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For instance to say that there is exactly one integer greater than zero whose square is one hundred, we might write </a:t>
                </a:r>
              </a:p>
              <a:p>
                <a:r>
                  <a:rPr lang="en-US" sz="2400" dirty="0"/>
                  <a:t>∃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x </a:t>
                </a:r>
                <a:r>
                  <a:rPr lang="pl-PL" sz="2400" dirty="0"/>
                  <a:t>: Z • x &gt; 0 </a:t>
                </a:r>
                <a14:m>
                  <m:oMath xmlns:m="http://schemas.openxmlformats.org/officeDocument/2006/math">
                    <m:r>
                      <a:rPr lang="pl-PL" sz="2400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l-PL" sz="2400" dirty="0"/>
                  <a:t>x</a:t>
                </a:r>
                <a:r>
                  <a:rPr lang="pl-PL" sz="2400" baseline="30000" dirty="0"/>
                  <a:t>2</a:t>
                </a:r>
                <a:r>
                  <a:rPr lang="pl-PL" sz="2400" dirty="0"/>
                  <a:t> = 100 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58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4B04-2688-4CB3-8D84-8A4DEFE6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95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Negation of universally quantified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is a relationship between universal and existential quantification. Universal quantification expresses a property of all objects in a class while existential quantification asserts at least one object in a class has a property. </a:t>
            </a:r>
          </a:p>
          <a:p>
            <a:r>
              <a:rPr lang="en-US" sz="2400" dirty="0"/>
              <a:t>An assertion that </a:t>
            </a:r>
            <a:r>
              <a:rPr lang="en-US" sz="2400" u="sng" dirty="0">
                <a:solidFill>
                  <a:srgbClr val="FF0000"/>
                </a:solidFill>
              </a:rPr>
              <a:t>not all objects </a:t>
            </a:r>
            <a:r>
              <a:rPr lang="en-US" sz="2400" dirty="0"/>
              <a:t>in a class have a particular property is also an assertion that </a:t>
            </a:r>
            <a:r>
              <a:rPr lang="en-US" sz="2400" u="sng" dirty="0">
                <a:solidFill>
                  <a:srgbClr val="FF0000"/>
                </a:solidFill>
              </a:rPr>
              <a:t>at least one object</a:t>
            </a:r>
            <a:r>
              <a:rPr lang="en-US" sz="2400" dirty="0"/>
              <a:t> in the class does not have the property. Formally, this means that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20" y="5911222"/>
            <a:ext cx="5562600" cy="43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62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Negation of quantified statements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179321"/>
            <a:ext cx="8809372" cy="3205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245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Negation of existential quantified statement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979" y="2316480"/>
            <a:ext cx="9103633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18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400" y="2443479"/>
            <a:ext cx="8026400" cy="29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2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E47E-7639-45AD-977E-7035B2EF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1181-3A7B-436E-8B60-0DAA4CCA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Predicates</a:t>
            </a:r>
          </a:p>
          <a:p>
            <a:r>
              <a:rPr lang="en-US" sz="2400" dirty="0"/>
              <a:t>Quantified statements</a:t>
            </a:r>
          </a:p>
          <a:p>
            <a:r>
              <a:rPr lang="en-US" sz="2400" dirty="0"/>
              <a:t>Negation of quantified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5EC85-891D-462F-B2FE-F941B148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83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C87C-0FDF-444A-9A28-EB5AF0DC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lecture: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69E7-565C-4590-8518-81E6E266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Predicates</a:t>
            </a:r>
          </a:p>
          <a:p>
            <a:r>
              <a:rPr lang="en-US" sz="2400" dirty="0"/>
              <a:t>Quantified statements</a:t>
            </a:r>
          </a:p>
          <a:p>
            <a:r>
              <a:rPr lang="en-US" sz="2400" dirty="0"/>
              <a:t>Negation of quantified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74A57-43CC-4AB9-8914-287F038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0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A8C0-C8D3-4317-8164-D97EBD98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reading material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A77E5-CCE5-4B71-B945-586B857D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# 3: Section 3.3 of the book “Software development with Z” by J.B. Wordsworth</a:t>
            </a:r>
          </a:p>
          <a:p>
            <a:r>
              <a:rPr lang="en-US" sz="2800" dirty="0"/>
              <a:t>Chapter # 2:  of the book “Formal Software Development, from VDM to Java” by Quentin </a:t>
            </a:r>
            <a:r>
              <a:rPr lang="en-US" sz="2800" dirty="0" err="1"/>
              <a:t>Charatan</a:t>
            </a:r>
            <a:r>
              <a:rPr lang="en-US" sz="2800" dirty="0"/>
              <a:t> and Aaron </a:t>
            </a:r>
            <a:r>
              <a:rPr lang="en-US" sz="2800" dirty="0" err="1"/>
              <a:t>Kans</a:t>
            </a:r>
            <a:endParaRPr lang="en-US" sz="2800" dirty="0"/>
          </a:p>
          <a:p>
            <a:endParaRPr lang="en-US" sz="2800" b="1" dirty="0">
              <a:latin typeface="Frutiger-Black"/>
            </a:endParaRP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0E9857-42BF-4F11-8082-B46E9F5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E5D3-5F45-4D8D-8054-24FE9217BF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F425-BFFD-42CF-835C-6D79DBE3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B0B7-C934-4200-BDFB-02B69C28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of the limitations with the propositional logic is that, while it allows us to argue about individual values, </a:t>
            </a:r>
            <a:r>
              <a:rPr lang="en-US" sz="2400" b="1" dirty="0"/>
              <a:t>it does not give us the ability to argue about sets of values</a:t>
            </a:r>
            <a:r>
              <a:rPr lang="en-US" sz="2400" dirty="0"/>
              <a:t>.</a:t>
            </a:r>
          </a:p>
          <a:p>
            <a:r>
              <a:rPr lang="en-US" sz="2400" dirty="0"/>
              <a:t>For the purpose of reasoning about sets of values, a more powerful tool than the propositional logic has been devised, namely the </a:t>
            </a:r>
            <a:r>
              <a:rPr lang="en-US" sz="2400" b="1" dirty="0"/>
              <a:t>predicate logic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96C51-10A7-4E30-87DE-3DE55E97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4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 predicate is a truth-valued expression containing </a:t>
            </a:r>
            <a:r>
              <a:rPr lang="en-US" sz="2400" b="1" dirty="0"/>
              <a:t>free variables</a:t>
            </a:r>
            <a:r>
              <a:rPr lang="en-US" sz="2400" dirty="0"/>
              <a:t>. </a:t>
            </a:r>
          </a:p>
          <a:p>
            <a:r>
              <a:rPr lang="en-US" sz="2400" dirty="0"/>
              <a:t>The variables allow the expression to be evaluated by giving different values to them. Once the variables are evaluated they are said to be </a:t>
            </a:r>
            <a:r>
              <a:rPr lang="en-US" sz="2400" b="1" dirty="0"/>
              <a:t>bound</a:t>
            </a:r>
            <a:r>
              <a:rPr lang="en-US" sz="2400" dirty="0"/>
              <a:t>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predicate </a:t>
            </a:r>
            <a:r>
              <a:rPr lang="en-US" sz="2400" dirty="0"/>
              <a:t>is a sentence that contains a finite number of variables and becomes a statement when specific values are substituted for the variables.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domain </a:t>
            </a:r>
            <a:r>
              <a:rPr lang="en-US" sz="2400" dirty="0"/>
              <a:t>of a predicate variable is the set of all values that may be substituted in place of the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1F1E7-82A9-4176-93DE-0ED9E3E5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1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</a:t>
            </a:r>
            <a:r>
              <a:rPr lang="en-US" sz="2400" i="1" dirty="0"/>
              <a:t>P(x) </a:t>
            </a:r>
            <a:r>
              <a:rPr lang="en-US" sz="2400" dirty="0"/>
              <a:t>is a predicate and </a:t>
            </a:r>
            <a:r>
              <a:rPr lang="en-US" sz="2400" i="1" dirty="0"/>
              <a:t>x </a:t>
            </a:r>
            <a:r>
              <a:rPr lang="en-US" sz="2400" dirty="0"/>
              <a:t>has domain </a:t>
            </a:r>
            <a:r>
              <a:rPr lang="en-US" sz="2400" i="1" dirty="0"/>
              <a:t>D</a:t>
            </a:r>
            <a:r>
              <a:rPr lang="en-US" sz="2400" dirty="0"/>
              <a:t>, the </a:t>
            </a:r>
            <a:r>
              <a:rPr lang="en-US" sz="2400" b="1" dirty="0"/>
              <a:t>truth set </a:t>
            </a:r>
            <a:r>
              <a:rPr lang="en-US" sz="2400" dirty="0"/>
              <a:t>of </a:t>
            </a:r>
            <a:r>
              <a:rPr lang="en-US" sz="2400" i="1" dirty="0"/>
              <a:t>P(x) </a:t>
            </a:r>
            <a:r>
              <a:rPr lang="en-US" sz="2400" dirty="0"/>
              <a:t>is the set of all elements of </a:t>
            </a:r>
            <a:r>
              <a:rPr lang="en-US" sz="2400" i="1" dirty="0"/>
              <a:t>D </a:t>
            </a:r>
            <a:r>
              <a:rPr lang="en-US" sz="2400" dirty="0"/>
              <a:t>that make </a:t>
            </a:r>
            <a:r>
              <a:rPr lang="en-US" sz="2400" i="1" dirty="0"/>
              <a:t>P(x) </a:t>
            </a:r>
            <a:r>
              <a:rPr lang="en-US" sz="2400" dirty="0"/>
              <a:t>true when they are substituted for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</a:p>
          <a:p>
            <a:r>
              <a:rPr lang="en-US" sz="2400" dirty="0"/>
              <a:t>The truth set of </a:t>
            </a:r>
            <a:r>
              <a:rPr lang="en-US" sz="2400" i="1" dirty="0"/>
              <a:t>P(x) </a:t>
            </a:r>
            <a:r>
              <a:rPr lang="en-US" sz="2400" dirty="0"/>
              <a:t>is denoted as {</a:t>
            </a:r>
            <a:r>
              <a:rPr lang="en-US" sz="2400" i="1" dirty="0"/>
              <a:t>x </a:t>
            </a:r>
            <a:r>
              <a:rPr lang="en-US" sz="2400" dirty="0"/>
              <a:t>∈ </a:t>
            </a:r>
            <a:r>
              <a:rPr lang="en-US" sz="2400" i="1" dirty="0"/>
              <a:t>D </a:t>
            </a:r>
            <a:r>
              <a:rPr lang="en-US" sz="2400" dirty="0"/>
              <a:t>| </a:t>
            </a:r>
            <a:r>
              <a:rPr lang="en-US" sz="2400" i="1" dirty="0"/>
              <a:t>P(x)</a:t>
            </a:r>
            <a:r>
              <a:rPr lang="en-US" sz="2400" dirty="0"/>
              <a:t>}</a:t>
            </a:r>
            <a:r>
              <a:rPr lang="en-US" sz="2400" i="1" dirty="0"/>
              <a:t>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06FDA-7347-4A36-A977-8C413B65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 </a:t>
            </a:r>
            <a:r>
              <a:rPr lang="en-US" sz="2400" i="1" dirty="0"/>
              <a:t>P(x) </a:t>
            </a:r>
            <a:r>
              <a:rPr lang="en-US" sz="2400" dirty="0"/>
              <a:t>be the predicate “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i="1" dirty="0"/>
              <a:t>&gt; x</a:t>
            </a:r>
            <a:r>
              <a:rPr lang="en-US" sz="2400" dirty="0"/>
              <a:t>” with domain the set </a:t>
            </a:r>
            <a:r>
              <a:rPr lang="en-US" sz="2400" b="1" dirty="0"/>
              <a:t>R </a:t>
            </a:r>
            <a:r>
              <a:rPr lang="en-US" sz="2400" dirty="0"/>
              <a:t>of all real numbers. Write </a:t>
            </a:r>
            <a:r>
              <a:rPr lang="en-US" sz="2400" i="1" dirty="0"/>
              <a:t>P(</a:t>
            </a:r>
            <a:r>
              <a:rPr lang="en-US" sz="2400" dirty="0"/>
              <a:t>2</a:t>
            </a:r>
            <a:r>
              <a:rPr lang="en-US" sz="2400" i="1" dirty="0"/>
              <a:t>), P( </a:t>
            </a:r>
            <a:r>
              <a:rPr lang="en-US" sz="2400" dirty="0"/>
              <a:t>1/2 </a:t>
            </a:r>
            <a:r>
              <a:rPr lang="en-US" sz="2400" i="1" dirty="0"/>
              <a:t>)</a:t>
            </a:r>
            <a:r>
              <a:rPr lang="en-US" sz="2400" dirty="0"/>
              <a:t>, and </a:t>
            </a:r>
            <a:r>
              <a:rPr lang="en-US" sz="2400" i="1" dirty="0"/>
              <a:t>P(</a:t>
            </a:r>
            <a:r>
              <a:rPr lang="en-US" sz="2400" dirty="0"/>
              <a:t>−1/2 </a:t>
            </a:r>
            <a:r>
              <a:rPr lang="en-US" sz="2400" i="1" dirty="0"/>
              <a:t>)</a:t>
            </a:r>
            <a:r>
              <a:rPr lang="en-US" sz="2400" dirty="0"/>
              <a:t>, and indicate which of these statements are true and which are false.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599" y="4022410"/>
            <a:ext cx="5559519" cy="188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72DE7-077A-47E0-A3EA-2FDC5A03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7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Truth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03040"/>
          </a:xfrm>
        </p:spPr>
        <p:txBody>
          <a:bodyPr>
            <a:normAutofit/>
          </a:bodyPr>
          <a:lstStyle/>
          <a:p>
            <a:r>
              <a:rPr lang="en-US" sz="2400" dirty="0"/>
              <a:t>Let </a:t>
            </a:r>
            <a:r>
              <a:rPr lang="en-US" sz="2400" i="1" dirty="0"/>
              <a:t>Q(n) </a:t>
            </a:r>
            <a:r>
              <a:rPr lang="en-US" sz="2400" dirty="0"/>
              <a:t>be the predicate </a:t>
            </a:r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n </a:t>
            </a:r>
            <a:r>
              <a:rPr lang="en-US" sz="2400" dirty="0">
                <a:solidFill>
                  <a:srgbClr val="FF0000"/>
                </a:solidFill>
              </a:rPr>
              <a:t>is a factor of 8.” </a:t>
            </a:r>
            <a:r>
              <a:rPr lang="en-US" sz="2400" dirty="0"/>
              <a:t>Find the truth set of </a:t>
            </a:r>
            <a:r>
              <a:rPr lang="en-US" sz="2400" i="1" dirty="0"/>
              <a:t>Q(n) </a:t>
            </a:r>
            <a:r>
              <a:rPr lang="en-US" sz="2400" dirty="0"/>
              <a:t>if </a:t>
            </a:r>
          </a:p>
          <a:p>
            <a:r>
              <a:rPr lang="en-US" sz="2400" dirty="0"/>
              <a:t>a. the domain of </a:t>
            </a:r>
            <a:r>
              <a:rPr lang="en-US" sz="2400" i="1" dirty="0"/>
              <a:t>n </a:t>
            </a:r>
            <a:r>
              <a:rPr lang="en-US" sz="2400" dirty="0"/>
              <a:t>is the set </a:t>
            </a:r>
            <a:r>
              <a:rPr lang="en-US" sz="2400" b="1" dirty="0"/>
              <a:t>Z</a:t>
            </a:r>
            <a:r>
              <a:rPr lang="en-US" sz="2400" baseline="30000" dirty="0"/>
              <a:t>+</a:t>
            </a:r>
            <a:r>
              <a:rPr lang="en-US" sz="2400" dirty="0"/>
              <a:t> of all positive integers </a:t>
            </a:r>
          </a:p>
          <a:p>
            <a:r>
              <a:rPr lang="en-US" sz="2400" dirty="0"/>
              <a:t>b. the domain of </a:t>
            </a:r>
            <a:r>
              <a:rPr lang="en-US" sz="2400" i="1" dirty="0"/>
              <a:t>n </a:t>
            </a:r>
            <a:r>
              <a:rPr lang="en-US" sz="2400" dirty="0"/>
              <a:t>is the set </a:t>
            </a:r>
            <a:r>
              <a:rPr lang="en-US" sz="2400" b="1" dirty="0"/>
              <a:t>Z </a:t>
            </a:r>
            <a:r>
              <a:rPr lang="en-US" sz="2400" dirty="0"/>
              <a:t>of all integers.</a:t>
            </a:r>
          </a:p>
          <a:p>
            <a:r>
              <a:rPr lang="en-US" sz="2400" b="1" dirty="0"/>
              <a:t>Solution:</a:t>
            </a:r>
            <a:r>
              <a:rPr lang="en-US" sz="2400" dirty="0"/>
              <a:t> a. The truth set is {1</a:t>
            </a:r>
            <a:r>
              <a:rPr lang="en-US" sz="2400" i="1" dirty="0"/>
              <a:t>, </a:t>
            </a:r>
            <a:r>
              <a:rPr lang="en-US" sz="2400" dirty="0"/>
              <a:t>2</a:t>
            </a:r>
            <a:r>
              <a:rPr lang="en-US" sz="2400" i="1" dirty="0"/>
              <a:t>, </a:t>
            </a:r>
            <a:r>
              <a:rPr lang="en-US" sz="2400" dirty="0"/>
              <a:t>4</a:t>
            </a:r>
            <a:r>
              <a:rPr lang="en-US" sz="2400" i="1" dirty="0"/>
              <a:t>, </a:t>
            </a:r>
            <a:r>
              <a:rPr lang="en-US" sz="2400" dirty="0"/>
              <a:t>8} because these are exactly the positive integers that divide 8 evenly.</a:t>
            </a:r>
          </a:p>
          <a:p>
            <a:r>
              <a:rPr lang="en-US" sz="2400" dirty="0"/>
              <a:t>b. The truth set is {1</a:t>
            </a:r>
            <a:r>
              <a:rPr lang="en-US" sz="2400" i="1" dirty="0"/>
              <a:t>, </a:t>
            </a:r>
            <a:r>
              <a:rPr lang="en-US" sz="2400" dirty="0"/>
              <a:t>2</a:t>
            </a:r>
            <a:r>
              <a:rPr lang="en-US" sz="2400" i="1" dirty="0"/>
              <a:t>, </a:t>
            </a:r>
            <a:r>
              <a:rPr lang="en-US" sz="2400" dirty="0"/>
              <a:t>4</a:t>
            </a:r>
            <a:r>
              <a:rPr lang="en-US" sz="2400" i="1" dirty="0"/>
              <a:t>, </a:t>
            </a:r>
            <a:r>
              <a:rPr lang="en-US" sz="2400" dirty="0"/>
              <a:t>8</a:t>
            </a:r>
            <a:r>
              <a:rPr lang="en-US" sz="2400" i="1" dirty="0"/>
              <a:t>,</a:t>
            </a:r>
            <a:r>
              <a:rPr lang="en-US" sz="2400" dirty="0"/>
              <a:t>−1</a:t>
            </a:r>
            <a:r>
              <a:rPr lang="en-US" sz="2400" i="1" dirty="0"/>
              <a:t>,</a:t>
            </a:r>
            <a:r>
              <a:rPr lang="en-US" sz="2400" dirty="0"/>
              <a:t>−2</a:t>
            </a:r>
            <a:r>
              <a:rPr lang="en-US" sz="2400" i="1" dirty="0"/>
              <a:t>,</a:t>
            </a:r>
            <a:r>
              <a:rPr lang="en-US" sz="2400" dirty="0"/>
              <a:t>−4</a:t>
            </a:r>
            <a:r>
              <a:rPr lang="en-US" sz="2400" i="1" dirty="0"/>
              <a:t>,</a:t>
            </a:r>
            <a:r>
              <a:rPr lang="en-US" sz="2400" dirty="0"/>
              <a:t>−8} because the negative integers−1</a:t>
            </a:r>
            <a:r>
              <a:rPr lang="en-US" sz="2400" i="1" dirty="0"/>
              <a:t>,</a:t>
            </a:r>
            <a:r>
              <a:rPr lang="en-US" sz="2400" dirty="0"/>
              <a:t>−2</a:t>
            </a:r>
            <a:r>
              <a:rPr lang="en-US" sz="2400" i="1" dirty="0"/>
              <a:t>,</a:t>
            </a:r>
            <a:r>
              <a:rPr lang="en-US" sz="2400" dirty="0"/>
              <a:t>−4,and −8 also divide into 8 without leaving a remainder.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5539A-0122-42F3-B0BA-1BF61893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835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37A0-5B33-4B33-9C60-1D51FF96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variables of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B14F-66D1-4AB2-994F-A7BB2846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1 - By substitution (giving a value to the variable)</a:t>
            </a:r>
          </a:p>
          <a:p>
            <a:pPr lvl="1"/>
            <a:r>
              <a:rPr lang="en-US" sz="2400" dirty="0"/>
              <a:t>For example, using the predicate:</a:t>
            </a:r>
          </a:p>
          <a:p>
            <a:pPr lvl="1"/>
            <a:r>
              <a:rPr lang="en-US" sz="2400" dirty="0"/>
              <a:t>P(x)= x</a:t>
            </a:r>
            <a:r>
              <a:rPr lang="en-US" sz="2400" baseline="30000" dirty="0"/>
              <a:t>2</a:t>
            </a:r>
            <a:r>
              <a:rPr lang="en-US" sz="2400" dirty="0"/>
              <a:t> &gt; x</a:t>
            </a:r>
          </a:p>
          <a:p>
            <a:pPr lvl="1"/>
            <a:r>
              <a:rPr lang="en-US" sz="2400" dirty="0"/>
              <a:t>P(2)= 2</a:t>
            </a:r>
            <a:r>
              <a:rPr lang="en-US" sz="2400" baseline="30000" dirty="0"/>
              <a:t>2</a:t>
            </a:r>
            <a:r>
              <a:rPr lang="en-US" sz="2400" dirty="0"/>
              <a:t> &gt; 2</a:t>
            </a:r>
          </a:p>
          <a:p>
            <a:r>
              <a:rPr lang="en-US" sz="2400" b="1" dirty="0"/>
              <a:t>2 - By quantification</a:t>
            </a:r>
          </a:p>
          <a:p>
            <a:pPr lvl="1"/>
            <a:r>
              <a:rPr lang="en-US" sz="2400" dirty="0"/>
              <a:t>A quantifier is a mechanism for specifying an expression about a set of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E2B61-B150-4B24-8516-3D7891AF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04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9|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6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37703</TotalTime>
  <Words>1469</Words>
  <Application>Microsoft Office PowerPoint</Application>
  <PresentationFormat>Widescreen</PresentationFormat>
  <Paragraphs>130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Century Gothic</vt:lpstr>
      <vt:lpstr>Frutiger-Black</vt:lpstr>
      <vt:lpstr>Wingdings 3</vt:lpstr>
      <vt:lpstr>Wisp</vt:lpstr>
      <vt:lpstr>Department of Computer Science, CUI Lahore Campus</vt:lpstr>
      <vt:lpstr>Predicate Logic</vt:lpstr>
      <vt:lpstr>Topics to be discussed</vt:lpstr>
      <vt:lpstr>Predicate logic</vt:lpstr>
      <vt:lpstr>Predicate </vt:lpstr>
      <vt:lpstr>Truth set</vt:lpstr>
      <vt:lpstr>Example</vt:lpstr>
      <vt:lpstr>Example: Truth Set</vt:lpstr>
      <vt:lpstr>Binding variables of predicates</vt:lpstr>
      <vt:lpstr>Universal quantifier: ∀</vt:lpstr>
      <vt:lpstr>Exercise </vt:lpstr>
      <vt:lpstr>Example</vt:lpstr>
      <vt:lpstr>∀ Representation in Z</vt:lpstr>
      <vt:lpstr>Universal quantifier: ∀</vt:lpstr>
      <vt:lpstr>Implicit quantification</vt:lpstr>
      <vt:lpstr>Example of implicit quantification</vt:lpstr>
      <vt:lpstr>Different form of universal quantification</vt:lpstr>
      <vt:lpstr>The Existential Quantifier: ∃</vt:lpstr>
      <vt:lpstr>Quantified Predicate with free variable</vt:lpstr>
      <vt:lpstr>Existential quantifier in Z</vt:lpstr>
      <vt:lpstr>Membership quantification</vt:lpstr>
      <vt:lpstr>Existential quantification</vt:lpstr>
      <vt:lpstr>Alternative forms of existential quantifier</vt:lpstr>
      <vt:lpstr>Unique existential quantifier </vt:lpstr>
      <vt:lpstr>Example </vt:lpstr>
      <vt:lpstr>Negation of universally quantified statement</vt:lpstr>
      <vt:lpstr>Example: Negation of quantified statements</vt:lpstr>
      <vt:lpstr>Negation of existential quantified statement</vt:lpstr>
      <vt:lpstr>Examples </vt:lpstr>
      <vt:lpstr>Summary of the lecture: conclusion</vt:lpstr>
      <vt:lpstr>Reference and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Science, CUI Lahore Campus</dc:title>
  <dc:creator>user</dc:creator>
  <cp:lastModifiedBy>Farooq Ahmad</cp:lastModifiedBy>
  <cp:revision>597</cp:revision>
  <dcterms:created xsi:type="dcterms:W3CDTF">2020-07-13T13:27:16Z</dcterms:created>
  <dcterms:modified xsi:type="dcterms:W3CDTF">2021-10-27T07:09:14Z</dcterms:modified>
</cp:coreProperties>
</file>