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0" r:id="rId2"/>
    <p:sldId id="313" r:id="rId3"/>
    <p:sldId id="365" r:id="rId4"/>
    <p:sldId id="305" r:id="rId5"/>
    <p:sldId id="306" r:id="rId6"/>
    <p:sldId id="307" r:id="rId7"/>
    <p:sldId id="308" r:id="rId8"/>
    <p:sldId id="309" r:id="rId9"/>
    <p:sldId id="310" r:id="rId10"/>
    <p:sldId id="366" r:id="rId11"/>
    <p:sldId id="367" r:id="rId12"/>
    <p:sldId id="316" r:id="rId13"/>
    <p:sldId id="317" r:id="rId14"/>
    <p:sldId id="318" r:id="rId15"/>
    <p:sldId id="312" r:id="rId16"/>
    <p:sldId id="319" r:id="rId17"/>
    <p:sldId id="364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10:43:3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12,'-11'-6'619,"6"5"233,4 2-139,6 0-634,-4-1-85,-1 0-1,0 0-5,-1 0 2,-6 0 4,5 0 7,2 1-3,2 7-104,1-10 392,1 0-575,-3 9-1460,8 6 1397,-5-9 329,12 10 23,-15-14 0,-1 0 0,0 0 0,0 0 0,0 0 0,1 0 0,-1 1 0,0-1 0,0 0 0,0 0 0,0 0 0,0 0 0,1 1 0,-1-1 0,0 0 0,0 0 0,0 1 0,0-1 0,0 0 0,0 0 0,0 0 0,0 1 0,0-1 0,0 0 0,0 0 0,0 1 0,0-1 0,0 0 0,0 0 0,0 0 0,0 1 0,0-1 0,0 0 0,0 0 0,0 1 0,0-1 0,0 0 0,0 0 0,0 1 0,-11 58 0,10-52 0,-6-1 0,5 0 0,0 3 0,-5-8 0,4-8 0,4 4 0,-6-17 0,5 18 0,-1 0 0,0 0 0,0 0 0,1 0 0,-1 1 0,1-1 0,-1 0 0,1 0 0,0 0 0,0-1 0,0-21 0,0 24 0,0-1 0,-1 1 0,1-1 0,0 0 0,0 1 0,0-1 0,0 1 0,0-1 0,0 1 0,0-1 0,0 1 0,0-1 0,0 1 0,0-1 0,1 1 0,-1-1 0,0 0 0,0 1 0,0-1 0,1 1 0,-1 0 0,0-1 0,1 1 0,-1-1 0,0 1 0,1-1 0,-1 1 0,0 0 0,1-1 0,-1 1 0,1 0 0,-1-1 0,1 1 0,-1 0 0,1 0 0,-1 0 0,0 0 0,0-1 0,1 1 0,-1 0 0,0 0 0,0 0 0,0 0 0,1 0 0,-1 0 0,0-1 0,0 1 0,0 0 0,0 0 0,1 0 0,-1-1 0,0 1 0,0 0 0,0 0 0,0 0 0,0-1 0,0 1 0,0 0 0,1 0 0,-1-1 0,0 1 0,0 0 0,0 0 0,0-1 0,0 1 0,0 0 0,0 0 0,0-1 0,0 1 0,0 0 0,-1 0 0,1-11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10:43:4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44,'0'0'127,"0"12"199,0-12-267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F205-E5BB-4E9D-91B7-CA88E71390EF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DB54-4F6D-4CD1-990D-218630B7B9EC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7D0-8303-4A60-A98A-57A575E8F83A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555A-2230-4BE9-8E22-4E35EDBF8980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844-8701-4085-9917-6E75289D5A2E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9D7A-965D-49FF-A8D7-2B50A56FC57B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F9E-8DC3-4D9F-A7D1-F1BDF160CB67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C8B0-71B5-479B-809F-3EC1C41A1AB9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2587-5F0B-42B7-B44E-93BE508A1CE8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F9E9-5160-4A50-98A8-2A4886FD949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147A-07F5-4BC2-BCF5-44B3083EE188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A015-3936-4A09-9D12-647E5A274601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29A0-8D63-4294-8485-D0CA22F0B013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2E3B-9D8B-45AA-81F0-5914DB1E5A94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FA7E-BB64-46E3-B833-1435312062C3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E708-53A1-40B8-9101-A36C57710E11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A45F-5E9F-4CFF-990F-3C02B2E49379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condition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100290"/>
          </a:xfrm>
        </p:spPr>
        <p:txBody>
          <a:bodyPr>
            <a:normAutofit/>
          </a:bodyPr>
          <a:lstStyle/>
          <a:p>
            <a:r>
              <a:rPr lang="en-US" sz="2400" dirty="0"/>
              <a:t>Using slightly augmented form of the predicate calculus, it is relatively straightforward to construct precise functional specifications</a:t>
            </a:r>
            <a:r>
              <a:rPr lang="en-US" sz="2400" b="1" dirty="0">
                <a:solidFill>
                  <a:srgbClr val="FF0000"/>
                </a:solidFill>
              </a:rPr>
              <a:t> of the program units</a:t>
            </a:r>
            <a:r>
              <a:rPr lang="en-US" sz="2400" dirty="0"/>
              <a:t>. </a:t>
            </a:r>
          </a:p>
          <a:p>
            <a:r>
              <a:rPr lang="en-US" sz="2400" dirty="0"/>
              <a:t>Such  specifications will consist of two predicates. The first is called a </a:t>
            </a:r>
            <a:r>
              <a:rPr lang="en-US" sz="2400" dirty="0">
                <a:solidFill>
                  <a:srgbClr val="FF0000"/>
                </a:solidFill>
              </a:rPr>
              <a:t>pre-condition</a:t>
            </a:r>
            <a:r>
              <a:rPr lang="en-US" sz="2400" dirty="0"/>
              <a:t>. </a:t>
            </a:r>
            <a:r>
              <a:rPr lang="en-US" sz="2400" u="sng" dirty="0"/>
              <a:t>It relates the values of global variables and parameters before a program unit is executed. </a:t>
            </a:r>
          </a:p>
          <a:p>
            <a:r>
              <a:rPr lang="en-US" sz="2400" dirty="0"/>
              <a:t>The second predicate is called a </a:t>
            </a:r>
            <a:r>
              <a:rPr lang="en-US" sz="2400" dirty="0">
                <a:solidFill>
                  <a:srgbClr val="FF0000"/>
                </a:solidFill>
              </a:rPr>
              <a:t>post-condition</a:t>
            </a:r>
            <a:r>
              <a:rPr lang="en-US" sz="2400" dirty="0"/>
              <a:t>. </a:t>
            </a:r>
            <a:r>
              <a:rPr lang="en-US" sz="2400" u="sng" dirty="0"/>
              <a:t>It relates the values of global variables and parameters after a program unit has been executed. 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7D90-6DD4-4D5F-8DC8-172247A5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normal way to specify the function of such procedure and functions is to use natural language. A typical example is:</a:t>
                </a:r>
              </a:p>
              <a:p>
                <a:pPr lvl="1"/>
                <a:r>
                  <a:rPr lang="en-US" sz="2400" dirty="0"/>
                  <a:t> The procedure </a:t>
                </a:r>
                <a:r>
                  <a:rPr lang="en-US" sz="2400" i="1" dirty="0" err="1"/>
                  <a:t>summupout</a:t>
                </a:r>
                <a:r>
                  <a:rPr lang="en-US" sz="2400" dirty="0"/>
                  <a:t> has two parameters. The first parameter is an integer array </a:t>
                </a:r>
                <a:r>
                  <a:rPr lang="en-US" sz="2400" i="1" dirty="0" err="1"/>
                  <a:t>vals</a:t>
                </a:r>
                <a:r>
                  <a:rPr lang="en-US" sz="2400" dirty="0"/>
                  <a:t> which has a range 1..10. The second parameter is a </a:t>
                </a:r>
                <a:r>
                  <a:rPr lang="en-US" sz="2400" dirty="0" err="1"/>
                  <a:t>boolean</a:t>
                </a:r>
                <a:r>
                  <a:rPr lang="en-US" sz="2400" dirty="0"/>
                  <a:t> variable outrange. This is set true if any value in </a:t>
                </a:r>
                <a:r>
                  <a:rPr lang="en-US" sz="2400" i="1" dirty="0" err="1"/>
                  <a:t>vals</a:t>
                </a:r>
                <a:r>
                  <a:rPr lang="en-US" sz="2400" dirty="0"/>
                  <a:t> is less than or greater than 2000. </a:t>
                </a:r>
              </a:p>
              <a:p>
                <a:pPr lvl="1"/>
                <a:r>
                  <a:rPr lang="en-US" sz="2400" i="1" dirty="0"/>
                  <a:t>vals</a:t>
                </a:r>
                <a:r>
                  <a:rPr lang="en-US" sz="2400" dirty="0"/>
                  <a:t> &lt; 2000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˅</a:t>
                </a:r>
                <a:r>
                  <a:rPr lang="en-US" sz="2400" dirty="0"/>
                  <a:t> </a:t>
                </a:r>
                <a:r>
                  <a:rPr lang="en-US" sz="2400" i="1" dirty="0" err="1"/>
                  <a:t>vals</a:t>
                </a:r>
                <a:r>
                  <a:rPr lang="en-US" sz="2400" dirty="0"/>
                  <a:t> &gt; 2000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i="1" dirty="0"/>
                  <a:t>outrange</a:t>
                </a:r>
                <a:r>
                  <a:rPr lang="en-US" sz="2400" dirty="0"/>
                  <a:t>=true</a:t>
                </a:r>
              </a:p>
              <a:p>
                <a:pPr lvl="1"/>
                <a:endParaRPr lang="en-US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F1D20-E82E-4DD6-9B5E-EECE6588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DBA004-EEB5-4EFD-9098-3FBEBA4DAFAB}"/>
                  </a:ext>
                </a:extLst>
              </p14:cNvPr>
              <p14:cNvContentPartPr/>
              <p14:nvPr/>
            </p14:nvContentPartPr>
            <p14:xfrm>
              <a:off x="1418280" y="4891200"/>
              <a:ext cx="1584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DBA004-EEB5-4EFD-9098-3FBEBA4DAF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9280" y="4882200"/>
                <a:ext cx="33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030B93-0F28-4EFE-922F-D1FAB185CA74}"/>
                  </a:ext>
                </a:extLst>
              </p14:cNvPr>
              <p14:cNvContentPartPr/>
              <p14:nvPr/>
            </p14:nvContentPartPr>
            <p14:xfrm>
              <a:off x="1504680" y="4788240"/>
              <a:ext cx="360" cy="4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030B93-0F28-4EFE-922F-D1FAB185CA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6040" y="4779240"/>
                <a:ext cx="1800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76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885" y="512462"/>
            <a:ext cx="8911687" cy="1280890"/>
          </a:xfrm>
        </p:spPr>
        <p:txBody>
          <a:bodyPr/>
          <a:lstStyle/>
          <a:p>
            <a:r>
              <a:rPr lang="en-US" dirty="0"/>
              <a:t>Example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function of the </a:t>
            </a:r>
            <a:r>
              <a:rPr lang="en-US" sz="2400" u="sng" dirty="0"/>
              <a:t>update procedure </a:t>
            </a:r>
            <a:r>
              <a:rPr lang="en-US" sz="2400" dirty="0"/>
              <a:t>is to update the value of the global variable </a:t>
            </a:r>
            <a:r>
              <a:rPr lang="en-US" sz="2400" i="1" dirty="0" err="1">
                <a:solidFill>
                  <a:srgbClr val="FF0000"/>
                </a:solidFill>
              </a:rPr>
              <a:t>systemstate</a:t>
            </a:r>
            <a:r>
              <a:rPr lang="en-US" sz="2400" dirty="0"/>
              <a:t>. The procedure has one integer parameter </a:t>
            </a:r>
            <a:r>
              <a:rPr lang="en-US" sz="2400" i="1" dirty="0"/>
              <a:t>temp</a:t>
            </a:r>
            <a:r>
              <a:rPr lang="en-US" sz="2400" dirty="0"/>
              <a:t>. 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Post-condition:</a:t>
            </a:r>
            <a:r>
              <a:rPr lang="en-US" sz="2400" dirty="0"/>
              <a:t> If </a:t>
            </a:r>
            <a:r>
              <a:rPr lang="en-US" sz="2400" i="1" dirty="0"/>
              <a:t>temp</a:t>
            </a:r>
            <a:r>
              <a:rPr lang="en-US" sz="2400" dirty="0"/>
              <a:t> is greater or equal to 200, then </a:t>
            </a:r>
            <a:r>
              <a:rPr lang="en-US" sz="2400" i="1" dirty="0" err="1">
                <a:solidFill>
                  <a:srgbClr val="FF0000"/>
                </a:solidFill>
              </a:rPr>
              <a:t>systemstate</a:t>
            </a:r>
            <a:r>
              <a:rPr lang="en-US" sz="2400" dirty="0"/>
              <a:t> is set to zero; otherwise system state is set to a value of one. 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Pre-condition: </a:t>
            </a:r>
            <a:r>
              <a:rPr lang="en-US" sz="2400" i="1" dirty="0" err="1">
                <a:solidFill>
                  <a:srgbClr val="FF0000"/>
                </a:solidFill>
              </a:rPr>
              <a:t>systemstate</a:t>
            </a:r>
            <a:r>
              <a:rPr lang="en-US" sz="2400" dirty="0"/>
              <a:t> will have a value ranging between zero and five, </a:t>
            </a:r>
            <a:r>
              <a:rPr lang="en-US" sz="2400" i="1" dirty="0"/>
              <a:t>temp</a:t>
            </a:r>
            <a:r>
              <a:rPr lang="en-US" sz="2400" dirty="0"/>
              <a:t> will range from zero to 1000. </a:t>
            </a:r>
            <a:r>
              <a:rPr lang="en-US" sz="2400" i="1" dirty="0"/>
              <a:t>temp</a:t>
            </a:r>
            <a:r>
              <a:rPr lang="en-US" sz="2400" dirty="0"/>
              <a:t> will be unaffected by the procedure. 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F3C8A-99C0-4B78-BAED-1FFCD833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9040" y="1803400"/>
            <a:ext cx="8233516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9040" y="503356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primes</a:t>
            </a:r>
            <a:r>
              <a:rPr lang="en-US" sz="2400" dirty="0"/>
              <a:t> over a variable indicate the value of the variable after a program unit has been executed. </a:t>
            </a:r>
            <a:endParaRPr lang="en-GB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72D9D-A3E9-4583-8EB3-6CA6E93B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8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5203" y="1905000"/>
            <a:ext cx="7923663" cy="254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633690"/>
            <a:ext cx="8680066" cy="160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3954F-38EA-4EA9-B14A-85310CD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4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quantification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240" y="2088315"/>
            <a:ext cx="8547025" cy="22804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985DF-B3FE-4846-86BC-A51BBE67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4536440"/>
            <a:ext cx="8210401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94" y="2479038"/>
            <a:ext cx="7575812" cy="12801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A4C07-26AE-4FBE-A70D-2071906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87C-0FDF-444A-9A28-EB5AF0D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9E7-565C-4590-8518-81E6E26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Multiple quantified statements</a:t>
            </a:r>
          </a:p>
          <a:p>
            <a:r>
              <a:rPr lang="en-US" sz="2400" dirty="0"/>
              <a:t>Truth value of multiple quantified statements </a:t>
            </a:r>
          </a:p>
          <a:p>
            <a:r>
              <a:rPr lang="en-US" sz="2400" dirty="0"/>
              <a:t>Pre and post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4A57-43CC-4AB9-8914-287F038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3: Section 3.3 of the book “Software development with Z” by J.B. Wordsworth</a:t>
            </a:r>
          </a:p>
          <a:p>
            <a:r>
              <a:rPr lang="en-US" sz="2800" dirty="0"/>
              <a:t>Chapter # 2:  of the book “Formal Software Development, from VDM to Java” by Quentin </a:t>
            </a:r>
            <a:r>
              <a:rPr lang="en-US" sz="2800" dirty="0" err="1"/>
              <a:t>Charatan</a:t>
            </a:r>
            <a:r>
              <a:rPr lang="en-US" sz="2800" dirty="0"/>
              <a:t> and Aaron </a:t>
            </a:r>
            <a:r>
              <a:rPr lang="en-US" sz="2800" dirty="0" err="1"/>
              <a:t>Kans</a:t>
            </a:r>
            <a:endParaRPr lang="en-US" sz="2800" dirty="0"/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Multiple Quantified statements, Pre and post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E47E-7639-45AD-977E-7035B2EF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1181-3A7B-436E-8B60-0DAA4CCA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Multiple quantified statements</a:t>
            </a:r>
          </a:p>
          <a:p>
            <a:r>
              <a:rPr lang="en-US" sz="2400" dirty="0"/>
              <a:t>Pre and post conditions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EC85-891D-462F-B2FE-F941B14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627412"/>
            <a:ext cx="8911687" cy="1280890"/>
          </a:xfrm>
        </p:spPr>
        <p:txBody>
          <a:bodyPr/>
          <a:lstStyle/>
          <a:p>
            <a:r>
              <a:rPr lang="en-US" dirty="0"/>
              <a:t>Multiple quantified statements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742443"/>
            <a:ext cx="8229600" cy="55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BB66C8B-8EC3-4167-8206-708526F154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403158"/>
            <a:ext cx="89116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 show that such a statement is true, you must be able to meet the following challenge:</a:t>
            </a:r>
          </a:p>
          <a:p>
            <a:r>
              <a:rPr lang="en-US" sz="2400" dirty="0"/>
              <a:t>• Imagine that someone is allowed to choose any element whatsoever from the set </a:t>
            </a:r>
            <a:r>
              <a:rPr lang="en-US" sz="2400" i="1" dirty="0"/>
              <a:t>D, and imagine that the person gives you that element. Call it x.</a:t>
            </a:r>
          </a:p>
          <a:p>
            <a:r>
              <a:rPr lang="en-US" sz="2400" dirty="0"/>
              <a:t>• The challenge for you is to find an element </a:t>
            </a:r>
            <a:r>
              <a:rPr lang="en-US" sz="2400" i="1" dirty="0"/>
              <a:t>y in E so that the person’s x and your y, taken together, satisfy property P(x, y).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443" y="5530182"/>
            <a:ext cx="4343400" cy="829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30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quantified statements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92924" y="1663482"/>
            <a:ext cx="73456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77830" y="2326678"/>
            <a:ext cx="914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 show that a statement of this form is true:</a:t>
            </a:r>
          </a:p>
          <a:p>
            <a:r>
              <a:rPr lang="en-US" sz="2400" dirty="0"/>
              <a:t>You must find one single element (call it </a:t>
            </a:r>
            <a:r>
              <a:rPr lang="en-US" sz="2400" i="1" dirty="0"/>
              <a:t>x) in D with the following property:</a:t>
            </a:r>
          </a:p>
          <a:p>
            <a:r>
              <a:rPr lang="en-US" sz="2400" dirty="0"/>
              <a:t>• After you have found your </a:t>
            </a:r>
            <a:r>
              <a:rPr lang="en-US" sz="2400" i="1" dirty="0"/>
              <a:t>x, someone is allowed to choose any element whatsoever </a:t>
            </a:r>
            <a:r>
              <a:rPr lang="en-US" sz="2400" dirty="0"/>
              <a:t>from </a:t>
            </a:r>
            <a:r>
              <a:rPr lang="en-US" sz="2400" i="1" dirty="0"/>
              <a:t>E. The person challenges you by giving you that element. Call it y.</a:t>
            </a:r>
          </a:p>
          <a:p>
            <a:r>
              <a:rPr lang="en-US" sz="2400" dirty="0"/>
              <a:t>• Your job is to show that your </a:t>
            </a:r>
            <a:r>
              <a:rPr lang="en-US" sz="2400" i="1" dirty="0"/>
              <a:t>x together with the person’s y satisfy property P(x, y).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5567827"/>
            <a:ext cx="4121629" cy="42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4" y="6064027"/>
            <a:ext cx="5591485" cy="339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B78F82-7A50-4067-9341-B748A81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6285" y="1519872"/>
            <a:ext cx="29813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2925" y="4619287"/>
            <a:ext cx="8911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 that the following statement is true in this world: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For all triangles </a:t>
            </a:r>
            <a:r>
              <a:rPr lang="en-US" sz="2400" i="1" dirty="0"/>
              <a:t>x, there is a square y such that x and y have the same color.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There is a triangle </a:t>
            </a:r>
            <a:r>
              <a:rPr lang="en-US" sz="2400" i="1" dirty="0"/>
              <a:t>x such that for all circles y, x is to the right of y.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BB66C8B-8EC3-4167-8206-708526F154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8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1" y="2133600"/>
            <a:ext cx="726719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8843" y="4109720"/>
            <a:ext cx="6844173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BB66C8B-8EC3-4167-8206-708526F154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Where a predicate begins with two quantifiers, one existential and one universal, we must take care about changing their order, as in general this is not possible. The following predicate </a:t>
                </a:r>
              </a:p>
              <a:p>
                <a14:m>
                  <m:oMath xmlns:m="http://schemas.openxmlformats.org/officeDocument/2006/math"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s-ES" sz="2400" dirty="0">
                    <a:solidFill>
                      <a:srgbClr val="FF0000"/>
                    </a:solidFill>
                  </a:rPr>
                  <a:t>x: Z • ( </a:t>
                </a:r>
                <a14:m>
                  <m:oMath xmlns:m="http://schemas.openxmlformats.org/officeDocument/2006/math"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s-ES" sz="2400" dirty="0">
                    <a:solidFill>
                      <a:srgbClr val="FF0000"/>
                    </a:solidFill>
                  </a:rPr>
                  <a:t>y: Z • y &gt; x ) </a:t>
                </a:r>
                <a:r>
                  <a:rPr lang="en-US" sz="2400" dirty="0"/>
                  <a:t>says that given any integer we can always find one bigger than it, and it is true. </a:t>
                </a:r>
              </a:p>
              <a:p>
                <a:r>
                  <a:rPr lang="en-US" sz="2400" dirty="0"/>
                  <a:t>On the other hand </a:t>
                </a:r>
                <a14:m>
                  <m:oMath xmlns:m="http://schemas.openxmlformats.org/officeDocument/2006/math"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∃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y: Z • (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∀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x: Z • y &gt; x) </a:t>
                </a:r>
                <a:r>
                  <a:rPr lang="en-US" sz="2400" dirty="0"/>
                  <a:t>says that we can find an integer that is bigger than all the integers, and it is false. </a:t>
                </a:r>
              </a:p>
              <a:p>
                <a:endParaRPr lang="es-E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2E3F3-080F-405F-9E55-165FF6D2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calculus and design specification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During system design a </a:t>
            </a:r>
            <a:r>
              <a:rPr lang="en-US" sz="2400" dirty="0">
                <a:solidFill>
                  <a:srgbClr val="FF0000"/>
                </a:solidFill>
              </a:rPr>
              <a:t>functional specification </a:t>
            </a:r>
            <a:r>
              <a:rPr lang="en-US" sz="2400" dirty="0"/>
              <a:t>is transformed into a </a:t>
            </a:r>
            <a:r>
              <a:rPr lang="en-US" sz="2400" b="1" dirty="0"/>
              <a:t>system design</a:t>
            </a:r>
            <a:r>
              <a:rPr lang="en-US" sz="2400" dirty="0"/>
              <a:t>. </a:t>
            </a:r>
          </a:p>
          <a:p>
            <a:r>
              <a:rPr lang="en-US" sz="2400" dirty="0"/>
              <a:t>Such a design will consist of a series of discrete units. </a:t>
            </a:r>
          </a:p>
          <a:p>
            <a:r>
              <a:rPr lang="en-US" sz="2400" dirty="0"/>
              <a:t>In turn these units will consist of modules which contain procedures and functions which are related by virtue of the tasks they perform. 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491E-C7F8-4C2E-AB5C-44A697A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23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9|4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61022</TotalTime>
  <Words>787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Frutiger-Black</vt:lpstr>
      <vt:lpstr>Wingdings 3</vt:lpstr>
      <vt:lpstr>Wisp</vt:lpstr>
      <vt:lpstr>Department of Computer Science, CUI Lahore Campus</vt:lpstr>
      <vt:lpstr>Predicate Logic</vt:lpstr>
      <vt:lpstr>Topics to be discussed</vt:lpstr>
      <vt:lpstr>Multiple quantified statements</vt:lpstr>
      <vt:lpstr>Multiple quantified statements</vt:lpstr>
      <vt:lpstr>Example</vt:lpstr>
      <vt:lpstr>Solution </vt:lpstr>
      <vt:lpstr>Mixing quantifiers</vt:lpstr>
      <vt:lpstr>Predicate calculus and design specification </vt:lpstr>
      <vt:lpstr>Pre and post condition </vt:lpstr>
      <vt:lpstr>Example</vt:lpstr>
      <vt:lpstr>Example </vt:lpstr>
      <vt:lpstr>Solution</vt:lpstr>
      <vt:lpstr>Example </vt:lpstr>
      <vt:lpstr>Example with quantification</vt:lpstr>
      <vt:lpstr>Solution </vt:lpstr>
      <vt:lpstr>Summary of the lecture: conclusion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Farooq Ahmad</cp:lastModifiedBy>
  <cp:revision>636</cp:revision>
  <dcterms:created xsi:type="dcterms:W3CDTF">2020-07-13T13:27:16Z</dcterms:created>
  <dcterms:modified xsi:type="dcterms:W3CDTF">2021-10-10T16:31:40Z</dcterms:modified>
</cp:coreProperties>
</file>