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0" r:id="rId2"/>
    <p:sldId id="313" r:id="rId3"/>
    <p:sldId id="365" r:id="rId4"/>
    <p:sldId id="257" r:id="rId5"/>
    <p:sldId id="367" r:id="rId6"/>
    <p:sldId id="368" r:id="rId7"/>
    <p:sldId id="267" r:id="rId8"/>
    <p:sldId id="268" r:id="rId9"/>
    <p:sldId id="269" r:id="rId10"/>
    <p:sldId id="263" r:id="rId11"/>
    <p:sldId id="264" r:id="rId12"/>
    <p:sldId id="266" r:id="rId13"/>
    <p:sldId id="278" r:id="rId14"/>
    <p:sldId id="277" r:id="rId15"/>
    <p:sldId id="374" r:id="rId16"/>
    <p:sldId id="265" r:id="rId17"/>
    <p:sldId id="366" r:id="rId18"/>
    <p:sldId id="280" r:id="rId19"/>
    <p:sldId id="369" r:id="rId20"/>
    <p:sldId id="375" r:id="rId21"/>
    <p:sldId id="376" r:id="rId22"/>
    <p:sldId id="370" r:id="rId23"/>
    <p:sldId id="371" r:id="rId24"/>
    <p:sldId id="372" r:id="rId25"/>
    <p:sldId id="373" r:id="rId26"/>
    <p:sldId id="301" r:id="rId27"/>
    <p:sldId id="364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192-BD5B-456E-A9D4-EE783DE710FF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60B2-9779-4494-8434-5B2B01E7FF8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FEB1-EF12-4FB4-97EC-B73486B3540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FCE8-8D37-4015-B430-D0A7D503F7E7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67-2C6F-4067-ABB6-F36E69CDF452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2419-3D7A-4304-BE01-DFF93F6B093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F13D-F32D-4AEE-B273-0927C288655E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210-883C-4E21-BE5B-B6CB35838C7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66C4-4216-4FB2-A104-33CC17D9B20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0CE4-C5D1-42B7-BE80-8EC1A58792C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1C8D-7F81-4A0B-81AC-2944668F43E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DC28-3A9D-4210-82BC-D677A591436A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BF0C-5705-4C51-AFDA-6FAA593DDEDE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B6A-BDDB-4003-8901-52B6BE4B111B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018-5996-45B2-8CEF-0F5DA78E5EC0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EFA5-1D3C-4F69-8932-CF840DE9A088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D41A-B14C-487F-B336-F3DEF500302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in library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8320"/>
            <a:ext cx="8915400" cy="42468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decision about which sets are to be </a:t>
            </a:r>
            <a:r>
              <a:rPr lang="en-US" sz="2400" b="1" dirty="0"/>
              <a:t>types</a:t>
            </a:r>
            <a:r>
              <a:rPr lang="en-US" sz="2400" dirty="0"/>
              <a:t> is part of the specification process. </a:t>
            </a:r>
          </a:p>
          <a:p>
            <a:r>
              <a:rPr lang="en-US" sz="2400" b="1" i="1" dirty="0"/>
              <a:t>Book</a:t>
            </a:r>
            <a:r>
              <a:rPr lang="en-US" sz="2400" dirty="0"/>
              <a:t> is the type from which the books in the library are drawn. </a:t>
            </a:r>
          </a:p>
          <a:p>
            <a:r>
              <a:rPr lang="en-US" sz="2400" b="1" i="1" dirty="0"/>
              <a:t>Person</a:t>
            </a:r>
            <a:r>
              <a:rPr lang="en-US" sz="2400" dirty="0"/>
              <a:t> is a set from which the borrowers are drawn, and it will be a type of the specification. </a:t>
            </a:r>
          </a:p>
          <a:p>
            <a:r>
              <a:rPr lang="en-US" sz="2400" dirty="0"/>
              <a:t>In the library management system, the types Book and Person should be introduced as given sets: </a:t>
            </a:r>
          </a:p>
          <a:p>
            <a:r>
              <a:rPr lang="en-US" sz="2400" b="1" dirty="0"/>
              <a:t>[Book], [Person] OR</a:t>
            </a:r>
          </a:p>
          <a:p>
            <a:r>
              <a:rPr lang="en-US" sz="2400" b="1" dirty="0"/>
              <a:t>[</a:t>
            </a:r>
            <a:r>
              <a:rPr lang="en-US" sz="2400" b="1" i="1" dirty="0"/>
              <a:t>Book</a:t>
            </a:r>
            <a:r>
              <a:rPr lang="en-US" sz="2400" b="1" dirty="0"/>
              <a:t>, </a:t>
            </a:r>
            <a:r>
              <a:rPr lang="en-US" sz="2400" b="1" i="1" dirty="0"/>
              <a:t>Person</a:t>
            </a:r>
            <a:r>
              <a:rPr lang="en-US" sz="2400" b="1" dirty="0"/>
              <a:t>]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2605B-D9EE-4C82-9436-BE5D916B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b="1" i="1" dirty="0"/>
              <a:t>[Student] </a:t>
            </a:r>
            <a:r>
              <a:rPr lang="en-US" sz="2400" dirty="0"/>
              <a:t>is a type, we can declare a variable for a student </a:t>
            </a:r>
            <a:r>
              <a:rPr lang="en-US" sz="2400" i="1" dirty="0" err="1"/>
              <a:t>oneStudt</a:t>
            </a:r>
            <a:r>
              <a:rPr lang="en-US" sz="2400" dirty="0"/>
              <a:t> with the following declaration: </a:t>
            </a:r>
          </a:p>
          <a:p>
            <a:r>
              <a:rPr lang="en-US" sz="2400" i="1" dirty="0" err="1"/>
              <a:t>oneStudt</a:t>
            </a:r>
            <a:r>
              <a:rPr lang="en-US" sz="2400" i="1" dirty="0"/>
              <a:t>: </a:t>
            </a:r>
            <a:r>
              <a:rPr lang="en-US" sz="2400" b="1" i="1" dirty="0"/>
              <a:t>Student</a:t>
            </a:r>
            <a:r>
              <a:rPr lang="en-US" sz="2400" i="1" dirty="0"/>
              <a:t> </a:t>
            </a:r>
          </a:p>
          <a:p>
            <a:r>
              <a:rPr lang="en-US" sz="2400" dirty="0"/>
              <a:t>Note that the variable name being declared is followed by a colon, </a:t>
            </a:r>
            <a:r>
              <a:rPr lang="en-US" sz="2400" b="1" dirty="0"/>
              <a:t>and then by the name of the set from which it takes its values</a:t>
            </a:r>
            <a:r>
              <a:rPr lang="en-US" sz="2400" dirty="0"/>
              <a:t>. </a:t>
            </a:r>
          </a:p>
          <a:p>
            <a:r>
              <a:rPr lang="en-US" sz="2400" dirty="0"/>
              <a:t>A possible value of declared variable:</a:t>
            </a:r>
          </a:p>
          <a:p>
            <a:r>
              <a:rPr lang="en-US" sz="2400" i="1" dirty="0" err="1"/>
              <a:t>oneStudt</a:t>
            </a:r>
            <a:r>
              <a:rPr lang="en-US" sz="2400" dirty="0"/>
              <a:t> = Ali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5763A-C174-4D45-856E-D786CE3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18640"/>
                <a:ext cx="8915400" cy="40030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 power set of a set A is the set of all its subsets. We shall use the notation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A to denote the power set of a set A. </a:t>
                </a:r>
              </a:p>
              <a:p>
                <a:r>
                  <a:rPr lang="en-US" sz="2400" dirty="0"/>
                  <a:t>Suppose that A is a set with just two members x and y; we can then enumerate its power set.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 = {Ø,{x},{y},{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}} </a:t>
                </a:r>
              </a:p>
              <a:p>
                <a:r>
                  <a:rPr lang="en-US" sz="2400" dirty="0"/>
                  <a:t>The two predicates following have the same meaning: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B,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B The following predicates about the power set are true: </a:t>
                </a:r>
              </a:p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∈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A </a:t>
                </a:r>
              </a:p>
              <a:p>
                <a:r>
                  <a:rPr lang="en-US" sz="2400" dirty="0"/>
                  <a:t> 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18640"/>
                <a:ext cx="8915400" cy="4003040"/>
              </a:xfrm>
              <a:blipFill>
                <a:blip r:embed="rId4"/>
                <a:stretch>
                  <a:fillRect l="-821" t="-1826" r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920B-1E7F-4BFE-8F09-4B9378F6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53" y="534933"/>
            <a:ext cx="8911687" cy="1280890"/>
          </a:xfrm>
        </p:spPr>
        <p:txBody>
          <a:bodyPr/>
          <a:lstStyle/>
          <a:p>
            <a:r>
              <a:rPr lang="en-US" dirty="0"/>
              <a:t>Set variable and single valued variable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8B863-85E0-4121-8879-F8CBD45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693AD4-0B7B-447E-950C-3FC359B43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840" y="1905000"/>
                <a:ext cx="8915400" cy="313717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the declaration </a:t>
                </a:r>
                <a:r>
                  <a:rPr lang="en-US" sz="2400" i="1" dirty="0" err="1"/>
                  <a:t>aNumber</a:t>
                </a:r>
                <a:r>
                  <a:rPr lang="en-US" sz="2400" dirty="0"/>
                  <a:t>: { 1, 2, 3 } which says </a:t>
                </a:r>
                <a:r>
                  <a:rPr lang="en-US" sz="2400" i="1" dirty="0" err="1"/>
                  <a:t>aNumber</a:t>
                </a:r>
                <a:r>
                  <a:rPr lang="en-US" sz="2400" dirty="0"/>
                  <a:t> could be 1, or it could be 2, or it could be 3, and nothing else. </a:t>
                </a:r>
              </a:p>
              <a:p>
                <a:r>
                  <a:rPr lang="en-US" sz="2400" dirty="0"/>
                  <a:t>In short, </a:t>
                </a:r>
                <a:r>
                  <a:rPr lang="en-US" sz="2400" b="1" dirty="0" err="1"/>
                  <a:t>aNumber</a:t>
                </a:r>
                <a:r>
                  <a:rPr lang="en-US" sz="2400" b="1" dirty="0"/>
                  <a:t> is a single value </a:t>
                </a:r>
                <a:r>
                  <a:rPr lang="en-US" sz="2400" dirty="0"/>
                  <a:t>from the set { 1, 2, 3 }. </a:t>
                </a:r>
              </a:p>
              <a:p>
                <a:r>
                  <a:rPr lang="en-US" sz="2400" i="1" dirty="0" err="1"/>
                  <a:t>someNumber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{ 1, 2, 3 }</a:t>
                </a:r>
              </a:p>
              <a:p>
                <a:r>
                  <a:rPr lang="en-US" sz="2400" dirty="0"/>
                  <a:t>The difference in the two declarations is the presence or absence of fat P viz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693AD4-0B7B-447E-950C-3FC359B43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840" y="1905000"/>
                <a:ext cx="8915400" cy="3137178"/>
              </a:xfrm>
              <a:blipFill>
                <a:blip r:embed="rId4"/>
                <a:stretch>
                  <a:fillRect l="-958" t="-1556" r="-889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2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set variable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9A183-9BC7-4D5F-9CAC-279671A7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FBABBC3-03DB-47B8-88B6-D43CC7BAF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7932" y="161544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i="1" dirty="0" err="1"/>
                  <a:t>someNumber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{ 1, 2, 3 }</a:t>
                </a:r>
              </a:p>
              <a:p>
                <a:r>
                  <a:rPr lang="en-US" sz="2400" dirty="0"/>
                  <a:t>then </a:t>
                </a:r>
                <a:r>
                  <a:rPr lang="en-US" sz="2400" i="1" dirty="0" err="1"/>
                  <a:t>someNumber</a:t>
                </a:r>
                <a:r>
                  <a:rPr lang="en-US" sz="2400" dirty="0"/>
                  <a:t> could be any one of the elements in</a:t>
                </a:r>
              </a:p>
              <a:p>
                <a:r>
                  <a:rPr lang="en-US" sz="2400" dirty="0"/>
                  <a:t>{ {}, { 1 }, { 2 }, { 3 }, { 1 ,2 }, { 1, 3 }, { 2, 3 }, { 1 ,2, 3 } } where each element is itself a set. </a:t>
                </a:r>
              </a:p>
              <a:p>
                <a:r>
                  <a:rPr lang="en-US" sz="2400" dirty="0"/>
                  <a:t>The value of </a:t>
                </a:r>
                <a:r>
                  <a:rPr lang="en-US" sz="2400" i="1" dirty="0" err="1"/>
                  <a:t>someNumber</a:t>
                </a:r>
                <a:r>
                  <a:rPr lang="en-US" sz="2400" dirty="0"/>
                  <a:t> could be { } or { 1 } or { 2 } or { 3 } or { 1, 2 } or { 1, 3 } or { 2, 3 } or { 1, 2, 3 }.</a:t>
                </a:r>
              </a:p>
              <a:p>
                <a:r>
                  <a:rPr lang="en-US" sz="2400" dirty="0"/>
                  <a:t>We say that </a:t>
                </a:r>
                <a:r>
                  <a:rPr lang="en-US" sz="2400" i="1" dirty="0" err="1"/>
                  <a:t>someNumber</a:t>
                </a:r>
                <a:r>
                  <a:rPr lang="en-US" sz="2400" dirty="0"/>
                  <a:t> is a finite set of elements drawn from { 1, 2, 3 }. </a:t>
                </a:r>
              </a:p>
              <a:p>
                <a:r>
                  <a:rPr lang="en-US" sz="2400" b="1" dirty="0"/>
                  <a:t>In short, </a:t>
                </a:r>
                <a:r>
                  <a:rPr lang="en-US" sz="2400" b="1" i="1" dirty="0" err="1"/>
                  <a:t>someNumber</a:t>
                </a:r>
                <a:r>
                  <a:rPr lang="en-US" sz="2400" b="1" dirty="0"/>
                  <a:t> is a set.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FBABBC3-03DB-47B8-88B6-D43CC7BAF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7932" y="1615440"/>
                <a:ext cx="8915400" cy="3777622"/>
              </a:xfrm>
              <a:blipFill>
                <a:blip r:embed="rId5"/>
                <a:stretch>
                  <a:fillRect l="-957" t="-2258" r="-1094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62EF7-4FB4-4F49-9B49-B38CC8A9E1B1}"/>
                  </a:ext>
                </a:extLst>
              </p:cNvPr>
              <p:cNvSpPr txBox="1"/>
              <p:nvPr/>
            </p:nvSpPr>
            <p:spPr>
              <a:xfrm>
                <a:off x="2632613" y="5393062"/>
                <a:ext cx="86660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Exercise: List the all possible values of variable b and variable x, declared as: </a:t>
                </a:r>
              </a:p>
              <a:p>
                <a:r>
                  <a:rPr lang="en-US" sz="2400" dirty="0"/>
                  <a:t>b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0, 1, 3, 5, 7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{0, 1, 2, 3, 4}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62EF7-4FB4-4F49-9B49-B38CC8A9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13" y="5393062"/>
                <a:ext cx="8666038" cy="1200329"/>
              </a:xfrm>
              <a:prstGeom prst="rect">
                <a:avLst/>
              </a:prstGeom>
              <a:blipFill>
                <a:blip r:embed="rId6"/>
                <a:stretch>
                  <a:fillRect l="-112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47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BAEC-C29E-4208-A0A4-BF6C073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set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394D-53F2-46BC-8F22-612C0B4D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43760"/>
                <a:ext cx="8915400" cy="42062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b="1" i="1" dirty="0"/>
                  <a:t>[Student] </a:t>
                </a:r>
                <a:r>
                  <a:rPr lang="en-US" sz="2400" dirty="0"/>
                  <a:t>is a type we can declare a student </a:t>
                </a:r>
                <a:r>
                  <a:rPr lang="en-US" sz="2400" i="1" dirty="0" err="1"/>
                  <a:t>oneStudt</a:t>
                </a:r>
                <a:r>
                  <a:rPr lang="en-US" sz="2400" dirty="0"/>
                  <a:t> with the following declaration: </a:t>
                </a:r>
              </a:p>
              <a:p>
                <a:r>
                  <a:rPr lang="en-US" sz="2400" i="1" dirty="0" err="1"/>
                  <a:t>oneStudt</a:t>
                </a:r>
                <a:r>
                  <a:rPr lang="en-US" sz="2400" i="1" dirty="0"/>
                  <a:t>: </a:t>
                </a:r>
                <a:r>
                  <a:rPr lang="en-US" sz="2400" b="1" i="1" dirty="0"/>
                  <a:t>Student</a:t>
                </a:r>
                <a:r>
                  <a:rPr lang="en-US" sz="2400" i="1" dirty="0"/>
                  <a:t> </a:t>
                </a:r>
              </a:p>
              <a:p>
                <a:r>
                  <a:rPr lang="en-US" sz="2400" dirty="0"/>
                  <a:t>Note that the variable name being declared is followed by a colon, </a:t>
                </a:r>
                <a:r>
                  <a:rPr lang="en-US" sz="2400" b="1" dirty="0"/>
                  <a:t>and then by the name of the set from which it takes its values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A possible value of declared variable:</a:t>
                </a:r>
              </a:p>
              <a:p>
                <a:r>
                  <a:rPr lang="en-US" sz="2400" i="1" dirty="0" err="1"/>
                  <a:t>oneStudt</a:t>
                </a:r>
                <a:r>
                  <a:rPr lang="en-US" sz="2400" dirty="0"/>
                  <a:t> = Ali</a:t>
                </a:r>
              </a:p>
              <a:p>
                <a:r>
                  <a:rPr lang="en-US" sz="2400" i="1" dirty="0" err="1"/>
                  <a:t>someStudt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 Student</a:t>
                </a:r>
              </a:p>
              <a:p>
                <a:r>
                  <a:rPr lang="en-US" sz="2400" dirty="0"/>
                  <a:t>One possible value of declared variable:</a:t>
                </a:r>
              </a:p>
              <a:p>
                <a:r>
                  <a:rPr lang="en-US" sz="2400" i="1" dirty="0" err="1"/>
                  <a:t>someStudt</a:t>
                </a:r>
                <a:r>
                  <a:rPr lang="en-US" sz="2400" dirty="0"/>
                  <a:t> = {Ali, Saad, Fahd}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394D-53F2-46BC-8F22-612C0B4D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43760"/>
                <a:ext cx="8915400" cy="4206240"/>
              </a:xfrm>
              <a:blipFill>
                <a:blip r:embed="rId2"/>
                <a:stretch>
                  <a:fillRect l="-821" t="-2609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7A40-2B27-4074-BA70-B33B8B03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sets for library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/>
              <a:t>Book</a:t>
            </a:r>
            <a:r>
              <a:rPr lang="en-US" sz="2400" dirty="0"/>
              <a:t>; is the set of books owned by the library. All the members of books are of the same type, being drawn from the set </a:t>
            </a:r>
            <a:r>
              <a:rPr lang="en-US" sz="2400" i="1" dirty="0"/>
              <a:t>Book</a:t>
            </a:r>
            <a:r>
              <a:rPr lang="en-US" sz="2400" dirty="0"/>
              <a:t>. </a:t>
            </a:r>
          </a:p>
          <a:p>
            <a:r>
              <a:rPr lang="en-US" sz="2400" i="1" dirty="0" err="1"/>
              <a:t>On_loan</a:t>
            </a:r>
            <a:r>
              <a:rPr lang="en-US" sz="2400" dirty="0"/>
              <a:t>; is the set of books that have been borrowed. All the members of </a:t>
            </a:r>
            <a:r>
              <a:rPr lang="en-US" sz="2400" dirty="0" err="1"/>
              <a:t>o</a:t>
            </a:r>
            <a:r>
              <a:rPr lang="en-US" sz="2400" i="1" dirty="0" err="1"/>
              <a:t>n_loan</a:t>
            </a:r>
            <a:r>
              <a:rPr lang="en-US" sz="2400" dirty="0"/>
              <a:t> are drawn from the set </a:t>
            </a:r>
            <a:r>
              <a:rPr lang="en-US" sz="2400" b="1" i="1" dirty="0"/>
              <a:t>Book</a:t>
            </a:r>
            <a:r>
              <a:rPr lang="en-US" sz="2400" dirty="0"/>
              <a:t>. </a:t>
            </a:r>
          </a:p>
          <a:p>
            <a:r>
              <a:rPr lang="en-US" sz="2400" i="1" dirty="0" err="1"/>
              <a:t>On_shelves</a:t>
            </a:r>
            <a:r>
              <a:rPr lang="en-US" sz="2400" dirty="0"/>
              <a:t>; is the set of books that have not been borrowed, and are still believed to be on the library shelves. All the members of </a:t>
            </a:r>
            <a:r>
              <a:rPr lang="en-US" sz="2400" i="1" dirty="0" err="1"/>
              <a:t>on_shelves</a:t>
            </a:r>
            <a:r>
              <a:rPr lang="en-US" sz="2400" dirty="0"/>
              <a:t> are drawn from the set </a:t>
            </a:r>
            <a:r>
              <a:rPr lang="en-US" sz="2400" b="1" i="1" dirty="0"/>
              <a:t>Book</a:t>
            </a:r>
            <a:r>
              <a:rPr lang="en-US" sz="2400" dirty="0"/>
              <a:t>. </a:t>
            </a:r>
          </a:p>
          <a:p>
            <a:r>
              <a:rPr lang="en-US" sz="2400" i="1" dirty="0"/>
              <a:t>Reference</a:t>
            </a:r>
            <a:r>
              <a:rPr lang="en-US" sz="2400" dirty="0"/>
              <a:t>; is the set of books that may never be borrowed, but are to be used only on the library premises. All the members of reference are drawn from the set </a:t>
            </a:r>
            <a:r>
              <a:rPr lang="en-US" sz="2400" b="1" i="1" dirty="0"/>
              <a:t>Book</a:t>
            </a:r>
            <a:r>
              <a:rPr lang="en-US" sz="2400" dirty="0"/>
              <a:t>. </a:t>
            </a:r>
          </a:p>
          <a:p>
            <a:r>
              <a:rPr lang="en-US" sz="2400" i="1" dirty="0"/>
              <a:t>Borrowers</a:t>
            </a:r>
            <a:r>
              <a:rPr lang="en-US" sz="2400" dirty="0"/>
              <a:t>; is the set of people who are entitled to borrow books from the library. All the members of borrowers are drawn from the set </a:t>
            </a:r>
            <a:r>
              <a:rPr lang="en-US" sz="2400" i="1" dirty="0"/>
              <a:t>Person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EF8E-999E-4ABC-9BA6-00CA201A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set variables for Library Management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43760"/>
                <a:ext cx="8915400" cy="409013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i="1" dirty="0"/>
                  <a:t>books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</a:p>
              <a:p>
                <a:r>
                  <a:rPr lang="en-US" sz="2400" i="1" dirty="0" err="1"/>
                  <a:t>on_shelves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i="1" dirty="0"/>
                  <a:t>reference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i="1" dirty="0" err="1"/>
                  <a:t>on_loan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OR</a:t>
                </a:r>
              </a:p>
              <a:p>
                <a:r>
                  <a:rPr lang="en-US" sz="2400" i="1" dirty="0"/>
                  <a:t>books, </a:t>
                </a:r>
                <a:r>
                  <a:rPr lang="en-US" sz="2400" i="1" dirty="0" err="1"/>
                  <a:t>on_shelves</a:t>
                </a:r>
                <a:r>
                  <a:rPr lang="en-US" sz="2400" i="1" dirty="0"/>
                  <a:t>, reference, on _loan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borrowers: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Person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Exercise: Given [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PERSON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] the set of all people, explain the difference between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p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PERSON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q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PERSON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43760"/>
                <a:ext cx="8915400" cy="4090130"/>
              </a:xfrm>
              <a:blipFill>
                <a:blip r:embed="rId5"/>
                <a:stretch>
                  <a:fillRect l="-821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4D54-80FC-461C-A8D2-1FA747D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7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211" y="313711"/>
            <a:ext cx="8911687" cy="128089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6211" y="1524365"/>
            <a:ext cx="4313864" cy="483337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hotel system reserves rooms for guests from an arrival date to a departure date. Types here could include: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HOTEL </a:t>
            </a:r>
            <a:r>
              <a:rPr lang="en-US" sz="2400" dirty="0">
                <a:solidFill>
                  <a:schemeClr val="tx1"/>
                </a:solidFill>
              </a:rPr>
              <a:t>- the set of all hotels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RESERVATION </a:t>
            </a:r>
            <a:r>
              <a:rPr lang="en-US" sz="2400" dirty="0">
                <a:solidFill>
                  <a:schemeClr val="tx1"/>
                </a:solidFill>
              </a:rPr>
              <a:t>- the set of all reservations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ROOM </a:t>
            </a:r>
            <a:r>
              <a:rPr lang="en-US" sz="2400" dirty="0">
                <a:solidFill>
                  <a:schemeClr val="tx1"/>
                </a:solidFill>
              </a:rPr>
              <a:t>- the set of all rooms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GUEST </a:t>
            </a:r>
            <a:r>
              <a:rPr lang="en-US" sz="2400" dirty="0">
                <a:solidFill>
                  <a:schemeClr val="tx1"/>
                </a:solidFill>
              </a:rPr>
              <a:t>- the set of all guests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DATE </a:t>
            </a:r>
            <a:r>
              <a:rPr lang="en-US" sz="2400" dirty="0">
                <a:solidFill>
                  <a:schemeClr val="tx1"/>
                </a:solidFill>
              </a:rPr>
              <a:t>- the set of all 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22C3A1-7D13-433E-B93D-922190BE4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Declare and explain variables to represent:</a:t>
            </a:r>
            <a:endParaRPr lang="en-US" sz="4400" b="1" dirty="0"/>
          </a:p>
          <a:p>
            <a:r>
              <a:rPr lang="en-US" sz="4400" b="1" dirty="0"/>
              <a:t>A) </a:t>
            </a:r>
            <a:r>
              <a:rPr lang="en-US" sz="4400" dirty="0"/>
              <a:t>a single hotel</a:t>
            </a:r>
          </a:p>
          <a:p>
            <a:r>
              <a:rPr lang="en-US" sz="4400" b="1" dirty="0"/>
              <a:t>B) </a:t>
            </a:r>
            <a:r>
              <a:rPr lang="en-US" sz="4400" dirty="0"/>
              <a:t>a finite set of rooms</a:t>
            </a:r>
          </a:p>
          <a:p>
            <a:r>
              <a:rPr lang="en-US" sz="4400" b="1" dirty="0"/>
              <a:t>C) </a:t>
            </a:r>
            <a:r>
              <a:rPr lang="en-US" sz="4400" dirty="0"/>
              <a:t>a single reservation</a:t>
            </a:r>
          </a:p>
          <a:p>
            <a:r>
              <a:rPr lang="en-US" sz="4400" b="1" dirty="0"/>
              <a:t>D) </a:t>
            </a:r>
            <a:r>
              <a:rPr lang="en-US" sz="4400" dirty="0"/>
              <a:t>a finite set of guests</a:t>
            </a:r>
          </a:p>
          <a:p>
            <a:r>
              <a:rPr lang="en-US" sz="4400" b="1" dirty="0"/>
              <a:t>E) </a:t>
            </a:r>
            <a:r>
              <a:rPr lang="en-US" sz="4400" dirty="0"/>
              <a:t>a single date.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E5D28-A9AE-4E66-9E7A-D42015F2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7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0EA4C-CECD-4788-8385-30DC2FE8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4A4D5-BA9D-45D0-9DCA-0E1090BC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we wish to introduce a type with a small number of members, and give names to the members of the type. </a:t>
            </a:r>
          </a:p>
          <a:p>
            <a:r>
              <a:rPr lang="en-US" sz="2400" dirty="0" err="1"/>
              <a:t>YesNo</a:t>
            </a:r>
            <a:r>
              <a:rPr lang="en-US" sz="2400" dirty="0"/>
              <a:t> :: = yes | no </a:t>
            </a:r>
          </a:p>
          <a:p>
            <a:r>
              <a:rPr lang="en-US" sz="2400" dirty="0"/>
              <a:t>The sign ':: = ' is the </a:t>
            </a:r>
            <a:r>
              <a:rPr lang="en-US" sz="2400" b="1" dirty="0"/>
              <a:t>data type definition symbol</a:t>
            </a:r>
            <a:r>
              <a:rPr lang="en-US" sz="2400" dirty="0"/>
              <a:t>, and the sign '|' is the </a:t>
            </a:r>
            <a:r>
              <a:rPr lang="en-US" sz="2400" b="1" dirty="0"/>
              <a:t>branch  separator</a:t>
            </a:r>
            <a:r>
              <a:rPr lang="en-US" sz="2400" dirty="0"/>
              <a:t>. </a:t>
            </a:r>
          </a:p>
          <a:p>
            <a:r>
              <a:rPr lang="en-US" sz="2400" dirty="0"/>
              <a:t>Day ::=MON | TUE| WED | THU| FRI| SAT | SUN</a:t>
            </a:r>
          </a:p>
          <a:p>
            <a:r>
              <a:rPr lang="en-US" sz="2400" i="1" dirty="0" err="1"/>
              <a:t>aDay</a:t>
            </a:r>
            <a:r>
              <a:rPr lang="en-US" sz="2400" dirty="0"/>
              <a:t>: Day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2A65F-426A-4036-A7EF-B33FE4CB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in Z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/>
              <a:t> Sets as types, declaring variables and set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5CB6-834E-4E7E-9C93-7FF45C6C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8A6F2-7A58-4F6F-B4FB-6EC00E7C1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44770"/>
                <a:ext cx="8915400" cy="43891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b="1" dirty="0"/>
                  <a:t>Integers</a:t>
                </a:r>
                <a:r>
                  <a:rPr lang="en-US" sz="2400" dirty="0"/>
                  <a:t>, denoted in formal text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, is the set of positive or negative whole numbers including zero. </a:t>
                </a:r>
              </a:p>
              <a:p>
                <a:r>
                  <a:rPr lang="en-US" sz="2400" b="1" dirty="0"/>
                  <a:t>It does not have to be introduced formally.</a:t>
                </a:r>
                <a:r>
                  <a:rPr lang="en-US" sz="2400" dirty="0"/>
                  <a:t> 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is a set of integers, its type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dirty="0"/>
                  <a:t>Natural numbers</a:t>
                </a:r>
                <a:r>
                  <a:rPr lang="en-US" sz="2400" dirty="0"/>
                  <a:t>, denoted in formal text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, is the set of whole numbers from zero upwards. </a:t>
                </a:r>
              </a:p>
              <a:p>
                <a:r>
                  <a:rPr lang="en-US" sz="2400" dirty="0"/>
                  <a:t>The natural numbers are a subset of the integers, so the type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, it is not itself a type. </a:t>
                </a:r>
              </a:p>
              <a:p>
                <a:r>
                  <a:rPr lang="en-US" sz="2400" dirty="0"/>
                  <a:t>By declaring variable </a:t>
                </a:r>
                <a:r>
                  <a:rPr lang="en-US" sz="2400" i="1" dirty="0"/>
                  <a:t>size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we mean that the type of </a:t>
                </a:r>
                <a:r>
                  <a:rPr lang="en-US" sz="2400" i="1" dirty="0"/>
                  <a:t>size</a:t>
                </a:r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, but any reasoning we do that uses size is entitled to use the predicate size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 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8A6F2-7A58-4F6F-B4FB-6EC00E7C1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44770"/>
                <a:ext cx="8915400" cy="4389120"/>
              </a:xfrm>
              <a:blipFill>
                <a:blip r:embed="rId4"/>
                <a:stretch>
                  <a:fillRect l="-82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CF731-C0E7-440E-B42C-58B29006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C8D4-0213-481C-A327-ABC08430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Subrange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7F0BF-90A8-4F30-B56C-7F73B17C6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Sometimes we need to specify a more restricted set of numbers, those numbers lying in a certain range. </a:t>
                </a:r>
              </a:p>
              <a:p>
                <a:r>
                  <a:rPr lang="en-US" sz="2400" dirty="0"/>
                  <a:t>Such a set is called a </a:t>
                </a:r>
                <a:r>
                  <a:rPr lang="en-US" sz="2400" b="1" dirty="0"/>
                  <a:t>subrange</a:t>
                </a:r>
                <a:r>
                  <a:rPr lang="en-US" sz="2400" dirty="0"/>
                  <a:t>, and here are some examples showing the formal notation used to denote them. </a:t>
                </a:r>
              </a:p>
              <a:p>
                <a:r>
                  <a:rPr lang="en-US" sz="2400" dirty="0"/>
                  <a:t>1 .. 4 denotes {1, 2, 3, 4} </a:t>
                </a:r>
              </a:p>
              <a:p>
                <a:r>
                  <a:rPr lang="en-US" sz="2400" dirty="0"/>
                  <a:t>2 .. 6 denotes {2, 3, 4, 5, 6} </a:t>
                </a:r>
              </a:p>
              <a:p>
                <a:r>
                  <a:rPr lang="en-US" sz="2400" dirty="0"/>
                  <a:t>1 .. 0 denotes </a:t>
                </a:r>
                <a:r>
                  <a:rPr lang="az-Cyrl-AZ" sz="2400" dirty="0"/>
                  <a:t>Ф</a:t>
                </a:r>
                <a:r>
                  <a:rPr lang="en-US" sz="2400" dirty="0"/>
                  <a:t> (of type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7F0BF-90A8-4F30-B56C-7F73B17C6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BF884-68FD-4EA8-A74A-40C9C9C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9023-DDBE-40BD-8633-DB03648B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50ED7-DF02-4996-9860-C62F3DC05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X denotes some finite set, then the number of elements in the set is called its cardinality or size, and is denoted by </a:t>
                </a:r>
                <a:r>
                  <a:rPr lang="en-US" sz="2400" b="1" dirty="0"/>
                  <a:t>#X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# {7, 2, 12} = 3</a:t>
                </a:r>
              </a:p>
              <a:p>
                <a:r>
                  <a:rPr lang="en-US" sz="2400" dirty="0"/>
                  <a:t># {4,…,10} = 7</a:t>
                </a:r>
              </a:p>
              <a:p>
                <a:r>
                  <a:rPr lang="en-US" sz="2400" dirty="0"/>
                  <a:t># { } = 0</a:t>
                </a:r>
              </a:p>
              <a:p>
                <a:r>
                  <a:rPr lang="en-US" sz="2400" i="1" dirty="0"/>
                  <a:t>#on_loan</a:t>
                </a:r>
              </a:p>
              <a:p>
                <a:r>
                  <a:rPr lang="en-US" sz="2400" i="1" dirty="0"/>
                  <a:t>enrolled: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i="1" dirty="0"/>
                  <a:t> Student</a:t>
                </a:r>
              </a:p>
              <a:p>
                <a:r>
                  <a:rPr lang="en-US" sz="2400" i="1" dirty="0"/>
                  <a:t>#enrolled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50ED7-DF02-4996-9860-C62F3DC05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FCB53-9E29-4C76-A73E-6962E853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55EA-EDB8-46C0-A06B-5D505746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Operators: 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3D31D-E1E7-4CD6-B17A-0F1B51C9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union</a:t>
                </a:r>
                <a:r>
                  <a:rPr lang="en-US" sz="2400" dirty="0"/>
                  <a:t> of two sets, j and k returns a set that contains all the elements of the set j and all the elements of the set k. It is denoted by: </a:t>
                </a:r>
                <a:r>
                  <a:rPr lang="en-US" sz="2400" b="1" dirty="0"/>
                  <a:t>j U k</a:t>
                </a:r>
              </a:p>
              <a:p>
                <a:r>
                  <a:rPr lang="en-US" sz="2400" dirty="0"/>
                  <a:t>if j = {MON, TUE, WED, SUN}</a:t>
                </a:r>
              </a:p>
              <a:p>
                <a:r>
                  <a:rPr lang="en-US" sz="2400" dirty="0"/>
                  <a:t>and k = {MON, FRI, TUE}</a:t>
                </a:r>
              </a:p>
              <a:p>
                <a:r>
                  <a:rPr lang="en-US" sz="2400" dirty="0"/>
                  <a:t>then j U k = {MON, TUE, WED, SUN, FRI}</a:t>
                </a:r>
              </a:p>
              <a:p>
                <a:r>
                  <a:rPr lang="en-US" sz="2400" i="1" dirty="0"/>
                  <a:t>on_shelves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, </a:t>
                </a:r>
                <a:r>
                  <a:rPr lang="en-US" sz="2400" i="1" dirty="0" err="1"/>
                  <a:t>on_loan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i="1" dirty="0" err="1"/>
                  <a:t>on_shelves</a:t>
                </a:r>
                <a:r>
                  <a:rPr lang="en-US" sz="2400" dirty="0"/>
                  <a:t> U </a:t>
                </a:r>
                <a:r>
                  <a:rPr lang="en-US" sz="2400" i="1" dirty="0" err="1"/>
                  <a:t>on_loan</a:t>
                </a:r>
                <a:r>
                  <a:rPr lang="en-US" sz="2400" dirty="0"/>
                  <a:t> = </a:t>
                </a:r>
                <a:r>
                  <a:rPr lang="en-US" sz="2400" i="1" dirty="0"/>
                  <a:t>books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3D31D-E1E7-4CD6-B17A-0F1B51C9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E0D9B-643C-40DB-8D77-1FADC73C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1253-ADC4-49CE-8E57-BAD1F94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Operators: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EF1E1-D1A2-4C38-A405-C49DB2789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intersection</a:t>
                </a:r>
                <a:r>
                  <a:rPr lang="en-US" sz="2400" dirty="0"/>
                  <a:t> of two sets j and k returns a set that contains all the elements that are common to both j and k. It is denoted by: </a:t>
                </a:r>
                <a:r>
                  <a:rPr lang="en-US" sz="2400" b="1" dirty="0"/>
                  <a:t>j ∩ k</a:t>
                </a:r>
              </a:p>
              <a:p>
                <a:r>
                  <a:rPr lang="en-US" sz="2400" dirty="0"/>
                  <a:t>if j = {MON, TUE, WED, SUN}</a:t>
                </a:r>
              </a:p>
              <a:p>
                <a:r>
                  <a:rPr lang="en-US" sz="2400" dirty="0"/>
                  <a:t>and k = {MON, FRI, TUE}</a:t>
                </a:r>
              </a:p>
              <a:p>
                <a:r>
                  <a:rPr lang="en-US" sz="2400" dirty="0"/>
                  <a:t>then j ∩ k = {MON, TUE}</a:t>
                </a:r>
              </a:p>
              <a:p>
                <a:r>
                  <a:rPr lang="en-US" sz="2400" i="1" dirty="0"/>
                  <a:t>on_shelves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, </a:t>
                </a:r>
                <a:r>
                  <a:rPr lang="en-US" sz="2400" i="1" dirty="0" err="1"/>
                  <a:t>on_loan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i="1" dirty="0" err="1"/>
                  <a:t>on_shelves</a:t>
                </a:r>
                <a:r>
                  <a:rPr lang="en-US" sz="2400" dirty="0"/>
                  <a:t> ∩ </a:t>
                </a:r>
                <a:r>
                  <a:rPr lang="en-US" sz="2400" i="1" dirty="0" err="1"/>
                  <a:t>on_loan</a:t>
                </a:r>
                <a:r>
                  <a:rPr lang="en-US" sz="2400" dirty="0"/>
                  <a:t> = </a:t>
                </a:r>
                <a:r>
                  <a:rPr lang="az-Cyrl-AZ" sz="2400" dirty="0"/>
                  <a:t>Ф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EF1E1-D1A2-4C38-A405-C49DB278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r="-1915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BA029-3FF0-43A7-84DE-247E588F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D8B6-2FA6-4A85-8EAA-6B8A7D6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Operators: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DCED4-C269-4715-8B00-30F971EEE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of j and k is the set that contains all the elements that belong to j but do not belong to k. It is denoted by: </a:t>
                </a:r>
                <a:r>
                  <a:rPr lang="en-US" sz="2400" b="1" dirty="0"/>
                  <a:t>j \ k  </a:t>
                </a:r>
              </a:p>
              <a:p>
                <a:r>
                  <a:rPr lang="en-US" sz="2400" dirty="0"/>
                  <a:t>if j = {MON, TUE, WED, SUN}</a:t>
                </a:r>
              </a:p>
              <a:p>
                <a:r>
                  <a:rPr lang="en-US" sz="2400" dirty="0"/>
                  <a:t>and k = {MON, FRI, TUE}</a:t>
                </a:r>
              </a:p>
              <a:p>
                <a:r>
                  <a:rPr lang="en-US" sz="2400" dirty="0"/>
                  <a:t>then j \ k = {WED, SUN}</a:t>
                </a:r>
              </a:p>
              <a:p>
                <a:r>
                  <a:rPr lang="en-US" sz="2400" i="1" dirty="0"/>
                  <a:t>on_shelves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, </a:t>
                </a:r>
                <a:r>
                  <a:rPr lang="en-US" sz="2400" i="1" dirty="0"/>
                  <a:t>reference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, </a:t>
                </a:r>
                <a:r>
                  <a:rPr lang="en-US" sz="2400" i="1" dirty="0" err="1"/>
                  <a:t>for_borrow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Book</a:t>
                </a:r>
                <a:r>
                  <a:rPr lang="en-US" sz="2400" dirty="0"/>
                  <a:t> </a:t>
                </a:r>
              </a:p>
              <a:p>
                <a:r>
                  <a:rPr lang="en-US" sz="2400" i="1" dirty="0" err="1"/>
                  <a:t>on_shelves</a:t>
                </a:r>
                <a:r>
                  <a:rPr lang="en-US" sz="2400" i="1" dirty="0"/>
                  <a:t> \ reference = </a:t>
                </a:r>
                <a:r>
                  <a:rPr lang="en-US" sz="2400" i="1" dirty="0" err="1"/>
                  <a:t>for_borrow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DCED4-C269-4715-8B00-30F971EE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2258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B2F0-85EB-45EA-90E6-8BA605B4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3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using set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i="1" dirty="0" err="1"/>
                  <a:t>on_loan</a:t>
                </a:r>
                <a:r>
                  <a:rPr lang="en-US" sz="2000" i="1" dirty="0"/>
                  <a:t>, </a:t>
                </a:r>
                <a:r>
                  <a:rPr lang="en-US" sz="2000" i="1" dirty="0" err="1"/>
                  <a:t>on_shelves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Book</a:t>
                </a:r>
              </a:p>
              <a:p>
                <a:r>
                  <a:rPr lang="en-US" sz="2000" i="1" dirty="0" err="1"/>
                  <a:t>returned_book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Book</a:t>
                </a:r>
              </a:p>
              <a:p>
                <a:r>
                  <a:rPr lang="en-US" sz="2000" i="1" dirty="0" err="1"/>
                  <a:t>ref_book</a:t>
                </a:r>
                <a:r>
                  <a:rPr lang="en-US" sz="2000" i="1" dirty="0"/>
                  <a:t>, </a:t>
                </a:r>
                <a:r>
                  <a:rPr lang="en-US" sz="2000" i="1" dirty="0" err="1"/>
                  <a:t>sc_book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Book</a:t>
                </a:r>
              </a:p>
              <a:p>
                <a:r>
                  <a:rPr lang="en-US" sz="2000" b="1" dirty="0"/>
                  <a:t>No book can be on loan and returned book.</a:t>
                </a:r>
              </a:p>
              <a:p>
                <a:r>
                  <a:rPr lang="en-US" sz="2000" i="1" dirty="0" err="1"/>
                  <a:t>On_loan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err="1"/>
                  <a:t>returned_book</a:t>
                </a:r>
                <a:r>
                  <a:rPr lang="en-US" sz="2000" i="1" dirty="0"/>
                  <a:t> =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</m:oMath>
                </a14:m>
                <a:endParaRPr lang="en-US" sz="2000" i="1" dirty="0"/>
              </a:p>
              <a:p>
                <a:r>
                  <a:rPr lang="en-US" sz="2000" b="1" dirty="0"/>
                  <a:t>Only science books can be on loan.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/>
                      <m:t>on</m:t>
                    </m:r>
                    <m:r>
                      <m:rPr>
                        <m:nor/>
                      </m:rPr>
                      <a:rPr lang="en-US" sz="2000" i="1" dirty="0"/>
                      <m:t>_</m:t>
                    </m:r>
                    <m:r>
                      <m:rPr>
                        <m:nor/>
                      </m:rPr>
                      <a:rPr lang="en-US" sz="2000" i="1" dirty="0"/>
                      <m:t>loan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i="1" dirty="0"/>
                  <a:t>  sc_book</a:t>
                </a:r>
              </a:p>
              <a:p>
                <a:r>
                  <a:rPr lang="en-US" sz="2000" b="1" dirty="0"/>
                  <a:t>Reference books are those which are on shelves and science books</a:t>
                </a:r>
              </a:p>
              <a:p>
                <a:r>
                  <a:rPr lang="en-US" sz="2000" i="1" dirty="0" err="1"/>
                  <a:t>on_shelves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i="1" dirty="0" err="1"/>
                  <a:t>sc_book</a:t>
                </a:r>
                <a:r>
                  <a:rPr lang="en-US" sz="2000" i="1" dirty="0"/>
                  <a:t> = </a:t>
                </a:r>
                <a:r>
                  <a:rPr lang="en-US" sz="2000" i="1" dirty="0" err="1"/>
                  <a:t>ref_book</a:t>
                </a:r>
                <a:endParaRPr lang="en-US" sz="2000" i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84" t="-806" r="-547" b="-4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B25C5-41F5-45CA-BBDB-6C4FB182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87C-0FDF-444A-9A28-EB5AF0D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9E7-565C-4590-8518-81E6E26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as data type</a:t>
            </a:r>
          </a:p>
          <a:p>
            <a:r>
              <a:rPr lang="en-US" sz="2400" dirty="0"/>
              <a:t>Declaring set variables</a:t>
            </a:r>
          </a:p>
          <a:p>
            <a:r>
              <a:rPr lang="en-US" sz="2400" dirty="0"/>
              <a:t>Operators for set variables</a:t>
            </a:r>
          </a:p>
          <a:p>
            <a:r>
              <a:rPr lang="en-US" sz="2400" dirty="0"/>
              <a:t>Constructing predicates using set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74A57-43CC-4AB9-8914-287F038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3: Section 3.1 of the book “Software development with Z” by J.B. Wordsworth</a:t>
            </a:r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E47E-7639-45AD-977E-7035B2E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1181-3A7B-436E-8B60-0DAA4CCA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Sets as types</a:t>
            </a:r>
          </a:p>
          <a:p>
            <a:r>
              <a:rPr lang="en-US" sz="2400" dirty="0"/>
              <a:t>Declaring variables </a:t>
            </a:r>
          </a:p>
          <a:p>
            <a:r>
              <a:rPr lang="en-US" sz="2400" dirty="0"/>
              <a:t>Declaring set variables</a:t>
            </a:r>
          </a:p>
          <a:p>
            <a:r>
              <a:rPr lang="en-US" sz="2400" dirty="0"/>
              <a:t>Set operators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C85-891D-462F-B2FE-F941B1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is an unordered well-defined collection of objects in which repetition is not significant.</a:t>
            </a:r>
          </a:p>
          <a:p>
            <a:r>
              <a:rPr lang="en-US" sz="2400" dirty="0"/>
              <a:t>Well-defined' means that given a value, it is possible to decide whether it is a member of the set.</a:t>
            </a:r>
          </a:p>
          <a:p>
            <a:r>
              <a:rPr lang="en-US" sz="2400" dirty="0"/>
              <a:t>The members of a set are distinct values, that is to say there is no notion of how many times a value occurs in a set; either it is there or it is not. </a:t>
            </a:r>
          </a:p>
          <a:p>
            <a:r>
              <a:rPr lang="en-US" sz="2400" dirty="0"/>
              <a:t>The members of a set are not considered to be in any particular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8FDC-F92C-4546-9F42-F15942F6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C9F-AAC5-4E5F-B9C6-FA1694C8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for system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AD0C-C84C-4A36-A807-00DE4F47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To formalize the notion </a:t>
            </a:r>
            <a:r>
              <a:rPr lang="en-US" sz="2400" b="1" dirty="0"/>
              <a:t>'of the same kind or unique'</a:t>
            </a:r>
            <a:r>
              <a:rPr lang="en-US" sz="2400" dirty="0"/>
              <a:t> we introduce into a Z specification certain sets called </a:t>
            </a:r>
            <a:r>
              <a:rPr lang="en-US" sz="2400" b="1" dirty="0"/>
              <a:t>types</a:t>
            </a:r>
            <a:r>
              <a:rPr lang="en-US" sz="2400" dirty="0"/>
              <a:t>.</a:t>
            </a:r>
          </a:p>
          <a:p>
            <a:r>
              <a:rPr lang="en-US" sz="2400" dirty="0"/>
              <a:t>So, </a:t>
            </a:r>
            <a:r>
              <a:rPr lang="en-US" sz="2400" u="sng" dirty="0"/>
              <a:t>if we are modelling a collection of objects that are considered unique</a:t>
            </a:r>
            <a:r>
              <a:rPr lang="en-US" sz="2400" dirty="0"/>
              <a:t>, and in which ordering is unimportant, the set type is a good candidate.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consider a collection of patients registered on the books of a doctor’s surgery. A set might be used to model this collection, as patients are considered unique in the register and the ordering of patients in this register will not be relevant.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8B64D-E753-4C01-879D-33B9102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014C-F2EC-42EE-ABB2-E1A0510E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sets are not suitable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0405-3763-4F2A-AACB-C7349189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If repetition and ordering are relevant, however, a set may not be an appropriate type to use. </a:t>
            </a:r>
          </a:p>
          <a:p>
            <a:pPr algn="l"/>
            <a:r>
              <a:rPr lang="en-US" sz="2400" b="1" dirty="0"/>
              <a:t>Example:</a:t>
            </a:r>
            <a:r>
              <a:rPr lang="en-US" sz="2400" dirty="0"/>
              <a:t> a set would not be the appropriate way to model the </a:t>
            </a:r>
            <a:r>
              <a:rPr lang="en-US" sz="2400" b="1" dirty="0"/>
              <a:t>queue of patients </a:t>
            </a:r>
            <a:r>
              <a:rPr lang="en-US" sz="2400" dirty="0"/>
              <a:t>waiting for a doctor, as ordering is important here. </a:t>
            </a:r>
          </a:p>
          <a:p>
            <a:pPr algn="l"/>
            <a:r>
              <a:rPr lang="en-US" sz="2400" dirty="0"/>
              <a:t>Also, a set may not be an appropriate way to model the </a:t>
            </a:r>
            <a:r>
              <a:rPr lang="en-US" sz="2400" b="1" dirty="0"/>
              <a:t>patients seen by a doctor over a given period</a:t>
            </a:r>
            <a:r>
              <a:rPr lang="en-US" sz="2400" dirty="0"/>
              <a:t>, as a patient may have seen a doctor more than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1699-34B8-42F8-81B6-4617CB7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/>
          <a:lstStyle/>
          <a:p>
            <a:r>
              <a:rPr lang="en-US" dirty="0"/>
              <a:t>Comprehensive specification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683002"/>
            <a:ext cx="8151057" cy="296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5180" y="1974670"/>
            <a:ext cx="9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Suppose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D</a:t>
            </a:r>
            <a:r>
              <a:rPr lang="en-US" sz="2400" dirty="0">
                <a:cs typeface="Arial" pitchFamily="34" charset="0"/>
              </a:rPr>
              <a:t> denotes some declarations,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sz="2400" dirty="0">
                <a:cs typeface="Arial" pitchFamily="34" charset="0"/>
              </a:rPr>
              <a:t> a predicate constraining the  values and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E</a:t>
            </a:r>
            <a:r>
              <a:rPr lang="en-US" sz="2400" dirty="0">
                <a:cs typeface="Arial" pitchFamily="34" charset="0"/>
              </a:rPr>
              <a:t> an expression denoting a term; then an expression of the form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{D | P • E}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E5446-F0CC-4EEC-B76B-0D2BCC38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predicate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/>
          </a:bodyPr>
          <a:lstStyle/>
          <a:p>
            <a:r>
              <a:rPr lang="en-US" sz="2400" b="1" dirty="0"/>
              <a:t>The predicate part </a:t>
            </a:r>
            <a:r>
              <a:rPr lang="en-US" sz="2400" dirty="0"/>
              <a:t>of a comprehensive set specification defines the </a:t>
            </a:r>
            <a:r>
              <a:rPr lang="en-US" sz="2400" dirty="0">
                <a:solidFill>
                  <a:srgbClr val="FF0000"/>
                </a:solidFill>
              </a:rPr>
              <a:t>properties of the members of the set which is specified. </a:t>
            </a:r>
          </a:p>
          <a:p>
            <a:r>
              <a:rPr lang="en-US" sz="2400" dirty="0"/>
              <a:t>Thus, {n:N|n</a:t>
            </a:r>
            <a:r>
              <a:rPr lang="en-US" sz="2400" baseline="30000" dirty="0"/>
              <a:t>3</a:t>
            </a:r>
            <a:r>
              <a:rPr lang="en-US" sz="2400" dirty="0"/>
              <a:t>&gt;10 </a:t>
            </a:r>
            <a:r>
              <a:rPr lang="en-US" sz="2400" dirty="0">
                <a:latin typeface="Arial"/>
                <a:cs typeface="Arial"/>
              </a:rPr>
              <a:t>●</a:t>
            </a:r>
            <a:r>
              <a:rPr lang="en-US" sz="2400" dirty="0"/>
              <a:t>n} specifies the set of natural numbers which have the property that their cubes are greater than 10.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F2CF-7A31-4CB7-A16E-B9FD699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245" y="248190"/>
            <a:ext cx="8911687" cy="1280890"/>
          </a:xfrm>
        </p:spPr>
        <p:txBody>
          <a:bodyPr/>
          <a:lstStyle/>
          <a:p>
            <a:r>
              <a:rPr lang="en-US" dirty="0"/>
              <a:t>The term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6720"/>
            <a:ext cx="8915400" cy="457781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term part of a comprehensive set specification </a:t>
            </a:r>
            <a:r>
              <a:rPr lang="en-US" sz="2400" b="1" dirty="0"/>
              <a:t>defines the form of the members of the set</a:t>
            </a:r>
            <a:r>
              <a:rPr lang="en-US" sz="2400" dirty="0"/>
              <a:t>. A term consists of an expression which, when evaluated, will deliver a value which is of the same type as the set. For example, </a:t>
            </a:r>
          </a:p>
          <a:p>
            <a:r>
              <a:rPr lang="en-US" sz="2400" dirty="0"/>
              <a:t>{</a:t>
            </a:r>
            <a:r>
              <a:rPr lang="en-US" sz="2400" dirty="0" err="1"/>
              <a:t>n:N|n</a:t>
            </a:r>
            <a:r>
              <a:rPr lang="en-US" sz="2400" dirty="0"/>
              <a:t> &gt;20 ^ n&lt;100 </a:t>
            </a:r>
            <a:r>
              <a:rPr lang="en-US" sz="2400" dirty="0">
                <a:latin typeface="Arial"/>
                <a:cs typeface="Arial"/>
              </a:rPr>
              <a:t>●</a:t>
            </a:r>
            <a:r>
              <a:rPr lang="en-US" sz="2400" dirty="0"/>
              <a:t>n} states that a set will contain single natural numbers which satisfy n &gt;20 ^ n&lt;100 </a:t>
            </a:r>
          </a:p>
          <a:p>
            <a:r>
              <a:rPr lang="en-US" sz="2400" dirty="0"/>
              <a:t>{x, y:N|x+y = 100 </a:t>
            </a:r>
            <a:r>
              <a:rPr lang="en-US" sz="2400" dirty="0">
                <a:latin typeface="Arial"/>
                <a:cs typeface="Arial"/>
              </a:rPr>
              <a:t>● </a:t>
            </a:r>
            <a:r>
              <a:rPr lang="en-US" sz="2400" dirty="0"/>
              <a:t>(x, y)} </a:t>
            </a:r>
          </a:p>
          <a:p>
            <a:r>
              <a:rPr lang="en-US" sz="2400" dirty="0"/>
              <a:t>specifies the set of pairs which are natural numbers whose sum is 100. i.e. {(0,100), (1,99), (2,98),. . . , (100, 0)}. </a:t>
            </a:r>
            <a:r>
              <a:rPr lang="en-US" sz="2400" dirty="0">
                <a:solidFill>
                  <a:srgbClr val="FF0000"/>
                </a:solidFill>
              </a:rPr>
              <a:t>Thus, the term in this example defines the fact that elements of the set are pairs.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{x, y:N|x+y = 5 </a:t>
            </a:r>
            <a:r>
              <a:rPr lang="en-US" sz="2400" dirty="0">
                <a:latin typeface="Arial"/>
                <a:cs typeface="Arial"/>
              </a:rPr>
              <a:t>●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+ y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} is the set of natural numbers of the form x2 + y2 where x + y equals 5. This specifies the set {13, 17, 25}.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5EDDF-C432-48C9-BB13-A20C2C4B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0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4.3|3.6|2.6|2.2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5|42.2|7.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61777</TotalTime>
  <Words>2347</Words>
  <Application>Microsoft Office PowerPoint</Application>
  <PresentationFormat>Widescreen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Frutiger-Black</vt:lpstr>
      <vt:lpstr>Wingdings 3</vt:lpstr>
      <vt:lpstr>Wisp</vt:lpstr>
      <vt:lpstr>Department of Computer Science, CUI Lahore Campus</vt:lpstr>
      <vt:lpstr>Sets in Z</vt:lpstr>
      <vt:lpstr>Topics to be discussed</vt:lpstr>
      <vt:lpstr>Sets </vt:lpstr>
      <vt:lpstr>Sets for system modeling</vt:lpstr>
      <vt:lpstr>Where sets are not suitable </vt:lpstr>
      <vt:lpstr>Comprehensive specification</vt:lpstr>
      <vt:lpstr>The predicate part</vt:lpstr>
      <vt:lpstr>The term part</vt:lpstr>
      <vt:lpstr>Types in library management systems</vt:lpstr>
      <vt:lpstr>Declaration of variables </vt:lpstr>
      <vt:lpstr>Power set </vt:lpstr>
      <vt:lpstr>Set variable and single valued variable </vt:lpstr>
      <vt:lpstr>Declaring set variable</vt:lpstr>
      <vt:lpstr>Declaring set variables</vt:lpstr>
      <vt:lpstr>Some more sets for library system</vt:lpstr>
      <vt:lpstr>Declaring set variables for Library Management system</vt:lpstr>
      <vt:lpstr>Exercise </vt:lpstr>
      <vt:lpstr>Enumerated types </vt:lpstr>
      <vt:lpstr>Sets of numbers </vt:lpstr>
      <vt:lpstr>Subrange </vt:lpstr>
      <vt:lpstr>Cardinality of a set</vt:lpstr>
      <vt:lpstr>Set Operators: Union</vt:lpstr>
      <vt:lpstr>Set Operators: Intersection</vt:lpstr>
      <vt:lpstr>Set Operators: Difference</vt:lpstr>
      <vt:lpstr>Predicates using set variables</vt:lpstr>
      <vt:lpstr>Summary of the lecture: conclusion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Farooq Ahmad</cp:lastModifiedBy>
  <cp:revision>718</cp:revision>
  <dcterms:created xsi:type="dcterms:W3CDTF">2020-07-13T13:27:16Z</dcterms:created>
  <dcterms:modified xsi:type="dcterms:W3CDTF">2021-10-21T08:01:34Z</dcterms:modified>
</cp:coreProperties>
</file>