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80" r:id="rId2"/>
    <p:sldId id="256" r:id="rId3"/>
    <p:sldId id="257" r:id="rId4"/>
    <p:sldId id="259" r:id="rId5"/>
    <p:sldId id="258" r:id="rId6"/>
    <p:sldId id="260" r:id="rId7"/>
    <p:sldId id="263" r:id="rId8"/>
    <p:sldId id="272" r:id="rId9"/>
    <p:sldId id="261" r:id="rId10"/>
    <p:sldId id="265" r:id="rId11"/>
    <p:sldId id="266" r:id="rId12"/>
    <p:sldId id="267" r:id="rId13"/>
    <p:sldId id="268" r:id="rId14"/>
    <p:sldId id="276" r:id="rId15"/>
    <p:sldId id="275" r:id="rId16"/>
    <p:sldId id="269" r:id="rId17"/>
    <p:sldId id="273" r:id="rId18"/>
    <p:sldId id="277" r:id="rId19"/>
    <p:sldId id="278" r:id="rId20"/>
    <p:sldId id="279" r:id="rId21"/>
    <p:sldId id="264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00DD7-9931-404A-A9BE-B5C95E1B94C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B2938-D67B-4EBB-A24B-B926C467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ED39-3149-460E-91E6-6C3FB4B7EA0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6B4B-8A08-44D7-8A71-87DE543AB68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05CF-013F-4D97-BB13-77096ADF0B1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1049-730E-47F2-86AF-411EC257495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2C-C997-4C1D-B369-D3C66EDB418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8B73-0667-4881-A01E-E70BA2CF0BE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DB5-E984-4A47-98E9-1E975BD964A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02CE-1B40-4F24-981F-01A2AAEC7E3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6E21-E0E5-4F96-AF6F-2E8D2F24245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37DA-BABC-4847-84DE-922FE81DA36C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539A-1B4E-4BA5-BCD6-223F74774BB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AA68-3D52-4B41-A068-27E8818CE68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7383-42E8-43BC-AB06-7438A2C77B8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17F-A003-4EB7-BBE9-3D84921E12AA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3A6-ACE7-4A5F-818B-1FEAC220BC8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04D7-20ED-4C48-97F2-80C0257C376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29CC-1C78-41AA-9668-9B91767D40D6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2800" dirty="0"/>
              <a:t>Formal Methods in Software Engineering</a:t>
            </a:r>
          </a:p>
          <a:p>
            <a:pPr algn="ctr"/>
            <a:r>
              <a:rPr lang="en-US" sz="2800" dirty="0"/>
              <a:t>By</a:t>
            </a:r>
          </a:p>
          <a:p>
            <a:pPr algn="ctr"/>
            <a:r>
              <a:rPr lang="en-US" sz="2800" dirty="0"/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85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relation variables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0870" y="1632857"/>
                <a:ext cx="9453742" cy="45981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Part of the library management system is to be a bibliography that records the association between authors and the books they have written. Where [Author] and [Title] are types.</a:t>
                </a:r>
              </a:p>
              <a:p>
                <a:r>
                  <a:rPr lang="en-US" sz="2400" dirty="0"/>
                  <a:t>wrote: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dirty="0"/>
                  <a:t> (Author x Title)</a:t>
                </a:r>
              </a:p>
              <a:p>
                <a:r>
                  <a:rPr lang="en-US" sz="2400" dirty="0"/>
                  <a:t>wrote: </a:t>
                </a:r>
                <a:r>
                  <a:rPr lang="en-US" sz="2400" i="1" dirty="0"/>
                  <a:t>Author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Title</a:t>
                </a:r>
              </a:p>
              <a:p>
                <a:r>
                  <a:rPr lang="en-US" sz="2400" i="1" dirty="0" err="1"/>
                  <a:t>Paul_deitel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software_engineering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i="1" dirty="0"/>
                  <a:t> wrote </a:t>
                </a:r>
              </a:p>
              <a:p>
                <a:r>
                  <a:rPr lang="en-US" sz="2400" i="1" dirty="0" err="1"/>
                  <a:t>Paul_deitel</a:t>
                </a:r>
                <a:r>
                  <a:rPr lang="en-US" sz="2400" i="1" dirty="0"/>
                  <a:t> </a:t>
                </a:r>
                <a:r>
                  <a:rPr lang="en-US" sz="2400" b="1" i="1" dirty="0"/>
                  <a:t>wrote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software_engineering</a:t>
                </a:r>
                <a:r>
                  <a:rPr lang="en-US" sz="2400" i="1" dirty="0"/>
                  <a:t> </a:t>
                </a:r>
              </a:p>
              <a:p>
                <a:r>
                  <a:rPr lang="en-US" sz="2400" dirty="0"/>
                  <a:t>means that the bibliography </a:t>
                </a:r>
                <a:r>
                  <a:rPr lang="en-US" sz="2400" i="1" dirty="0"/>
                  <a:t>wrote</a:t>
                </a:r>
                <a:r>
                  <a:rPr lang="en-US" sz="2400" dirty="0"/>
                  <a:t> records the fact that </a:t>
                </a:r>
                <a:r>
                  <a:rPr lang="en-US" sz="2400" dirty="0" err="1"/>
                  <a:t>Paul_deitel</a:t>
                </a:r>
                <a:r>
                  <a:rPr lang="en-US" sz="2400" dirty="0"/>
                  <a:t> was the author of </a:t>
                </a:r>
                <a:r>
                  <a:rPr lang="en-US" sz="2400" dirty="0" err="1"/>
                  <a:t>software_engineering</a:t>
                </a:r>
                <a:r>
                  <a:rPr lang="en-US" sz="2400" dirty="0"/>
                  <a:t>.</a:t>
                </a:r>
              </a:p>
              <a:p>
                <a:r>
                  <a:rPr lang="en-US" sz="2400" i="1" dirty="0" err="1"/>
                  <a:t>worte</a:t>
                </a:r>
                <a:r>
                  <a:rPr lang="en-US" sz="2400" dirty="0"/>
                  <a:t> = {</a:t>
                </a:r>
                <a:r>
                  <a:rPr lang="en-US" sz="2400" i="1" dirty="0"/>
                  <a:t>Paul_deitel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software_engineering</a:t>
                </a:r>
                <a:r>
                  <a:rPr lang="en-US" sz="2400" i="1" dirty="0"/>
                  <a:t>, Paul_deitel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i="1" dirty="0"/>
                  <a:t> java}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0870" y="1632857"/>
                <a:ext cx="9453742" cy="4598125"/>
              </a:xfrm>
              <a:blipFill>
                <a:blip r:embed="rId2"/>
                <a:stretch>
                  <a:fillRect l="-774" t="-928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4678"/>
      </p:ext>
    </p:extLst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40" y="1711235"/>
            <a:ext cx="7690586" cy="47282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8424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relation can be defined by enumeration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275" y="2296115"/>
            <a:ext cx="7852229" cy="4450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34468"/>
      </p:ext>
    </p:extLst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showing the value of variable </a:t>
            </a:r>
            <a:r>
              <a:rPr lang="en-US" i="1" dirty="0"/>
              <a:t>drives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851" y="2122321"/>
            <a:ext cx="6498079" cy="44221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81614"/>
      </p:ext>
    </p:extLst>
  </p:cSld>
  <p:clrMapOvr>
    <a:masterClrMapping/>
  </p:clrMapOvr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722017" y="6035596"/>
            <a:ext cx="195975" cy="157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87">
              <a:lnSpc>
                <a:spcPts val="1145"/>
              </a:lnSpc>
              <a:spcBef>
                <a:spcPts val="57"/>
              </a:spcBef>
            </a:pPr>
            <a:r>
              <a:rPr sz="1057" dirty="0">
                <a:latin typeface="Times New Roman"/>
                <a:cs typeface="Times New Roman"/>
              </a:rPr>
              <a:t>27</a:t>
            </a:r>
            <a:endParaRPr sz="1057">
              <a:latin typeface="Times New Roman"/>
              <a:cs typeface="Times New Roman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71" y="1827455"/>
            <a:ext cx="6524948" cy="4750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415936"/>
            <a:ext cx="8911687" cy="1280890"/>
          </a:xfrm>
        </p:spPr>
        <p:txBody>
          <a:bodyPr/>
          <a:lstStyle/>
          <a:p>
            <a:r>
              <a:rPr lang="en-US" dirty="0"/>
              <a:t>Relation which is not possible to describe by enumeration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10544"/>
      </p:ext>
    </p:extLst>
  </p:cSld>
  <p:clrMapOvr>
    <a:masterClrMapping/>
  </p:clrMapOvr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order pairs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Z functions </a:t>
            </a:r>
            <a:r>
              <a:rPr lang="en-US" sz="2000" i="1" dirty="0">
                <a:solidFill>
                  <a:srgbClr val="FF0000"/>
                </a:solidFill>
                <a:latin typeface="Arial Black" panose="020B0A04020102020204" pitchFamily="34" charset="0"/>
              </a:rPr>
              <a:t>first </a:t>
            </a:r>
            <a:r>
              <a:rPr lang="en-US" sz="2000" i="1" dirty="0">
                <a:latin typeface="Arial Black" panose="020B0A04020102020204" pitchFamily="34" charset="0"/>
              </a:rPr>
              <a:t>and </a:t>
            </a:r>
            <a:r>
              <a:rPr lang="en-US" sz="2000" i="1" dirty="0">
                <a:solidFill>
                  <a:srgbClr val="FF0000"/>
                </a:solidFill>
                <a:latin typeface="Arial Black" panose="020B0A04020102020204" pitchFamily="34" charset="0"/>
              </a:rPr>
              <a:t>second</a:t>
            </a:r>
            <a:r>
              <a:rPr lang="en-US" sz="2000" i="1" dirty="0">
                <a:latin typeface="Arial Black" panose="020B0A04020102020204" pitchFamily="34" charset="0"/>
              </a:rPr>
              <a:t> split an ordered pair into its first and second coordinates.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i="1" dirty="0">
                <a:latin typeface="Arial Black" panose="020B0A04020102020204" pitchFamily="34" charset="0"/>
              </a:rPr>
              <a:t>first (</a:t>
            </a:r>
            <a:r>
              <a:rPr lang="en-US" sz="2000" i="1" dirty="0" err="1">
                <a:latin typeface="Arial Black" panose="020B0A04020102020204" pitchFamily="34" charset="0"/>
              </a:rPr>
              <a:t>madge</a:t>
            </a:r>
            <a:r>
              <a:rPr lang="en-US" sz="2000" i="1" dirty="0">
                <a:latin typeface="Arial Black" panose="020B0A04020102020204" pitchFamily="34" charset="0"/>
              </a:rPr>
              <a:t>, homer) = </a:t>
            </a:r>
            <a:r>
              <a:rPr lang="en-US" sz="2000" i="1" dirty="0" err="1">
                <a:latin typeface="Arial Black" panose="020B0A04020102020204" pitchFamily="34" charset="0"/>
              </a:rPr>
              <a:t>madge</a:t>
            </a:r>
            <a:endParaRPr lang="en-US" sz="2000" i="1" dirty="0">
              <a:latin typeface="Arial Black" panose="020B0A04020102020204" pitchFamily="34" charset="0"/>
            </a:endParaRPr>
          </a:p>
          <a:p>
            <a:r>
              <a:rPr lang="en-US" sz="2000" i="1" dirty="0">
                <a:latin typeface="Arial Black" panose="020B0A04020102020204" pitchFamily="34" charset="0"/>
              </a:rPr>
              <a:t>second (</a:t>
            </a:r>
            <a:r>
              <a:rPr lang="en-US" sz="2000" i="1" dirty="0" err="1">
                <a:latin typeface="Arial Black" panose="020B0A04020102020204" pitchFamily="34" charset="0"/>
              </a:rPr>
              <a:t>madge</a:t>
            </a:r>
            <a:r>
              <a:rPr lang="en-US" sz="2000" i="1" dirty="0">
                <a:latin typeface="Arial Black" panose="020B0A04020102020204" pitchFamily="34" charset="0"/>
              </a:rPr>
              <a:t>, homer) = homer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i="1" dirty="0">
                <a:latin typeface="Arial Black" panose="020B0A04020102020204" pitchFamily="34" charset="0"/>
              </a:rPr>
              <a:t>first and second are known as the projection functions for ordered pairs.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56114"/>
      </p:ext>
    </p:extLst>
  </p:cSld>
  <p:clrMapOvr>
    <a:masterClrMapping/>
  </p:clrMapOvr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159" y="460563"/>
            <a:ext cx="8911687" cy="1280890"/>
          </a:xfrm>
        </p:spPr>
        <p:txBody>
          <a:bodyPr/>
          <a:lstStyle/>
          <a:p>
            <a:r>
              <a:rPr lang="en-US" dirty="0"/>
              <a:t>Relations as tables in databases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7654" y="1906421"/>
            <a:ext cx="2603863" cy="2052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24" y="4494806"/>
            <a:ext cx="4521851" cy="345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596" y="5217186"/>
            <a:ext cx="3921800" cy="115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274" y="1937309"/>
            <a:ext cx="3779391" cy="33974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0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ordered pairs as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elements of a relation can be ordered pairs whose elements are sets. </a:t>
                </a:r>
              </a:p>
              <a:p>
                <a:r>
                  <a:rPr lang="en-US" sz="2400" dirty="0"/>
                  <a:t>For example, if </a:t>
                </a:r>
                <a:r>
                  <a:rPr lang="en-US" sz="2400" i="1" dirty="0"/>
                  <a:t>files</a:t>
                </a:r>
                <a:r>
                  <a:rPr lang="en-US" sz="2400" dirty="0"/>
                  <a:t> = {new, old, archive, summary, tax} </a:t>
                </a:r>
              </a:p>
              <a:p>
                <a:r>
                  <a:rPr lang="en-US" sz="2400" dirty="0"/>
                  <a:t>and </a:t>
                </a:r>
                <a:r>
                  <a:rPr lang="en-US" sz="2400" i="1" dirty="0"/>
                  <a:t>users</a:t>
                </a:r>
                <a:r>
                  <a:rPr lang="en-US" sz="2400" dirty="0"/>
                  <a:t> = {Jones, Roberts, Wilson}, </a:t>
                </a:r>
              </a:p>
              <a:p>
                <a:r>
                  <a:rPr lang="en-US" sz="2400" dirty="0"/>
                  <a:t>the relation </a:t>
                </a:r>
                <a:r>
                  <a:rPr lang="en-US" sz="2400" i="1" dirty="0" err="1"/>
                  <a:t>can_access</a:t>
                </a:r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{</a:t>
                </a:r>
                <a:r>
                  <a:rPr lang="en-US" sz="2400" dirty="0"/>
                  <a:t>(Jones, {new, old}), (Roberts, {new, old, summary}), (Wilson, {tax})</a:t>
                </a:r>
                <a:r>
                  <a:rPr lang="en-US" sz="2400" b="1" dirty="0"/>
                  <a:t>}</a:t>
                </a:r>
                <a:r>
                  <a:rPr lang="en-US" sz="2400" dirty="0"/>
                  <a:t> is an example of a relation over </a:t>
                </a:r>
                <a:r>
                  <a:rPr lang="en-US" sz="2400" i="1" dirty="0"/>
                  <a:t>users</a:t>
                </a:r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2400" i="1" dirty="0"/>
                  <a:t>files</a:t>
                </a:r>
                <a:r>
                  <a:rPr lang="en-US" sz="2400" dirty="0"/>
                  <a:t> which may describe those files which a particular user can access.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b="-6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43307"/>
      </p:ext>
    </p:extLst>
  </p:cSld>
  <p:clrMapOvr>
    <a:masterClrMapping/>
  </p:clrMapOvr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relation may contain a great information; </a:t>
            </a:r>
          </a:p>
          <a:p>
            <a:r>
              <a:rPr lang="en-US" sz="2400" dirty="0"/>
              <a:t>often, we require only a small part.</a:t>
            </a:r>
          </a:p>
          <a:p>
            <a:r>
              <a:rPr lang="en-US" sz="2400" dirty="0"/>
              <a:t>To enable us to extract the information that we need, a number of basic functions are included in our mathematical language.</a:t>
            </a:r>
          </a:p>
          <a:p>
            <a:r>
              <a:rPr lang="en-US" sz="2400" dirty="0"/>
              <a:t>The simplest examples are the </a:t>
            </a:r>
          </a:p>
          <a:p>
            <a:r>
              <a:rPr lang="en-US" sz="2400" dirty="0"/>
              <a:t>– Domain function</a:t>
            </a:r>
          </a:p>
          <a:p>
            <a:r>
              <a:rPr lang="en-US" sz="2400" dirty="0"/>
              <a:t>– Range functions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Domain of Relation:</a:t>
                </a:r>
              </a:p>
              <a:p>
                <a:r>
                  <a:rPr lang="en-US" sz="2400" dirty="0"/>
                  <a:t>The domain of a relation is the set of first members of the pairs in the relation. </a:t>
                </a:r>
              </a:p>
              <a:p>
                <a:r>
                  <a:rPr lang="en-US" sz="2400" dirty="0"/>
                  <a:t>Suppose R: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/>
                  <a:t> Y then </a:t>
                </a:r>
                <a:r>
                  <a:rPr lang="en-US" sz="2400" b="1" dirty="0" err="1"/>
                  <a:t>dom</a:t>
                </a:r>
                <a:r>
                  <a:rPr lang="en-US" sz="2400" dirty="0"/>
                  <a:t> R is the set</a:t>
                </a:r>
              </a:p>
              <a:p>
                <a:r>
                  <a:rPr lang="es-ES" sz="2400" b="1" dirty="0" err="1"/>
                  <a:t>dom</a:t>
                </a:r>
                <a:r>
                  <a:rPr lang="es-ES" sz="2400" dirty="0"/>
                  <a:t> R = {x: X; y: Y | x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s-ES" sz="2400" dirty="0"/>
                  <a:t> y ∈ R • x}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Range of Relation: </a:t>
                </a:r>
              </a:p>
              <a:p>
                <a:r>
                  <a:rPr lang="es-ES" sz="2400" b="1" dirty="0" err="1"/>
                  <a:t>ran</a:t>
                </a:r>
                <a:r>
                  <a:rPr lang="es-ES" sz="2400" dirty="0"/>
                  <a:t> R = {x: X; y: Y | x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s-ES" sz="2400" dirty="0"/>
                  <a:t> y ∈ R • y}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290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27112"/>
      </p:ext>
    </p:extLst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Relation as 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9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dom</a:t>
            </a:r>
            <a:r>
              <a:rPr lang="en-US" dirty="0"/>
              <a:t> and 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b="1" i="1" dirty="0"/>
              <a:t>owns</a:t>
            </a:r>
            <a:r>
              <a:rPr lang="en-US" sz="2400" dirty="0"/>
              <a:t> is a relation over Users x Files and its current value </a:t>
            </a:r>
          </a:p>
          <a:p>
            <a:r>
              <a:rPr lang="en-US" sz="2400" dirty="0"/>
              <a:t>is {(Jones, tax), (Jones, new), (Roberts, summary), (Wilson, archive)}, </a:t>
            </a:r>
          </a:p>
          <a:p>
            <a:r>
              <a:rPr lang="en-US" sz="2400" dirty="0"/>
              <a:t>then </a:t>
            </a:r>
            <a:r>
              <a:rPr lang="en-US" sz="2400" b="1" dirty="0" err="1"/>
              <a:t>dom</a:t>
            </a:r>
            <a:r>
              <a:rPr lang="en-US" sz="2400" b="1" dirty="0"/>
              <a:t> owns </a:t>
            </a:r>
            <a:r>
              <a:rPr lang="en-US" sz="2400" dirty="0"/>
              <a:t>is {Jones, Roberts, Wilson}.</a:t>
            </a:r>
          </a:p>
          <a:p>
            <a:r>
              <a:rPr lang="en-US" sz="2400" dirty="0"/>
              <a:t>The set </a:t>
            </a:r>
            <a:r>
              <a:rPr lang="en-US" sz="2400" dirty="0" err="1"/>
              <a:t>dom</a:t>
            </a:r>
            <a:r>
              <a:rPr lang="en-US" sz="2400" dirty="0"/>
              <a:t> owns is subset of the set Users</a:t>
            </a:r>
          </a:p>
          <a:p>
            <a:r>
              <a:rPr lang="en-US" sz="2400" dirty="0"/>
              <a:t>And </a:t>
            </a:r>
            <a:r>
              <a:rPr lang="en-US" sz="2400" b="1" dirty="0"/>
              <a:t>ran owns </a:t>
            </a:r>
            <a:r>
              <a:rPr lang="en-US" sz="2400" dirty="0"/>
              <a:t>is {tax, new, summary, archive}</a:t>
            </a:r>
          </a:p>
          <a:p>
            <a:r>
              <a:rPr lang="en-US" sz="2400" dirty="0"/>
              <a:t>The set ran owns is the subset of the set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8368"/>
      </p:ext>
    </p:extLst>
  </p:cSld>
  <p:clrMapOvr>
    <a:masterClrMapping/>
  </p:clrMapOvr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rules,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 type rules so far established are as follows: </a:t>
                </a:r>
              </a:p>
              <a:p>
                <a:r>
                  <a:rPr lang="en-US" sz="2800" dirty="0"/>
                  <a:t>(1) A given set is a type. (Sets introduced by data definition are included in this category.) </a:t>
                </a:r>
              </a:p>
              <a:p>
                <a:r>
                  <a:rPr lang="en-US" sz="2800" dirty="0"/>
                  <a:t>(2) The set Z of integers is a type. </a:t>
                </a:r>
              </a:p>
              <a:p>
                <a:r>
                  <a:rPr lang="en-US" sz="2800" dirty="0"/>
                  <a:t>(3) If T is a type, then so is PT. </a:t>
                </a:r>
              </a:p>
              <a:p>
                <a:r>
                  <a:rPr lang="en-US" sz="2800" dirty="0"/>
                  <a:t>(4) If T1 and T2 are types, then so is T1 x T2. </a:t>
                </a:r>
              </a:p>
              <a:p>
                <a:r>
                  <a:rPr lang="en-US" sz="2800" dirty="0"/>
                  <a:t>(5) If T1 and T2 are types, then so is T1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800" dirty="0"/>
                  <a:t> T2.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00" t="-1613" b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0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4: Section 4.1.1 to 4.1.5 of the book “Software Development with Z”.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  <a:p>
            <a:r>
              <a:rPr lang="en-US" dirty="0"/>
              <a:t>Relations in Z</a:t>
            </a:r>
          </a:p>
          <a:p>
            <a:r>
              <a:rPr lang="en-US" dirty="0"/>
              <a:t>Relation as a Data type</a:t>
            </a:r>
          </a:p>
          <a:p>
            <a:r>
              <a:rPr lang="en-US" dirty="0"/>
              <a:t>Declaring relation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In a Library Management System there is a close association between values of type Book and values of type Person which is required to keep track of who has borrowed what. </a:t>
                </a:r>
              </a:p>
              <a:p>
                <a:r>
                  <a:rPr lang="en-US" sz="2000" dirty="0"/>
                  <a:t>We now introduce a new kind of term called an ordered pair. </a:t>
                </a:r>
              </a:p>
              <a:p>
                <a:r>
                  <a:rPr lang="en-US" sz="2000" dirty="0"/>
                  <a:t>If </a:t>
                </a:r>
                <a:r>
                  <a:rPr lang="en-US" sz="2000" i="1" dirty="0"/>
                  <a:t>Book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Person</a:t>
                </a:r>
                <a:r>
                  <a:rPr lang="en-US" sz="2000" dirty="0"/>
                  <a:t> are types, and if;</a:t>
                </a:r>
              </a:p>
              <a:p>
                <a:r>
                  <a:rPr lang="en-US" sz="2000" i="1" dirty="0" err="1"/>
                  <a:t>formal_methods</a:t>
                </a:r>
                <a:r>
                  <a:rPr lang="en-US" sz="2000" i="1" dirty="0"/>
                  <a:t> : Book</a:t>
                </a:r>
                <a:r>
                  <a:rPr lang="en-US" sz="2000" dirty="0"/>
                  <a:t>, </a:t>
                </a:r>
                <a:r>
                  <a:rPr lang="en-US" sz="2000" i="1" dirty="0" err="1"/>
                  <a:t>arsalan</a:t>
                </a:r>
                <a:r>
                  <a:rPr lang="en-US" sz="2000" i="1" dirty="0"/>
                  <a:t>: Person</a:t>
                </a:r>
              </a:p>
              <a:p>
                <a:r>
                  <a:rPr lang="en-US" sz="2000" dirty="0"/>
                  <a:t>we can create an ordered pair whose first member is </a:t>
                </a:r>
                <a:r>
                  <a:rPr lang="en-US" sz="2000" dirty="0" err="1"/>
                  <a:t>formal_method</a:t>
                </a:r>
                <a:r>
                  <a:rPr lang="en-US" sz="2000" dirty="0"/>
                  <a:t> and whose second member is </a:t>
                </a:r>
                <a:r>
                  <a:rPr lang="en-US" sz="2000" dirty="0" err="1"/>
                  <a:t>arsalan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The notation for this term is as follows </a:t>
                </a:r>
                <a:r>
                  <a:rPr lang="en-US" sz="2000" i="1" dirty="0"/>
                  <a:t>(</a:t>
                </a:r>
                <a:r>
                  <a:rPr lang="en-US" sz="2000" i="1" dirty="0" err="1"/>
                  <a:t>formal_method</a:t>
                </a:r>
                <a:r>
                  <a:rPr lang="en-US" sz="2000" i="1" dirty="0"/>
                  <a:t>, </a:t>
                </a:r>
                <a:r>
                  <a:rPr lang="en-US" sz="2000" i="1" dirty="0" err="1"/>
                  <a:t>arsalan</a:t>
                </a:r>
                <a:r>
                  <a:rPr lang="en-US" sz="2000" i="1" dirty="0"/>
                  <a:t>) </a:t>
                </a:r>
                <a:r>
                  <a:rPr lang="en-US" sz="2000" dirty="0"/>
                  <a:t>or </a:t>
                </a:r>
                <a:r>
                  <a:rPr lang="en-US" sz="2000" dirty="0" err="1"/>
                  <a:t>formal_method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000" dirty="0"/>
                  <a:t> arsalan</a:t>
                </a:r>
              </a:p>
              <a:p>
                <a:r>
                  <a:rPr lang="en-US" sz="2000" dirty="0"/>
                  <a:t>The arrow is called a </a:t>
                </a:r>
                <a:r>
                  <a:rPr lang="en-US" sz="2000" b="1" dirty="0" err="1"/>
                  <a:t>maplet</a:t>
                </a:r>
                <a:r>
                  <a:rPr lang="en-US" sz="2000" dirty="0"/>
                  <a:t>, and it emphasizes the asymmetric nature of an ordered pair.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47" t="-2419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8162"/>
      </p:ext>
    </p:extLst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in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a formal specification, it is often necessary to describe relationships between objects e.g.</a:t>
            </a:r>
          </a:p>
          <a:p>
            <a:r>
              <a:rPr lang="en-US" sz="2000" dirty="0"/>
              <a:t>– this record is stored under that key,</a:t>
            </a:r>
          </a:p>
          <a:p>
            <a:r>
              <a:rPr lang="en-US" sz="2000" dirty="0"/>
              <a:t>– this input channel is connected to that one</a:t>
            </a:r>
          </a:p>
          <a:p>
            <a:r>
              <a:rPr lang="en-US" sz="2000" dirty="0"/>
              <a:t>– this book is borrowed by that person</a:t>
            </a:r>
          </a:p>
          <a:p>
            <a:r>
              <a:rPr lang="en-US" sz="2000" dirty="0"/>
              <a:t>Such associations can be described using simple mathematical objects called relations.</a:t>
            </a:r>
          </a:p>
          <a:p>
            <a:r>
              <a:rPr lang="en-US" sz="2000" dirty="0"/>
              <a:t>In our mathematical language, a relation is a set of ordered pairs, a subset of a Cartesian product.</a:t>
            </a:r>
          </a:p>
          <a:p>
            <a:r>
              <a:rPr lang="en-US" sz="2000" dirty="0"/>
              <a:t>If X and Y are sets, then X ↔Y denotes the set of all relations between X and Y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2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559" y="1905308"/>
            <a:ext cx="7040880" cy="45038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602"/>
      </p:ext>
    </p:extLst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formal definition of a relation is {a: A, b:B|P(a,b) </a:t>
            </a:r>
            <a:r>
              <a:rPr lang="en-US" sz="2400" dirty="0">
                <a:sym typeface="Zed" panose="00000500000000000000" pitchFamily="2" charset="2"/>
              </a:rPr>
              <a:t>• </a:t>
            </a:r>
            <a:r>
              <a:rPr lang="en-US" sz="2400" dirty="0"/>
              <a:t>(a, b)} </a:t>
            </a:r>
          </a:p>
          <a:p>
            <a:r>
              <a:rPr lang="en-US" sz="2400" dirty="0"/>
              <a:t>For example, the set </a:t>
            </a:r>
          </a:p>
          <a:p>
            <a:r>
              <a:rPr lang="en-US" sz="2400" dirty="0"/>
              <a:t>{a, b:N |a + b=4 </a:t>
            </a:r>
            <a:r>
              <a:rPr lang="en-US" sz="2400" dirty="0">
                <a:sym typeface="Zed" panose="00000500000000000000" pitchFamily="2" charset="2"/>
              </a:rPr>
              <a:t>•</a:t>
            </a:r>
            <a:r>
              <a:rPr lang="en-US" sz="2400" dirty="0"/>
              <a:t> (a, b)} </a:t>
            </a:r>
          </a:p>
          <a:p>
            <a:r>
              <a:rPr lang="en-US" sz="2400" b="1" dirty="0"/>
              <a:t>Relations are normally named</a:t>
            </a:r>
            <a:r>
              <a:rPr lang="en-US" sz="2400" dirty="0"/>
              <a:t>. Naming a relation is equivalent to naming the set of pairs which make up the relation. Thus, the relation </a:t>
            </a:r>
            <a:r>
              <a:rPr lang="en-US" sz="2400" i="1" dirty="0" err="1"/>
              <a:t>eqless</a:t>
            </a:r>
            <a:r>
              <a:rPr lang="en-US" sz="2400" i="1" dirty="0"/>
              <a:t>  </a:t>
            </a:r>
            <a:r>
              <a:rPr lang="en-US" sz="2400" dirty="0"/>
              <a:t>{x, y: N | x =y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˅</a:t>
            </a:r>
            <a:r>
              <a:rPr lang="en-US" sz="2400" dirty="0"/>
              <a:t> x&lt;4} can be written as either the constructive specification </a:t>
            </a:r>
          </a:p>
          <a:p>
            <a:r>
              <a:rPr lang="en-US" sz="2400" i="1" dirty="0" err="1"/>
              <a:t>eqless</a:t>
            </a:r>
            <a:r>
              <a:rPr lang="en-US" sz="2400" dirty="0"/>
              <a:t> = {x, y: N | x = 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˅</a:t>
            </a:r>
            <a:r>
              <a:rPr lang="en-US" sz="2400" dirty="0"/>
              <a:t> x &lt; 4}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4605"/>
      </p:ext>
    </p:extLst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relation using Set comprehension notation.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998" y="2659712"/>
            <a:ext cx="8831783" cy="546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99" y="4592935"/>
            <a:ext cx="6287546" cy="588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7111" y="3655956"/>
            <a:ext cx="62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Less_than</a:t>
            </a:r>
            <a:r>
              <a:rPr lang="en-US" dirty="0"/>
              <a:t> relation for set of non-negative integers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7111" y="5554133"/>
            <a:ext cx="73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down it into the axiomatic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8635"/>
      </p:ext>
    </p:extLst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Relation as a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2" y="1915571"/>
            <a:ext cx="7875897" cy="48509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0289"/>
      </p:ext>
    </p:extLst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63.6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10634</TotalTime>
  <Words>1059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Cambria Math</vt:lpstr>
      <vt:lpstr>Century Gothic</vt:lpstr>
      <vt:lpstr>Times New Roman</vt:lpstr>
      <vt:lpstr>Wingdings 3</vt:lpstr>
      <vt:lpstr>Wisp</vt:lpstr>
      <vt:lpstr>Department of Computer Science, CUI Lahore Campus</vt:lpstr>
      <vt:lpstr>Relations</vt:lpstr>
      <vt:lpstr>Topics</vt:lpstr>
      <vt:lpstr>Order pairs</vt:lpstr>
      <vt:lpstr>Relation in Z</vt:lpstr>
      <vt:lpstr>Binary Relation</vt:lpstr>
      <vt:lpstr>Formal definition of relation</vt:lpstr>
      <vt:lpstr>Defining relation using Set comprehension notation. </vt:lpstr>
      <vt:lpstr>Making Relation as a Type</vt:lpstr>
      <vt:lpstr>Declaring relation variables </vt:lpstr>
      <vt:lpstr>Example </vt:lpstr>
      <vt:lpstr>A small relation can be defined by enumeration</vt:lpstr>
      <vt:lpstr>Mapping showing the value of variable drives</vt:lpstr>
      <vt:lpstr>Relation which is not possible to describe by enumeration</vt:lpstr>
      <vt:lpstr>Splitting the order pairs</vt:lpstr>
      <vt:lpstr>Relations as tables in databases </vt:lpstr>
      <vt:lpstr>Elements of ordered pairs as sets</vt:lpstr>
      <vt:lpstr>Domain and range</vt:lpstr>
      <vt:lpstr>Domain and range</vt:lpstr>
      <vt:lpstr>Example of dom and ran</vt:lpstr>
      <vt:lpstr>Data Type rules, so far</vt:lpstr>
      <vt:lpstr>Reference and 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</dc:title>
  <dc:creator>Farooq Ahmad</dc:creator>
  <cp:lastModifiedBy>Farooq Ahmad</cp:lastModifiedBy>
  <cp:revision>60</cp:revision>
  <dcterms:created xsi:type="dcterms:W3CDTF">2020-05-06T09:08:45Z</dcterms:created>
  <dcterms:modified xsi:type="dcterms:W3CDTF">2021-04-09T11:04:56Z</dcterms:modified>
</cp:coreProperties>
</file>