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81" r:id="rId2"/>
    <p:sldId id="534" r:id="rId3"/>
    <p:sldId id="405" r:id="rId4"/>
    <p:sldId id="477" r:id="rId5"/>
    <p:sldId id="478" r:id="rId6"/>
    <p:sldId id="479" r:id="rId7"/>
    <p:sldId id="480" r:id="rId8"/>
    <p:sldId id="481" r:id="rId9"/>
    <p:sldId id="382" r:id="rId10"/>
    <p:sldId id="383" r:id="rId11"/>
    <p:sldId id="381" r:id="rId12"/>
    <p:sldId id="337" r:id="rId13"/>
    <p:sldId id="338" r:id="rId14"/>
    <p:sldId id="339" r:id="rId15"/>
    <p:sldId id="532" r:id="rId16"/>
    <p:sldId id="384" r:id="rId17"/>
    <p:sldId id="340" r:id="rId18"/>
    <p:sldId id="341" r:id="rId19"/>
    <p:sldId id="342" r:id="rId20"/>
    <p:sldId id="350" r:id="rId21"/>
    <p:sldId id="490" r:id="rId22"/>
    <p:sldId id="385" r:id="rId23"/>
    <p:sldId id="387" r:id="rId24"/>
    <p:sldId id="476" r:id="rId25"/>
    <p:sldId id="393" r:id="rId26"/>
    <p:sldId id="388" r:id="rId27"/>
    <p:sldId id="491" r:id="rId28"/>
    <p:sldId id="459" r:id="rId29"/>
    <p:sldId id="514" r:id="rId30"/>
    <p:sldId id="463" r:id="rId31"/>
    <p:sldId id="389" r:id="rId32"/>
    <p:sldId id="390" r:id="rId33"/>
    <p:sldId id="391" r:id="rId34"/>
    <p:sldId id="460" r:id="rId35"/>
    <p:sldId id="462" r:id="rId36"/>
    <p:sldId id="493" r:id="rId37"/>
    <p:sldId id="515" r:id="rId38"/>
    <p:sldId id="492" r:id="rId39"/>
    <p:sldId id="497" r:id="rId40"/>
    <p:sldId id="498" r:id="rId41"/>
    <p:sldId id="494" r:id="rId42"/>
    <p:sldId id="495" r:id="rId43"/>
    <p:sldId id="496" r:id="rId44"/>
    <p:sldId id="461" r:id="rId45"/>
    <p:sldId id="395" r:id="rId46"/>
    <p:sldId id="397" r:id="rId47"/>
    <p:sldId id="483" r:id="rId48"/>
    <p:sldId id="484" r:id="rId49"/>
    <p:sldId id="396" r:id="rId50"/>
    <p:sldId id="486" r:id="rId51"/>
    <p:sldId id="488" r:id="rId52"/>
    <p:sldId id="487" r:id="rId53"/>
    <p:sldId id="533" r:id="rId54"/>
    <p:sldId id="499" r:id="rId55"/>
    <p:sldId id="407" r:id="rId56"/>
    <p:sldId id="408" r:id="rId57"/>
    <p:sldId id="307" r:id="rId58"/>
  </p:sldIdLst>
  <p:sldSz cx="9144000" cy="6858000" type="screen4x3"/>
  <p:notesSz cx="7010400" cy="9296400"/>
  <p:embeddedFontLst>
    <p:embeddedFont>
      <p:font typeface="Mathematica1" panose="020B0604020202020204"/>
      <p:regular r:id="rId61"/>
      <p:bold r:id="rId62"/>
    </p:embeddedFont>
    <p:embeddedFont>
      <p:font typeface="MS Mincho" panose="020B0604020202020204" charset="-128"/>
      <p:regular r:id="rId63"/>
    </p:embeddedFont>
    <p:embeddedFont>
      <p:font typeface="Times" panose="02020603050405020304" pitchFamily="18" charset="0"/>
      <p:regular r:id="rId64"/>
      <p:bold r:id="rId65"/>
      <p:italic r:id="rId66"/>
      <p:boldItalic r:id="rId67"/>
    </p:embeddedFont>
    <p:embeddedFont>
      <p:font typeface="Impact" panose="020B0806030902050204" pitchFamily="34" charset="0"/>
      <p:regular r:id="rId6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1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CC0"/>
    <a:srgbClr val="FBD4C3"/>
    <a:srgbClr val="FBC3D7"/>
    <a:srgbClr val="FFD9E7"/>
    <a:srgbClr val="FFD9F6"/>
    <a:srgbClr val="47E552"/>
    <a:srgbClr val="F3EA39"/>
    <a:srgbClr val="E70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71" y="48"/>
      </p:cViewPr>
      <p:guideLst>
        <p:guide orient="horz" pos="2736"/>
        <p:guide pos="1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F73DEA7-01D9-4653-9A69-FA9B14F99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6" y="4416098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0D375E6-4F23-4E1C-BC7E-6831312C3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detail:</a:t>
            </a:r>
            <a:r>
              <a:rPr lang="en-US" baseline="0" dirty="0" smtClean="0"/>
              <a:t> 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mrl.snu.ac.kr/courses/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CourseGraphics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1" lang="en-US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Transform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s.</a:t>
            </a:r>
            <a:r>
              <a:rPr kumimoji="1" lang="en-US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375E6-4F23-4E1C-BC7E-6831312C3B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90993-2322-44F1-A970-7D25B39BA76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EBAF2-99F2-4CF1-925B-D99FCBA9482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C518A-32E4-4600-8392-B5F1DAF31E9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375E6-4F23-4E1C-BC7E-6831312C3B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9C20A-715C-4A9F-8700-A3AA19976F25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http://planetmath.org/encyclopedia/Rotate.html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D39F-9770-4CB5-8CB7-3A202235CE4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375E6-4F23-4E1C-BC7E-6831312C3B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91940-82A5-4CA8-95AC-17BDCE0751D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http://cgi.cse.unsw.edu.au/~cs3421/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0A869-ED05-4629-852B-EB9D5EA7B6B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74DB3-A98F-421C-A3A7-45FDE436467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4FA10-D1D3-4503-B3B3-1B15F813FD1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3A41-718F-42BA-ACA7-1AF2CDA4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3731-F1EB-427D-A2BE-C5B0D943F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27000"/>
            <a:ext cx="7442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47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447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C613-AC63-4BC7-A62C-44B889E37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3817" y="10014"/>
            <a:ext cx="971600" cy="972000"/>
          </a:xfrm>
          <a:prstGeom prst="rect">
            <a:avLst/>
          </a:prstGeom>
          <a:noFill/>
        </p:spPr>
      </p:pic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177800" y="1171575"/>
            <a:ext cx="8966200" cy="203200"/>
          </a:xfrm>
          <a:prstGeom prst="homePlate">
            <a:avLst>
              <a:gd name="adj" fmla="val 76810"/>
            </a:avLst>
          </a:prstGeom>
          <a:gradFill rotWithShape="0">
            <a:gsLst>
              <a:gs pos="0">
                <a:srgbClr val="271884"/>
              </a:gs>
              <a:gs pos="50000">
                <a:srgbClr val="C5C5E9"/>
              </a:gs>
              <a:gs pos="100000">
                <a:srgbClr val="27188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27000"/>
            <a:ext cx="744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B368CF92-E6B1-40A9-99A5-7690327A2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125413" y="1165225"/>
            <a:ext cx="219075" cy="203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4" name="Rectangle 36"/>
          <p:cNvSpPr>
            <a:spLocks noChangeArrowheads="1"/>
          </p:cNvSpPr>
          <p:nvPr userDrawn="1"/>
        </p:nvSpPr>
        <p:spPr bwMode="auto">
          <a:xfrm>
            <a:off x="8242300" y="55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9708" name="Group 38"/>
          <p:cNvGrpSpPr>
            <a:grpSpLocks/>
          </p:cNvGrpSpPr>
          <p:nvPr userDrawn="1"/>
        </p:nvGrpSpPr>
        <p:grpSpPr bwMode="auto">
          <a:xfrm>
            <a:off x="63500" y="314325"/>
            <a:ext cx="292100" cy="6543675"/>
            <a:chOff x="96" y="198"/>
            <a:chExt cx="534" cy="4122"/>
          </a:xfrm>
        </p:grpSpPr>
        <p:sp>
          <p:nvSpPr>
            <p:cNvPr id="2087" name="AutoShape 39"/>
            <p:cNvSpPr>
              <a:spLocks noChangeArrowheads="1"/>
            </p:cNvSpPr>
            <p:nvPr/>
          </p:nvSpPr>
          <p:spPr bwMode="auto">
            <a:xfrm rot="5400000" flipH="1">
              <a:off x="81" y="1994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8" name="AutoShape 40"/>
            <p:cNvSpPr>
              <a:spLocks noChangeArrowheads="1"/>
            </p:cNvSpPr>
            <p:nvPr/>
          </p:nvSpPr>
          <p:spPr bwMode="auto">
            <a:xfrm rot="5400000" flipH="1">
              <a:off x="81" y="2588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9" name="AutoShape 41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0" name="AutoShape 42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4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1" name="AutoShape 43"/>
            <p:cNvSpPr>
              <a:spLocks noChangeArrowheads="1"/>
            </p:cNvSpPr>
            <p:nvPr/>
          </p:nvSpPr>
          <p:spPr bwMode="auto">
            <a:xfrm rot="5400000" flipH="1">
              <a:off x="81" y="213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2" name="AutoShape 44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3" name="AutoShape 45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4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94" name="Rectangle 46"/>
          <p:cNvSpPr>
            <a:spLocks noChangeArrowheads="1"/>
          </p:cNvSpPr>
          <p:nvPr userDrawn="1"/>
        </p:nvSpPr>
        <p:spPr bwMode="auto">
          <a:xfrm>
            <a:off x="111125" y="0"/>
            <a:ext cx="19685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9710" name="Group 47"/>
          <p:cNvGrpSpPr>
            <a:grpSpLocks/>
          </p:cNvGrpSpPr>
          <p:nvPr userDrawn="1"/>
        </p:nvGrpSpPr>
        <p:grpSpPr bwMode="auto">
          <a:xfrm>
            <a:off x="61913" y="0"/>
            <a:ext cx="292100" cy="6858000"/>
            <a:chOff x="95" y="0"/>
            <a:chExt cx="535" cy="4320"/>
          </a:xfrm>
        </p:grpSpPr>
        <p:sp>
          <p:nvSpPr>
            <p:cNvPr id="2096" name="AutoShape 48"/>
            <p:cNvSpPr>
              <a:spLocks noChangeArrowheads="1"/>
            </p:cNvSpPr>
            <p:nvPr/>
          </p:nvSpPr>
          <p:spPr bwMode="auto">
            <a:xfrm rot="-5400000">
              <a:off x="82" y="2292"/>
              <a:ext cx="564" cy="532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7" name="AutoShape 49"/>
            <p:cNvSpPr>
              <a:spLocks noChangeArrowheads="1"/>
            </p:cNvSpPr>
            <p:nvPr/>
          </p:nvSpPr>
          <p:spPr bwMode="auto">
            <a:xfrm rot="-5400000">
              <a:off x="81" y="2878"/>
              <a:ext cx="565" cy="532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8" name="AutoShape 50"/>
            <p:cNvSpPr>
              <a:spLocks noChangeArrowheads="1"/>
            </p:cNvSpPr>
            <p:nvPr/>
          </p:nvSpPr>
          <p:spPr bwMode="auto">
            <a:xfrm rot="-5400000">
              <a:off x="81" y="3487"/>
              <a:ext cx="564" cy="535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" name="AutoShape 51"/>
            <p:cNvSpPr>
              <a:spLocks noChangeArrowheads="1"/>
            </p:cNvSpPr>
            <p:nvPr/>
          </p:nvSpPr>
          <p:spPr bwMode="auto">
            <a:xfrm rot="-5400000">
              <a:off x="81" y="500"/>
              <a:ext cx="565" cy="532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0" name="AutoShape 52"/>
            <p:cNvSpPr>
              <a:spLocks noChangeArrowheads="1"/>
            </p:cNvSpPr>
            <p:nvPr/>
          </p:nvSpPr>
          <p:spPr bwMode="auto">
            <a:xfrm rot="-5400000">
              <a:off x="81" y="1109"/>
              <a:ext cx="564" cy="535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1" name="AutoShape 53"/>
            <p:cNvSpPr>
              <a:spLocks noChangeArrowheads="1"/>
            </p:cNvSpPr>
            <p:nvPr/>
          </p:nvSpPr>
          <p:spPr bwMode="auto">
            <a:xfrm rot="-5400000">
              <a:off x="81" y="1705"/>
              <a:ext cx="564" cy="535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95" y="4060"/>
              <a:ext cx="456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07" name="Text Box 59"/>
          <p:cNvSpPr txBox="1">
            <a:spLocks noChangeArrowheads="1"/>
          </p:cNvSpPr>
          <p:nvPr userDrawn="1"/>
        </p:nvSpPr>
        <p:spPr bwMode="auto">
          <a:xfrm>
            <a:off x="8596391" y="82391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FC52C439-3363-4993-8F67-38F89745FC4E}" type="slidenum">
              <a:rPr lang="en-US" sz="2000" b="1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271884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-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Impact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Impact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Impact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Impact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Impac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tu.edu/~shene/COURSES/cs3621/NOTES/geometry/homo-coor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ulty.cs.tamu.edu/schaefer/teaching/441_Spring2012/index.html" TargetMode="External"/><Relationship Id="rId3" Type="http://schemas.openxmlformats.org/officeDocument/2006/relationships/hyperlink" Target="http://www.cs.mtu.edu/~shene/COURSES/cs3621/NOTES/notes.html" TargetMode="External"/><Relationship Id="rId7" Type="http://schemas.openxmlformats.org/officeDocument/2006/relationships/hyperlink" Target="http://en.wikipedia.org/wiki/Animation" TargetMode="External"/><Relationship Id="rId2" Type="http://schemas.openxmlformats.org/officeDocument/2006/relationships/hyperlink" Target="http://www.4twk.com/shil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urses.csusm.edu/cs697exz/" TargetMode="External"/><Relationship Id="rId5" Type="http://schemas.openxmlformats.org/officeDocument/2006/relationships/hyperlink" Target="http://kucg.korea.ac.kr/~sjkim/teach/2001/com336/TP/" TargetMode="External"/><Relationship Id="rId4" Type="http://schemas.openxmlformats.org/officeDocument/2006/relationships/hyperlink" Target="http://www.cs.virginia.edu/~gfx/Courses/2004/Intro.Spring.04/" TargetMode="External"/><Relationship Id="rId9" Type="http://schemas.openxmlformats.org/officeDocument/2006/relationships/hyperlink" Target="http://www.ugrad.cs.ubc.ca/~cs314/Vjan2007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63500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Geometric Transformation-2D</a:t>
            </a:r>
          </a:p>
        </p:txBody>
      </p:sp>
      <p:sp>
        <p:nvSpPr>
          <p:cNvPr id="30726" name="Text Box 1067"/>
          <p:cNvSpPr txBox="1">
            <a:spLocks noChangeArrowheads="1"/>
          </p:cNvSpPr>
          <p:nvPr/>
        </p:nvSpPr>
        <p:spPr bwMode="auto">
          <a:xfrm>
            <a:off x="2110485" y="1306513"/>
            <a:ext cx="3656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Last Updated</a:t>
            </a:r>
            <a:r>
              <a:rPr lang="en-US" i="1" smtClean="0"/>
              <a:t>: 29-02-12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4305" y="2801299"/>
            <a:ext cx="83698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Readings: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1800" dirty="0" smtClean="0"/>
              <a:t>Hearn Donald, Baker Pauline, </a:t>
            </a:r>
            <a:r>
              <a:rPr lang="en-US" sz="1800" i="1" dirty="0" smtClean="0"/>
              <a:t>Computer Graphics with OpenGL</a:t>
            </a:r>
            <a:r>
              <a:rPr lang="en-US" sz="1800" dirty="0" smtClean="0"/>
              <a:t>, Third Edition, Prentice Hall, 2004. Chapter 5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Hill, F. S., Kelly S. M., </a:t>
            </a:r>
            <a:r>
              <a:rPr lang="en-US" sz="1800" i="1" dirty="0" smtClean="0"/>
              <a:t>Computer Graphics Using OpenGL</a:t>
            </a:r>
            <a:r>
              <a:rPr lang="en-US" sz="1800" dirty="0" smtClean="0"/>
              <a:t>, Third Edition, Pearson Education, 2007. Chapter 5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>
                <a:cs typeface="Times New Roman" pitchFamily="18" charset="0"/>
              </a:rPr>
              <a:t>$ </a:t>
            </a:r>
            <a:r>
              <a:rPr lang="en-US" sz="1800" dirty="0" err="1" smtClean="0">
                <a:cs typeface="Times New Roman" pitchFamily="18" charset="0"/>
              </a:rPr>
              <a:t>Szeliski</a:t>
            </a:r>
            <a:r>
              <a:rPr lang="en-US" sz="1800" dirty="0" smtClean="0">
                <a:cs typeface="Times New Roman" pitchFamily="18" charset="0"/>
              </a:rPr>
              <a:t> R., Computer Vision - Algorithms and Applications, Springer, 2011</a:t>
            </a:r>
            <a:r>
              <a:rPr lang="en-US" sz="1800" b="1" dirty="0" smtClean="0">
                <a:cs typeface="Times New Roman" pitchFamily="18" charset="0"/>
              </a:rPr>
              <a:t>. </a:t>
            </a:r>
            <a:r>
              <a:rPr lang="en-US" sz="1800" dirty="0" smtClean="0">
                <a:cs typeface="Times New Roman" pitchFamily="18" charset="0"/>
              </a:rPr>
              <a:t>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Translation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34400" cy="2398713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mtClean="0">
                <a:effectLst/>
              </a:rPr>
              <a:t>A translation of a single point is achieved by adding an offset to its coordinates, so as to generate a new coordinate position: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33826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6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7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8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9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10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11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13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14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15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16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17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18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19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20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22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7" name="Group 23"/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33823" name="Freeform 24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25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Freeform 26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8" name="Group 27"/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33805" name="Line 28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29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31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32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33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34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35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36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37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38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39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40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41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42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43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4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4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AutoShape 50"/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0" name="Group 52"/>
          <p:cNvGrpSpPr>
            <a:grpSpLocks/>
          </p:cNvGrpSpPr>
          <p:nvPr/>
        </p:nvGrpSpPr>
        <p:grpSpPr bwMode="auto">
          <a:xfrm>
            <a:off x="6796088" y="3667125"/>
            <a:ext cx="914400" cy="1066800"/>
            <a:chOff x="1440" y="2928"/>
            <a:chExt cx="576" cy="672"/>
          </a:xfrm>
        </p:grpSpPr>
        <p:sp>
          <p:nvSpPr>
            <p:cNvPr id="33802" name="Freeform 53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54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Freeform 55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1" name="Text Box 56"/>
          <p:cNvSpPr txBox="1">
            <a:spLocks noChangeArrowheads="1"/>
          </p:cNvSpPr>
          <p:nvPr/>
        </p:nvSpPr>
        <p:spPr bwMode="auto">
          <a:xfrm>
            <a:off x="3902075" y="5051425"/>
            <a:ext cx="85311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i="1" dirty="0" err="1">
                <a:sym typeface="Symbol" pitchFamily="18" charset="2"/>
              </a:rPr>
              <a:t>t</a:t>
            </a:r>
            <a:r>
              <a:rPr lang="en-US" sz="2400" i="1" baseline="-25000" dirty="0" err="1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/>
              <a:t>2</a:t>
            </a:r>
          </a:p>
          <a:p>
            <a:pPr algn="ctr"/>
            <a:r>
              <a:rPr lang="en-US" sz="2400" i="1" dirty="0" err="1"/>
              <a:t>t</a:t>
            </a:r>
            <a:r>
              <a:rPr lang="en-US" sz="2400" baseline="-25000" dirty="0" err="1"/>
              <a:t>y</a:t>
            </a:r>
            <a:r>
              <a:rPr lang="en-US" sz="2400" dirty="0"/>
              <a:t>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Translation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Translation operation: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Or, in matrix form: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014913" y="2133600"/>
          <a:ext cx="18589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22080" imgH="457200" progId="Equation.3">
                  <p:embed/>
                </p:oleObj>
              </mc:Choice>
              <mc:Fallback>
                <p:oleObj name="Equation" r:id="rId3" imgW="622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133600"/>
                        <a:ext cx="18589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106863" y="4076700"/>
          <a:ext cx="311943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041120" imgH="482400" progId="Equation.3">
                  <p:embed/>
                </p:oleObj>
              </mc:Choice>
              <mc:Fallback>
                <p:oleObj name="Equation" r:id="rId5" imgW="1041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076700"/>
                        <a:ext cx="311943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AutoShape 6"/>
          <p:cNvSpPr>
            <a:spLocks/>
          </p:cNvSpPr>
          <p:nvPr/>
        </p:nvSpPr>
        <p:spPr bwMode="auto">
          <a:xfrm rot="16200000">
            <a:off x="6684703" y="5067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618615" y="5791200"/>
            <a:ext cx="252986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i="1" dirty="0" smtClean="0">
                <a:latin typeface="Arial" pitchFamily="34" charset="0"/>
              </a:rPr>
              <a:t>translation </a:t>
            </a:r>
            <a:r>
              <a:rPr lang="en-US" sz="2400" i="1" dirty="0">
                <a:latin typeface="Arial" pitchFamily="34" charset="0"/>
              </a:rPr>
              <a:t>matrix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Scaling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34400" cy="23987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>
                <a:solidFill>
                  <a:srgbClr val="CC3300"/>
                </a:solidFill>
              </a:rPr>
              <a:t>Scaling</a:t>
            </a:r>
            <a:r>
              <a:rPr lang="en-US" sz="2800" smtClean="0"/>
              <a:t> a coordinate means multiplying each of its components by a scalar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>
                <a:solidFill>
                  <a:srgbClr val="CC3300"/>
                </a:solidFill>
              </a:rPr>
              <a:t>Uniform scaling</a:t>
            </a:r>
            <a:r>
              <a:rPr lang="en-US" sz="2800" smtClean="0"/>
              <a:t> means this scalar is the same for all components: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34850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6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7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Line 10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Line 13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Line 14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Line 17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Line 18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Line 19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Line 20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22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1" name="Group 23"/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34847" name="Freeform 24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Rectangle 25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Freeform 26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2" name="Group 27"/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34829" name="Line 28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29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31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32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33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34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35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36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Line 37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38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39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40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41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42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43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4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4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" name="Group 46"/>
          <p:cNvGrpSpPr>
            <a:grpSpLocks noChangeAspect="1"/>
          </p:cNvGrpSpPr>
          <p:nvPr/>
        </p:nvGrpSpPr>
        <p:grpSpPr bwMode="auto">
          <a:xfrm>
            <a:off x="6781800" y="3200400"/>
            <a:ext cx="1828800" cy="2133600"/>
            <a:chOff x="1440" y="2928"/>
            <a:chExt cx="576" cy="672"/>
          </a:xfrm>
        </p:grpSpPr>
        <p:sp>
          <p:nvSpPr>
            <p:cNvPr id="34826" name="Freeform 47" descr="Horizontal brick"/>
            <p:cNvSpPr>
              <a:spLocks noChangeAspect="1"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11965"/>
              </a:fgClr>
              <a:bgClr>
                <a:srgbClr val="FFFFFF"/>
              </a:bgClr>
            </a:pattFill>
            <a:ln w="38100">
              <a:solidFill>
                <a:srgbClr val="0119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Rectangle 48"/>
            <p:cNvSpPr>
              <a:spLocks noChangeAspect="1"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Freeform 49"/>
            <p:cNvSpPr>
              <a:spLocks noChangeAspect="1"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AutoShape 50"/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51"/>
          <p:cNvSpPr txBox="1">
            <a:spLocks noChangeArrowheads="1"/>
          </p:cNvSpPr>
          <p:nvPr/>
        </p:nvSpPr>
        <p:spPr bwMode="auto">
          <a:xfrm>
            <a:off x="4097338" y="5105400"/>
            <a:ext cx="5159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ym typeface="Symbol" pitchFamily="18" charset="2"/>
              </a:rPr>
              <a:t> </a:t>
            </a:r>
            <a:r>
              <a:rPr lang="en-US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746250"/>
            <a:ext cx="8534400" cy="43021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>
                <a:solidFill>
                  <a:srgbClr val="CC3300"/>
                </a:solidFill>
              </a:rPr>
              <a:t>Non-uniform scaling</a:t>
            </a:r>
            <a:r>
              <a:rPr lang="en-US" sz="2800" smtClean="0"/>
              <a:t>: different scalars per component: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i="1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/>
              <a:t>How can we represent this in matrix form?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Scaling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09600" y="2514600"/>
            <a:ext cx="8001000" cy="2743200"/>
            <a:chOff x="384" y="1584"/>
            <a:chExt cx="5040" cy="1728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384" y="1584"/>
              <a:ext cx="1920" cy="1728"/>
              <a:chOff x="816" y="2208"/>
              <a:chExt cx="1920" cy="1728"/>
            </a:xfrm>
          </p:grpSpPr>
          <p:sp>
            <p:nvSpPr>
              <p:cNvPr id="35875" name="Line 6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7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Line 8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Line 9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Line 10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11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12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Line 15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17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Line 18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19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Line 20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21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Line 22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Line 23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6" name="Group 24"/>
            <p:cNvGrpSpPr>
              <a:grpSpLocks/>
            </p:cNvGrpSpPr>
            <p:nvPr/>
          </p:nvGrpSpPr>
          <p:grpSpPr bwMode="auto">
            <a:xfrm>
              <a:off x="1008" y="2256"/>
              <a:ext cx="576" cy="672"/>
              <a:chOff x="1440" y="2928"/>
              <a:chExt cx="576" cy="672"/>
            </a:xfrm>
          </p:grpSpPr>
          <p:sp>
            <p:nvSpPr>
              <p:cNvPr id="35872" name="Freeform 25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Rectangle 26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Freeform 27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7" name="Group 28"/>
            <p:cNvGrpSpPr>
              <a:grpSpLocks/>
            </p:cNvGrpSpPr>
            <p:nvPr/>
          </p:nvGrpSpPr>
          <p:grpSpPr bwMode="auto">
            <a:xfrm>
              <a:off x="3264" y="1584"/>
              <a:ext cx="1920" cy="1728"/>
              <a:chOff x="816" y="2208"/>
              <a:chExt cx="1920" cy="1728"/>
            </a:xfrm>
          </p:grpSpPr>
          <p:sp>
            <p:nvSpPr>
              <p:cNvPr id="35854" name="Line 2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5" name="Line 30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6" name="Line 31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7" name="Line 32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8" name="Line 33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Line 34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Line 35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Line 36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37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38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Line 3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40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Line 41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Line 42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Line 43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Line 44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Line 45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Line 46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47"/>
            <p:cNvGrpSpPr>
              <a:grpSpLocks/>
            </p:cNvGrpSpPr>
            <p:nvPr/>
          </p:nvGrpSpPr>
          <p:grpSpPr bwMode="auto">
            <a:xfrm>
              <a:off x="4272" y="2690"/>
              <a:ext cx="1152" cy="334"/>
              <a:chOff x="1440" y="2928"/>
              <a:chExt cx="576" cy="672"/>
            </a:xfrm>
          </p:grpSpPr>
          <p:sp>
            <p:nvSpPr>
              <p:cNvPr id="35851" name="Freeform 48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2" name="Rectangle 49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3" name="Freeform 50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AutoShape 51"/>
            <p:cNvSpPr>
              <a:spLocks noChangeArrowheads="1"/>
            </p:cNvSpPr>
            <p:nvPr/>
          </p:nvSpPr>
          <p:spPr bwMode="auto">
            <a:xfrm>
              <a:off x="2496" y="2352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 i="1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35850" name="Text Box 52"/>
            <p:cNvSpPr txBox="1">
              <a:spLocks noChangeArrowheads="1"/>
            </p:cNvSpPr>
            <p:nvPr/>
          </p:nvSpPr>
          <p:spPr bwMode="auto">
            <a:xfrm>
              <a:off x="2423" y="2592"/>
              <a:ext cx="642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sym typeface="Symbol" pitchFamily="18" charset="2"/>
                </a:rPr>
                <a:t>x</a:t>
              </a:r>
              <a:r>
                <a:rPr lang="en-US" sz="2400">
                  <a:sym typeface="Symbol" pitchFamily="18" charset="2"/>
                </a:rPr>
                <a:t>  </a:t>
              </a:r>
              <a:r>
                <a:rPr lang="en-US" sz="2400"/>
                <a:t>2</a:t>
              </a:r>
              <a:br>
                <a:rPr lang="en-US" sz="2400"/>
              </a:br>
              <a:r>
                <a:rPr lang="en-US" sz="2400" i="1"/>
                <a:t>y</a:t>
              </a:r>
              <a:r>
                <a:rPr lang="en-US" sz="2400"/>
                <a:t> </a:t>
              </a:r>
              <a:r>
                <a:rPr lang="en-US" sz="2400">
                  <a:sym typeface="Symbol" pitchFamily="18" charset="2"/>
                </a:rPr>
                <a:t></a:t>
              </a:r>
              <a:r>
                <a:rPr lang="en-US" sz="2400"/>
                <a:t> 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Scaling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mtClean="0"/>
              <a:t>Scaling operation:</a:t>
            </a:r>
          </a:p>
          <a:p>
            <a:pPr>
              <a:buFontTx/>
              <a:buNone/>
              <a:defRPr/>
            </a:pPr>
            <a:endParaRPr lang="en-US" smtClean="0"/>
          </a:p>
          <a:p>
            <a:pPr>
              <a:buFontTx/>
              <a:buNone/>
              <a:defRPr/>
            </a:pPr>
            <a:endParaRPr lang="en-US" smtClean="0"/>
          </a:p>
          <a:p>
            <a:pPr>
              <a:buFontTx/>
              <a:buNone/>
              <a:defRPr/>
            </a:pPr>
            <a:r>
              <a:rPr lang="en-US" smtClean="0"/>
              <a:t>Or, in matrix form: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741863" y="2133600"/>
          <a:ext cx="15176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507960" imgH="457200" progId="Equation.3">
                  <p:embed/>
                </p:oleObj>
              </mc:Choice>
              <mc:Fallback>
                <p:oleObj name="Equation" r:id="rId3" imgW="507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2133600"/>
                        <a:ext cx="15176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878263" y="4076700"/>
          <a:ext cx="357663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193760" imgH="482400" progId="Equation.3">
                  <p:embed/>
                </p:oleObj>
              </mc:Choice>
              <mc:Fallback>
                <p:oleObj name="Equation" r:id="rId5" imgW="1193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4076700"/>
                        <a:ext cx="357663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6"/>
          <p:cNvSpPr>
            <a:spLocks/>
          </p:cNvSpPr>
          <p:nvPr/>
        </p:nvSpPr>
        <p:spPr bwMode="auto">
          <a:xfrm rot="-5400000">
            <a:off x="5811838" y="5067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22850" y="5791200"/>
            <a:ext cx="18224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i="1">
                <a:latin typeface="Arial" pitchFamily="34" charset="0"/>
              </a:rPr>
              <a:t>scaling matrix</a:t>
            </a:r>
            <a:endParaRPr lang="en-US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547446"/>
            <a:ext cx="817332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Does non-uniform scaling preserve angles?</a:t>
            </a:r>
          </a:p>
          <a:p>
            <a:pPr marL="342900" lvl="0" indent="-342900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No</a:t>
            </a:r>
          </a:p>
          <a:p>
            <a:pPr marL="342900" lvl="0" indent="-342900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Consider the angle 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  <a:sym typeface="Mathematica1"/>
              </a:rPr>
              <a:t>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 that the vector (1, 1) makes with the x axis. </a:t>
            </a:r>
          </a:p>
          <a:p>
            <a:pPr marL="342900" lvl="0" indent="-342900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Scaling y by 2 creates the vector (1, 2). The angle  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  <a:sym typeface="Mathematica1"/>
              </a:rPr>
              <a:t> 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that this vector makes with the x axis is different, i.e., 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  <a:sym typeface="Mathematica1"/>
              </a:rPr>
              <a:t> ≠ ,</a:t>
            </a: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 the angle is not preserved.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34400" cy="16891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To rotate a polygon or other graphics primitive, we simply apply the (same) rotation transformation to all of its vertices</a:t>
            </a:r>
          </a:p>
        </p:txBody>
      </p:sp>
      <p:sp>
        <p:nvSpPr>
          <p:cNvPr id="340021" name="Rectangle 53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Rotation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36899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Line 6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Line 7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Line 8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Line 9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10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Line 11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Line 13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Line 14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Line 15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Line 16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Line 17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18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19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20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22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23"/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36896" name="Freeform 24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Freeform 26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7"/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36878" name="Line 28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29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31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32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33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34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35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36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37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38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39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40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41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42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43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4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4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2" name="AutoShape 50"/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 Box 51"/>
          <p:cNvSpPr txBox="1">
            <a:spLocks noChangeArrowheads="1"/>
          </p:cNvSpPr>
          <p:nvPr/>
        </p:nvSpPr>
        <p:spPr bwMode="auto">
          <a:xfrm>
            <a:off x="4059238" y="5105400"/>
            <a:ext cx="59503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sym typeface="Symbol" pitchFamily="18" charset="2"/>
              </a:rPr>
              <a:t>30</a:t>
            </a:r>
            <a:r>
              <a:rPr lang="en-US" sz="2400" baseline="30000" dirty="0" smtClean="0">
                <a:sym typeface="Symbol" pitchFamily="18" charset="2"/>
              </a:rPr>
              <a:t>0</a:t>
            </a:r>
            <a:endParaRPr lang="en-US" sz="2400" baseline="30000" dirty="0"/>
          </a:p>
        </p:txBody>
      </p:sp>
      <p:grpSp>
        <p:nvGrpSpPr>
          <p:cNvPr id="36874" name="Group 54"/>
          <p:cNvGrpSpPr>
            <a:grpSpLocks/>
          </p:cNvGrpSpPr>
          <p:nvPr/>
        </p:nvGrpSpPr>
        <p:grpSpPr bwMode="auto">
          <a:xfrm rot="20430271">
            <a:off x="5724074" y="4179732"/>
            <a:ext cx="914400" cy="1066801"/>
            <a:chOff x="1440" y="2928"/>
            <a:chExt cx="576" cy="672"/>
          </a:xfrm>
        </p:grpSpPr>
        <p:sp>
          <p:nvSpPr>
            <p:cNvPr id="36875" name="Freeform 55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Rectangle 56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Freeform 57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Rotation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23825" y="1600200"/>
            <a:ext cx="5895975" cy="4419600"/>
            <a:chOff x="88" y="1008"/>
            <a:chExt cx="4178" cy="2784"/>
          </a:xfrm>
        </p:grpSpPr>
        <p:sp>
          <p:nvSpPr>
            <p:cNvPr id="37893" name="Oval 4"/>
            <p:cNvSpPr>
              <a:spLocks noChangeArrowheads="1"/>
            </p:cNvSpPr>
            <p:nvPr/>
          </p:nvSpPr>
          <p:spPr bwMode="auto">
            <a:xfrm>
              <a:off x="1412" y="1371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Oval 7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rot="19268048" flipV="1">
              <a:off x="88" y="1903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973" y="3006"/>
              <a:ext cx="355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800" i="1" dirty="0">
                  <a:sym typeface="Symbol" pitchFamily="18" charset="2"/>
                </a:rPr>
                <a:t></a:t>
              </a:r>
              <a:endParaRPr lang="en-US" sz="4800" i="1" dirty="0"/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2916" y="1872"/>
              <a:ext cx="878" cy="4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dirty="0"/>
                <a:t>(</a:t>
              </a:r>
              <a:r>
                <a:rPr lang="en-US" sz="4000" i="1" dirty="0"/>
                <a:t>x</a:t>
              </a:r>
              <a:r>
                <a:rPr lang="en-US" sz="4000" dirty="0"/>
                <a:t>, </a:t>
              </a:r>
              <a:r>
                <a:rPr lang="en-US" sz="4000" i="1" dirty="0"/>
                <a:t>y</a:t>
              </a:r>
              <a:r>
                <a:rPr lang="en-US" sz="4000" dirty="0"/>
                <a:t>)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1576" y="1031"/>
              <a:ext cx="1010" cy="4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dirty="0"/>
                <a:t>(</a:t>
              </a:r>
              <a:r>
                <a:rPr lang="en-US" sz="4000" i="1" dirty="0" smtClean="0"/>
                <a:t>x</a:t>
              </a:r>
              <a:r>
                <a:rPr lang="en-US" sz="4000" dirty="0" smtClean="0">
                  <a:cs typeface="Times New Roman" pitchFamily="18" charset="0"/>
                </a:rPr>
                <a:t>'</a:t>
              </a:r>
              <a:r>
                <a:rPr lang="en-US" sz="4000" dirty="0" smtClean="0"/>
                <a:t>, </a:t>
              </a:r>
              <a:r>
                <a:rPr lang="en-US" sz="4000" i="1" dirty="0" smtClean="0"/>
                <a:t>y</a:t>
              </a:r>
              <a:r>
                <a:rPr lang="en-US" sz="4000" dirty="0" smtClean="0">
                  <a:cs typeface="Times New Roman" pitchFamily="18" charset="0"/>
                </a:rPr>
                <a:t>'</a:t>
              </a:r>
              <a:r>
                <a:rPr lang="en-US" sz="4000" dirty="0" smtClean="0"/>
                <a:t>)</a:t>
              </a:r>
              <a:endParaRPr lang="en-US" sz="4000" dirty="0"/>
            </a:p>
          </p:txBody>
        </p:sp>
      </p:grp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4300593" y="4338548"/>
            <a:ext cx="4387740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600" i="1" dirty="0" smtClean="0"/>
              <a:t>x</a:t>
            </a:r>
            <a:r>
              <a:rPr lang="en-US" sz="3600" i="1" dirty="0" smtClean="0">
                <a:cs typeface="Times New Roman" pitchFamily="18" charset="0"/>
              </a:rPr>
              <a:t>'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i="1" dirty="0"/>
              <a:t>x</a:t>
            </a:r>
            <a:r>
              <a:rPr lang="en-US" sz="3600" dirty="0"/>
              <a:t> </a:t>
            </a:r>
            <a:r>
              <a:rPr lang="en-US" sz="3600" b="1" dirty="0" err="1"/>
              <a:t>cos</a:t>
            </a:r>
            <a:r>
              <a:rPr lang="en-US" sz="3600" dirty="0"/>
              <a:t>(</a:t>
            </a:r>
            <a:r>
              <a:rPr lang="en-US" sz="3600" i="1" dirty="0">
                <a:sym typeface="Symbol" pitchFamily="18" charset="2"/>
              </a:rPr>
              <a:t></a:t>
            </a:r>
            <a:r>
              <a:rPr lang="en-US" sz="3600" dirty="0">
                <a:sym typeface="Symbol" pitchFamily="18" charset="2"/>
              </a:rPr>
              <a:t>) - </a:t>
            </a:r>
            <a:r>
              <a:rPr lang="en-US" sz="3600" i="1" dirty="0">
                <a:sym typeface="Symbol" pitchFamily="18" charset="2"/>
              </a:rPr>
              <a:t>y</a:t>
            </a:r>
            <a:r>
              <a:rPr lang="en-US" sz="3600" dirty="0">
                <a:sym typeface="Symbol" pitchFamily="18" charset="2"/>
              </a:rPr>
              <a:t> </a:t>
            </a:r>
            <a:r>
              <a:rPr lang="en-US" sz="3600" b="1" dirty="0">
                <a:sym typeface="Symbol" pitchFamily="18" charset="2"/>
              </a:rPr>
              <a:t>sin</a:t>
            </a:r>
            <a:r>
              <a:rPr lang="en-US" sz="3600" dirty="0">
                <a:sym typeface="Symbol" pitchFamily="18" charset="2"/>
              </a:rPr>
              <a:t>(</a:t>
            </a:r>
            <a:r>
              <a:rPr lang="en-US" sz="3600" i="1" dirty="0">
                <a:sym typeface="Symbol" pitchFamily="18" charset="2"/>
              </a:rPr>
              <a:t></a:t>
            </a:r>
            <a:r>
              <a:rPr lang="en-US" sz="3600" dirty="0">
                <a:sym typeface="Symbol" pitchFamily="18" charset="2"/>
              </a:rPr>
              <a:t>)</a:t>
            </a:r>
          </a:p>
          <a:p>
            <a:pPr algn="ctr"/>
            <a:r>
              <a:rPr lang="en-US" sz="3600" i="1" dirty="0" smtClean="0">
                <a:sym typeface="Symbol" pitchFamily="18" charset="2"/>
              </a:rPr>
              <a:t>y</a:t>
            </a:r>
            <a:r>
              <a:rPr lang="en-US" sz="3600" i="1" dirty="0" smtClean="0">
                <a:cs typeface="Times New Roman" pitchFamily="18" charset="0"/>
              </a:rPr>
              <a:t>'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= </a:t>
            </a:r>
            <a:r>
              <a:rPr lang="en-US" sz="3600" i="1" dirty="0">
                <a:sym typeface="Symbol" pitchFamily="18" charset="2"/>
              </a:rPr>
              <a:t>x</a:t>
            </a:r>
            <a:r>
              <a:rPr lang="en-US" sz="3600" dirty="0">
                <a:sym typeface="Symbol" pitchFamily="18" charset="2"/>
              </a:rPr>
              <a:t> </a:t>
            </a:r>
            <a:r>
              <a:rPr lang="en-US" sz="3600" b="1" dirty="0">
                <a:sym typeface="Symbol" pitchFamily="18" charset="2"/>
              </a:rPr>
              <a:t>sin</a:t>
            </a:r>
            <a:r>
              <a:rPr lang="en-US" sz="3600" dirty="0">
                <a:sym typeface="Symbol" pitchFamily="18" charset="2"/>
              </a:rPr>
              <a:t>(</a:t>
            </a:r>
            <a:r>
              <a:rPr lang="en-US" sz="3600" i="1" dirty="0">
                <a:sym typeface="Symbol" pitchFamily="18" charset="2"/>
              </a:rPr>
              <a:t></a:t>
            </a:r>
            <a:r>
              <a:rPr lang="en-US" sz="3600" dirty="0">
                <a:sym typeface="Symbol" pitchFamily="18" charset="2"/>
              </a:rPr>
              <a:t>) + </a:t>
            </a:r>
            <a:r>
              <a:rPr lang="en-US" sz="3600" i="1" dirty="0">
                <a:sym typeface="Symbol" pitchFamily="18" charset="2"/>
              </a:rPr>
              <a:t>y</a:t>
            </a:r>
            <a:r>
              <a:rPr lang="en-US" sz="3600" dirty="0">
                <a:sym typeface="Symbol" pitchFamily="18" charset="2"/>
              </a:rPr>
              <a:t> </a:t>
            </a:r>
            <a:r>
              <a:rPr lang="en-US" sz="3600" b="1" dirty="0" err="1">
                <a:sym typeface="Symbol" pitchFamily="18" charset="2"/>
              </a:rPr>
              <a:t>cos</a:t>
            </a:r>
            <a:r>
              <a:rPr lang="en-US" sz="3600" dirty="0">
                <a:sym typeface="Symbol" pitchFamily="18" charset="2"/>
              </a:rPr>
              <a:t>(</a:t>
            </a:r>
            <a:r>
              <a:rPr lang="en-US" sz="3600" i="1" dirty="0">
                <a:sym typeface="Symbol" pitchFamily="18" charset="2"/>
              </a:rPr>
              <a:t></a:t>
            </a:r>
            <a:r>
              <a:rPr lang="en-US" sz="3600" dirty="0">
                <a:sym typeface="Symbol" pitchFamily="18" charset="2"/>
              </a:rPr>
              <a:t>)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876800" y="1524000"/>
            <a:ext cx="417576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285750" algn="l">
              <a:buFont typeface="Times" charset="0"/>
              <a:buChar char="•"/>
            </a:pPr>
            <a:r>
              <a:rPr lang="en-US" sz="3000" b="0" dirty="0" smtClean="0">
                <a:solidFill>
                  <a:schemeClr val="tx1"/>
                </a:solidFill>
              </a:rPr>
              <a:t>Counter Clock Wise</a:t>
            </a:r>
            <a:endParaRPr lang="en-US" sz="3000" b="0" dirty="0">
              <a:solidFill>
                <a:schemeClr val="tx1"/>
              </a:solidFill>
            </a:endParaRPr>
          </a:p>
          <a:p>
            <a:pPr marL="742950" indent="-285750" algn="l">
              <a:buFont typeface="Times" charset="0"/>
              <a:buChar char="•"/>
            </a:pPr>
            <a:r>
              <a:rPr lang="en-US" sz="3000" b="0" dirty="0">
                <a:solidFill>
                  <a:schemeClr val="tx1"/>
                </a:solidFill>
              </a:rPr>
              <a:t>RHS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Rotation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4503738" y="1524000"/>
            <a:ext cx="4637423" cy="45243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/>
              <a:t>x = r </a:t>
            </a:r>
            <a:r>
              <a:rPr lang="en-US" sz="2400" dirty="0" err="1"/>
              <a:t>cos</a:t>
            </a:r>
            <a:r>
              <a:rPr lang="en-US" sz="2400" dirty="0"/>
              <a:t> 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</a:t>
            </a:r>
          </a:p>
          <a:p>
            <a:r>
              <a:rPr lang="en-US" sz="2400" dirty="0"/>
              <a:t>y = r sin 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</a:t>
            </a:r>
          </a:p>
          <a:p>
            <a:r>
              <a:rPr lang="en-US" sz="2400" dirty="0"/>
              <a:t>x’ = r </a:t>
            </a:r>
            <a:r>
              <a:rPr lang="en-US" sz="2400" dirty="0" err="1"/>
              <a:t>cos</a:t>
            </a:r>
            <a:r>
              <a:rPr lang="en-US" sz="2400" dirty="0"/>
              <a:t> 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 + 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</a:t>
            </a:r>
          </a:p>
          <a:p>
            <a:r>
              <a:rPr lang="en-US" sz="2400" dirty="0"/>
              <a:t>y’ = r sin 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 + 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CC3300"/>
                </a:solidFill>
              </a:rPr>
              <a:t>	Trig </a:t>
            </a:r>
            <a:r>
              <a:rPr lang="en-US" sz="2400" dirty="0">
                <a:solidFill>
                  <a:srgbClr val="CC3300"/>
                </a:solidFill>
              </a:rPr>
              <a:t>Identity…</a:t>
            </a:r>
          </a:p>
          <a:p>
            <a:r>
              <a:rPr lang="en-US" sz="2400" dirty="0"/>
              <a:t>x’ = r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 – r sin(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 sin(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</a:t>
            </a:r>
          </a:p>
          <a:p>
            <a:r>
              <a:rPr lang="en-US" sz="2400" dirty="0"/>
              <a:t>y’ = r sin(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 + r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f</a:t>
            </a:r>
            <a:r>
              <a:rPr lang="en-US" sz="2400" dirty="0"/>
              <a:t>) </a:t>
            </a:r>
            <a:r>
              <a:rPr lang="en-US" sz="2400" dirty="0" smtClean="0"/>
              <a:t>sin(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CC3300"/>
                </a:solidFill>
              </a:rPr>
              <a:t>	Substitute</a:t>
            </a:r>
            <a:r>
              <a:rPr lang="en-US" sz="2400" dirty="0">
                <a:solidFill>
                  <a:srgbClr val="CC3300"/>
                </a:solidFill>
              </a:rPr>
              <a:t>…</a:t>
            </a:r>
          </a:p>
          <a:p>
            <a:r>
              <a:rPr lang="en-US" sz="2400" dirty="0"/>
              <a:t>x’ = x </a:t>
            </a:r>
            <a:r>
              <a:rPr lang="en-US" sz="2400" b="1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) - y </a:t>
            </a:r>
            <a:r>
              <a:rPr lang="en-US" sz="2400" b="1" dirty="0">
                <a:sym typeface="Symbol" pitchFamily="18" charset="2"/>
              </a:rPr>
              <a:t>sin</a:t>
            </a:r>
            <a:r>
              <a:rPr lang="en-US" sz="2400" dirty="0">
                <a:sym typeface="Symbol" pitchFamily="18" charset="2"/>
              </a:rPr>
              <a:t>()</a:t>
            </a:r>
          </a:p>
          <a:p>
            <a:r>
              <a:rPr lang="en-US" sz="2400" dirty="0">
                <a:sym typeface="Symbol" pitchFamily="18" charset="2"/>
              </a:rPr>
              <a:t>y’ = x </a:t>
            </a:r>
            <a:r>
              <a:rPr lang="en-US" sz="2400" b="1" dirty="0">
                <a:sym typeface="Symbol" pitchFamily="18" charset="2"/>
              </a:rPr>
              <a:t>sin</a:t>
            </a:r>
            <a:r>
              <a:rPr lang="en-US" sz="2400" dirty="0">
                <a:sym typeface="Symbol" pitchFamily="18" charset="2"/>
              </a:rPr>
              <a:t>() + y </a:t>
            </a:r>
            <a:r>
              <a:rPr lang="en-US" sz="2400" b="1" dirty="0" err="1">
                <a:sym typeface="Symbol" pitchFamily="18" charset="2"/>
              </a:rPr>
              <a:t>cos</a:t>
            </a:r>
            <a:r>
              <a:rPr lang="en-US" sz="2400" dirty="0">
                <a:sym typeface="Symbol" pitchFamily="18" charset="2"/>
              </a:rPr>
              <a:t>()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-33338" y="2743200"/>
            <a:ext cx="3748088" cy="2949575"/>
            <a:chOff x="90" y="829"/>
            <a:chExt cx="4176" cy="2963"/>
          </a:xfrm>
        </p:grpSpPr>
        <p:sp>
          <p:nvSpPr>
            <p:cNvPr id="38920" name="Oval 5"/>
            <p:cNvSpPr>
              <a:spLocks noChangeArrowheads="1"/>
            </p:cNvSpPr>
            <p:nvPr/>
          </p:nvSpPr>
          <p:spPr bwMode="auto">
            <a:xfrm>
              <a:off x="1435" y="1345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Oval 8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 rot="19268048" flipV="1">
              <a:off x="90" y="1900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931" y="2974"/>
              <a:ext cx="440" cy="5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ym typeface="Symbol" pitchFamily="18" charset="2"/>
                </a:rPr>
                <a:t></a:t>
              </a:r>
              <a:endParaRPr lang="en-US" sz="3200"/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2915" y="1741"/>
              <a:ext cx="1274" cy="7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/>
                <a:t>(x, y)</a:t>
              </a:r>
            </a:p>
          </p:txBody>
        </p:sp>
        <p:sp>
          <p:nvSpPr>
            <p:cNvPr id="38928" name="Text Box 13"/>
            <p:cNvSpPr txBox="1">
              <a:spLocks noChangeArrowheads="1"/>
            </p:cNvSpPr>
            <p:nvPr/>
          </p:nvSpPr>
          <p:spPr bwMode="auto">
            <a:xfrm>
              <a:off x="1656" y="829"/>
              <a:ext cx="1610" cy="7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/>
                <a:t>(x’, y’)</a:t>
              </a:r>
            </a:p>
          </p:txBody>
        </p:sp>
      </p:grp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1031875" y="5075238"/>
            <a:ext cx="604838" cy="5794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Symbol" pitchFamily="18" charset="2"/>
                <a:sym typeface="Symbol" pitchFamily="18" charset="2"/>
              </a:rPr>
              <a:t>f</a:t>
            </a:r>
          </a:p>
        </p:txBody>
      </p:sp>
      <p:sp>
        <p:nvSpPr>
          <p:cNvPr id="38918" name="Freeform 15"/>
          <p:cNvSpPr>
            <a:spLocks/>
          </p:cNvSpPr>
          <p:nvPr/>
        </p:nvSpPr>
        <p:spPr bwMode="auto">
          <a:xfrm>
            <a:off x="7326313" y="2243138"/>
            <a:ext cx="508000" cy="1219200"/>
          </a:xfrm>
          <a:custGeom>
            <a:avLst/>
            <a:gdLst>
              <a:gd name="T0" fmla="*/ 0 w 360"/>
              <a:gd name="T1" fmla="*/ 0 h 768"/>
              <a:gd name="T2" fmla="*/ 2147483647 w 360"/>
              <a:gd name="T3" fmla="*/ 2147483647 h 768"/>
              <a:gd name="T4" fmla="*/ 2147483647 w 360"/>
              <a:gd name="T5" fmla="*/ 2147483647 h 768"/>
              <a:gd name="T6" fmla="*/ 0 60000 65536"/>
              <a:gd name="T7" fmla="*/ 0 60000 65536"/>
              <a:gd name="T8" fmla="*/ 0 60000 65536"/>
              <a:gd name="T9" fmla="*/ 0 w 360"/>
              <a:gd name="T10" fmla="*/ 0 h 768"/>
              <a:gd name="T11" fmla="*/ 360 w 36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768">
                <a:moveTo>
                  <a:pt x="0" y="0"/>
                </a:moveTo>
                <a:cubicBezTo>
                  <a:pt x="156" y="104"/>
                  <a:pt x="312" y="208"/>
                  <a:pt x="336" y="336"/>
                </a:cubicBezTo>
                <a:cubicBezTo>
                  <a:pt x="360" y="464"/>
                  <a:pt x="176" y="696"/>
                  <a:pt x="144" y="76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Freeform 16"/>
          <p:cNvSpPr>
            <a:spLocks/>
          </p:cNvSpPr>
          <p:nvPr/>
        </p:nvSpPr>
        <p:spPr bwMode="auto">
          <a:xfrm>
            <a:off x="3631565" y="1731264"/>
            <a:ext cx="1039813" cy="3429000"/>
          </a:xfrm>
          <a:custGeom>
            <a:avLst/>
            <a:gdLst>
              <a:gd name="T0" fmla="*/ 2147483647 w 736"/>
              <a:gd name="T1" fmla="*/ 0 h 2160"/>
              <a:gd name="T2" fmla="*/ 2147483647 w 736"/>
              <a:gd name="T3" fmla="*/ 2147483647 h 2160"/>
              <a:gd name="T4" fmla="*/ 2147483647 w 736"/>
              <a:gd name="T5" fmla="*/ 2147483647 h 2160"/>
              <a:gd name="T6" fmla="*/ 0 60000 65536"/>
              <a:gd name="T7" fmla="*/ 0 60000 65536"/>
              <a:gd name="T8" fmla="*/ 0 60000 65536"/>
              <a:gd name="T9" fmla="*/ 0 w 736"/>
              <a:gd name="T10" fmla="*/ 0 h 2160"/>
              <a:gd name="T11" fmla="*/ 736 w 736"/>
              <a:gd name="T12" fmla="*/ 2160 h 2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6" h="2160">
                <a:moveTo>
                  <a:pt x="352" y="0"/>
                </a:moveTo>
                <a:cubicBezTo>
                  <a:pt x="176" y="660"/>
                  <a:pt x="0" y="1320"/>
                  <a:pt x="64" y="1680"/>
                </a:cubicBezTo>
                <a:cubicBezTo>
                  <a:pt x="128" y="2040"/>
                  <a:pt x="624" y="2080"/>
                  <a:pt x="736" y="21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38918" grpId="0" animBg="1"/>
      <p:bldP spid="389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Rotation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150" cy="26638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i="1" dirty="0" smtClean="0">
                <a:effectLst/>
              </a:rPr>
              <a:t>This is easy to capture in matrix form:</a:t>
            </a:r>
          </a:p>
          <a:p>
            <a:pPr>
              <a:buFontTx/>
              <a:buNone/>
              <a:defRPr/>
            </a:pPr>
            <a:endParaRPr lang="en-US" i="1" dirty="0" smtClean="0">
              <a:effectLst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sz="2400" dirty="0" smtClean="0">
                <a:effectLst/>
              </a:rPr>
              <a:t>	x’ = x </a:t>
            </a:r>
            <a:r>
              <a:rPr kumimoji="0" lang="en-US" sz="2400" dirty="0" err="1" smtClean="0">
                <a:effectLst/>
              </a:rPr>
              <a:t>cos</a:t>
            </a:r>
            <a:r>
              <a:rPr kumimoji="0" lang="en-US" sz="2400" dirty="0" smtClean="0">
                <a:effectLst/>
              </a:rPr>
              <a:t>(</a:t>
            </a:r>
            <a:r>
              <a:rPr kumimoji="0" lang="en-US" sz="2400" dirty="0" smtClean="0">
                <a:effectLst/>
                <a:sym typeface="Symbol" pitchFamily="18" charset="2"/>
              </a:rPr>
              <a:t>) - y sin()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sz="2400" dirty="0" smtClean="0">
                <a:effectLst/>
                <a:sym typeface="Symbol" pitchFamily="18" charset="2"/>
              </a:rPr>
              <a:t>	y’ = x sin() + y </a:t>
            </a:r>
            <a:r>
              <a:rPr kumimoji="0" lang="en-US" sz="2400" dirty="0" err="1" smtClean="0">
                <a:effectLst/>
                <a:sym typeface="Symbol" pitchFamily="18" charset="2"/>
              </a:rPr>
              <a:t>cos</a:t>
            </a:r>
            <a:r>
              <a:rPr kumimoji="0" lang="en-US" sz="2400" dirty="0" smtClean="0">
                <a:effectLst/>
                <a:sym typeface="Symbol" pitchFamily="18" charset="2"/>
              </a:rPr>
              <a:t>()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/>
              </a:rPr>
              <a:t>						=&gt;</a:t>
            </a:r>
          </a:p>
          <a:p>
            <a:pPr>
              <a:buFontTx/>
              <a:buNone/>
              <a:defRPr/>
            </a:pPr>
            <a:endParaRPr lang="en-US" dirty="0" smtClean="0">
              <a:effectLst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102100" y="4489450"/>
          <a:ext cx="44862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489450"/>
                        <a:ext cx="44862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6"/>
          <p:cNvSpPr>
            <a:spLocks/>
          </p:cNvSpPr>
          <p:nvPr/>
        </p:nvSpPr>
        <p:spPr bwMode="auto">
          <a:xfrm rot="16200000">
            <a:off x="6409403" y="4594454"/>
            <a:ext cx="200890" cy="2275731"/>
          </a:xfrm>
          <a:prstGeom prst="lef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507775" y="5818910"/>
            <a:ext cx="213552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i="1" dirty="0" smtClean="0">
                <a:latin typeface="Arial" pitchFamily="34" charset="0"/>
              </a:rPr>
              <a:t>rotation </a:t>
            </a:r>
            <a:r>
              <a:rPr lang="en-US" sz="2400" i="1" dirty="0">
                <a:latin typeface="Arial" pitchFamily="34" charset="0"/>
              </a:rPr>
              <a:t>matrix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Pipeline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3917" y="1928802"/>
            <a:ext cx="8653467" cy="3752910"/>
            <a:chOff x="180975" y="1703388"/>
            <a:chExt cx="8653467" cy="3752910"/>
          </a:xfrm>
        </p:grpSpPr>
        <p:grpSp>
          <p:nvGrpSpPr>
            <p:cNvPr id="53" name="Group 3"/>
            <p:cNvGrpSpPr>
              <a:grpSpLocks/>
            </p:cNvGrpSpPr>
            <p:nvPr/>
          </p:nvGrpSpPr>
          <p:grpSpPr bwMode="auto">
            <a:xfrm>
              <a:off x="180975" y="1816097"/>
              <a:ext cx="8653467" cy="3416301"/>
              <a:chOff x="114" y="1492"/>
              <a:chExt cx="5451" cy="2152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195" y="1492"/>
                <a:ext cx="937" cy="1002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Geometry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Database</a:t>
                </a:r>
              </a:p>
            </p:txBody>
          </p:sp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1305" y="1703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Model/View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Transform.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2383" y="1711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Lighting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3453" y="1710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Perspective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Transform.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4491" y="1715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Clipping</a:t>
                </a:r>
              </a:p>
            </p:txBody>
          </p:sp>
          <p:sp>
            <p:nvSpPr>
              <p:cNvPr id="65" name="Rectangle 9"/>
              <p:cNvSpPr>
                <a:spLocks noChangeArrowheads="1"/>
              </p:cNvSpPr>
              <p:nvPr/>
            </p:nvSpPr>
            <p:spPr bwMode="auto">
              <a:xfrm>
                <a:off x="245" y="2890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Scan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Conversion</a:t>
                </a:r>
              </a:p>
            </p:txBody>
          </p:sp>
          <p:sp>
            <p:nvSpPr>
              <p:cNvPr id="66" name="Rectangle 10"/>
              <p:cNvSpPr>
                <a:spLocks noChangeArrowheads="1"/>
              </p:cNvSpPr>
              <p:nvPr/>
            </p:nvSpPr>
            <p:spPr bwMode="auto">
              <a:xfrm>
                <a:off x="2410" y="2899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Depth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Test</a:t>
                </a:r>
              </a:p>
            </p:txBody>
          </p:sp>
          <p:sp>
            <p:nvSpPr>
              <p:cNvPr id="67" name="Rectangle 11"/>
              <p:cNvSpPr>
                <a:spLocks noChangeArrowheads="1"/>
              </p:cNvSpPr>
              <p:nvPr/>
            </p:nvSpPr>
            <p:spPr bwMode="auto">
              <a:xfrm>
                <a:off x="1314" y="2887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Texturing</a:t>
                </a:r>
              </a:p>
            </p:txBody>
          </p: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3477" y="2903"/>
                <a:ext cx="900" cy="55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Blending</a:t>
                </a:r>
              </a:p>
            </p:txBody>
          </p:sp>
          <p:sp>
            <p:nvSpPr>
              <p:cNvPr id="69" name="Oval 13"/>
              <p:cNvSpPr>
                <a:spLocks noChangeArrowheads="1"/>
              </p:cNvSpPr>
              <p:nvPr/>
            </p:nvSpPr>
            <p:spPr bwMode="auto">
              <a:xfrm>
                <a:off x="4510" y="2642"/>
                <a:ext cx="937" cy="1002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Frame-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>
                    <a:latin typeface="Times New Roman" pitchFamily="18" charset="0"/>
                    <a:cs typeface="Times New Roman" pitchFamily="18" charset="0"/>
                  </a:rPr>
                  <a:t>buffer</a:t>
                </a:r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1136" y="1995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2222" y="2003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3293" y="2002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>
                <a:off x="4356" y="2002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>
                <a:off x="1159" y="3178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auto">
              <a:xfrm>
                <a:off x="2238" y="3178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Line 20"/>
              <p:cNvSpPr>
                <a:spLocks noChangeShapeType="1"/>
              </p:cNvSpPr>
              <p:nvPr/>
            </p:nvSpPr>
            <p:spPr bwMode="auto">
              <a:xfrm>
                <a:off x="3326" y="3185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Line 21"/>
              <p:cNvSpPr>
                <a:spLocks noChangeShapeType="1"/>
              </p:cNvSpPr>
              <p:nvPr/>
            </p:nvSpPr>
            <p:spPr bwMode="auto">
              <a:xfrm>
                <a:off x="4388" y="3186"/>
                <a:ext cx="15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>
                <a:off x="5403" y="2004"/>
                <a:ext cx="15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5565" y="1996"/>
                <a:ext cx="0" cy="54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Line 24"/>
              <p:cNvSpPr>
                <a:spLocks noChangeShapeType="1"/>
              </p:cNvSpPr>
              <p:nvPr/>
            </p:nvSpPr>
            <p:spPr bwMode="auto">
              <a:xfrm flipH="1">
                <a:off x="122" y="2531"/>
                <a:ext cx="544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Line 25"/>
              <p:cNvSpPr>
                <a:spLocks noChangeShapeType="1"/>
              </p:cNvSpPr>
              <p:nvPr/>
            </p:nvSpPr>
            <p:spPr bwMode="auto">
              <a:xfrm>
                <a:off x="114" y="2523"/>
                <a:ext cx="0" cy="64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Line 26"/>
              <p:cNvSpPr>
                <a:spLocks noChangeShapeType="1"/>
              </p:cNvSpPr>
              <p:nvPr/>
            </p:nvSpPr>
            <p:spPr bwMode="auto">
              <a:xfrm flipV="1">
                <a:off x="114" y="3156"/>
                <a:ext cx="121" cy="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1995488" y="2062163"/>
              <a:ext cx="6684962" cy="1081087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293688" y="3940175"/>
              <a:ext cx="3324225" cy="1081088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3678254" y="3937000"/>
              <a:ext cx="3322638" cy="1081088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3968750" y="1703388"/>
              <a:ext cx="250600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Geometry Processing</a:t>
              </a:r>
            </a:p>
          </p:txBody>
        </p:sp>
        <p:sp>
          <p:nvSpPr>
            <p:cNvPr id="58" name="Text Box 31"/>
            <p:cNvSpPr txBox="1">
              <a:spLocks noChangeArrowheads="1"/>
            </p:cNvSpPr>
            <p:nvPr/>
          </p:nvSpPr>
          <p:spPr bwMode="auto">
            <a:xfrm>
              <a:off x="1071563" y="5046663"/>
              <a:ext cx="1649811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Rasterization</a:t>
              </a:r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4002088" y="5056188"/>
              <a:ext cx="2493183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Fragment Processing</a:t>
              </a:r>
            </a:p>
          </p:txBody>
        </p:sp>
      </p:grpSp>
      <p:sp>
        <p:nvSpPr>
          <p:cNvPr id="52" name="Oval 51"/>
          <p:cNvSpPr/>
          <p:nvPr/>
        </p:nvSpPr>
        <p:spPr bwMode="auto">
          <a:xfrm>
            <a:off x="2178571" y="1957753"/>
            <a:ext cx="1629508" cy="1676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Matrix Representation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mtClean="0"/>
              <a:t>Represent 2D transformation by a matrix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Tx/>
              <a:buNone/>
              <a:defRPr/>
            </a:pPr>
            <a:endParaRPr lang="en-US" smtClean="0"/>
          </a:p>
          <a:p>
            <a:pPr>
              <a:buFontTx/>
              <a:buNone/>
              <a:defRPr/>
            </a:pPr>
            <a:r>
              <a:rPr lang="en-US" smtClean="0"/>
              <a:t>Multiply matrix by column vector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ym typeface="Symbol" pitchFamily="18" charset="2"/>
              </a:rPr>
              <a:t> </a:t>
            </a:r>
            <a:r>
              <a:rPr lang="en-US" smtClean="0"/>
              <a:t>apply transformation to point</a:t>
            </a:r>
          </a:p>
          <a:p>
            <a:pPr lvl="1">
              <a:defRPr/>
            </a:pPr>
            <a:endParaRPr 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14400" y="5334000"/>
          <a:ext cx="2819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17440" imgH="380880" progId="Equation.3">
                  <p:embed/>
                </p:oleObj>
              </mc:Choice>
              <mc:Fallback>
                <p:oleObj name="Equation" r:id="rId3" imgW="111744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8194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081338" y="2514600"/>
          <a:ext cx="1295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495000" imgH="380880" progId="Equation.3">
                  <p:embed/>
                </p:oleObj>
              </mc:Choice>
              <mc:Fallback>
                <p:oleObj name="Equation" r:id="rId5" imgW="4950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514600"/>
                        <a:ext cx="1295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437063" y="5334000"/>
          <a:ext cx="1676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5334000"/>
                        <a:ext cx="1676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Composite Transformation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34400" cy="5257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ffectLst/>
              </a:rPr>
              <a:t>Matrices are a convenient and efficient way to represent a sequence of transformations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/>
              </a:rPr>
              <a:t>Transformations  can be combined by multiplication, like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777613" y="4068098"/>
          <a:ext cx="51260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37" name="Equation" r:id="rId3" imgW="2031840" imgH="406080" progId="Equation.3">
                  <p:embed/>
                </p:oleObj>
              </mc:Choice>
              <mc:Fallback>
                <p:oleObj name="Equation" r:id="rId3" imgW="20318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613" y="4068098"/>
                        <a:ext cx="5126038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in Matrix Representation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54972" y="4420317"/>
          <a:ext cx="44862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72" y="4420317"/>
                        <a:ext cx="44862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21173" y="2973183"/>
          <a:ext cx="3276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193760" imgH="482400" progId="Equation.3">
                  <p:embed/>
                </p:oleObj>
              </mc:Choice>
              <mc:Fallback>
                <p:oleObj name="Equation" r:id="rId5" imgW="1193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73" y="2973183"/>
                        <a:ext cx="32766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600075" y="1563688"/>
          <a:ext cx="284638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041120" imgH="482400" progId="Equation.3">
                  <p:embed/>
                </p:oleObj>
              </mc:Choice>
              <mc:Fallback>
                <p:oleObj name="Equation" r:id="rId7" imgW="1041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63688"/>
                        <a:ext cx="2846388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5738063" y="1992179"/>
            <a:ext cx="1801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807178" y="3344708"/>
            <a:ext cx="124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5816702" y="4730443"/>
            <a:ext cx="140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682112" y="6012420"/>
            <a:ext cx="6721578" cy="584775"/>
          </a:xfrm>
          <a:prstGeom prst="rect">
            <a:avLst/>
          </a:prstGeom>
          <a:solidFill>
            <a:srgbClr val="FEECC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make a composite matrix?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Homogeneous Coordinates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buFontTx/>
              <a:buChar char="–"/>
              <a:defRPr/>
            </a:pPr>
            <a:r>
              <a:rPr lang="en-US" dirty="0" smtClean="0">
                <a:effectLst/>
              </a:rPr>
              <a:t>We can express a translation in terms of a matrix multiplication operation by expanding the transformation matrix from its representation by a 2x2 matrix to representation by a 3x3 matrix</a:t>
            </a:r>
          </a:p>
          <a:p>
            <a:pPr algn="just">
              <a:buFontTx/>
              <a:buChar char="–"/>
              <a:defRPr/>
            </a:pPr>
            <a:r>
              <a:rPr lang="en-US" dirty="0" smtClean="0">
                <a:effectLst/>
              </a:rPr>
              <a:t>This is accomplished by using </a:t>
            </a:r>
            <a:r>
              <a:rPr lang="en-US" i="1" dirty="0" smtClean="0">
                <a:effectLst/>
              </a:rPr>
              <a:t>homogeneous coordinates</a:t>
            </a:r>
            <a:r>
              <a:rPr lang="en-US" dirty="0" smtClean="0">
                <a:effectLst/>
              </a:rPr>
              <a:t>, in which 2D points (</a:t>
            </a:r>
            <a:r>
              <a:rPr lang="en-US" i="1" dirty="0" smtClean="0">
                <a:effectLst/>
              </a:rPr>
              <a:t>x</a:t>
            </a:r>
            <a:r>
              <a:rPr lang="en-US" dirty="0" smtClean="0">
                <a:effectLst/>
              </a:rPr>
              <a:t>, </a:t>
            </a:r>
            <a:r>
              <a:rPr lang="en-US" i="1" dirty="0" smtClean="0">
                <a:effectLst/>
              </a:rPr>
              <a:t>y</a:t>
            </a:r>
            <a:r>
              <a:rPr lang="en-US" dirty="0" smtClean="0">
                <a:effectLst/>
              </a:rPr>
              <a:t>) are expressed as (</a:t>
            </a:r>
            <a:r>
              <a:rPr lang="en-US" i="1" dirty="0" err="1" smtClean="0">
                <a:effectLst/>
              </a:rPr>
              <a:t>x</a:t>
            </a:r>
            <a:r>
              <a:rPr lang="en-US" i="1" baseline="-25000" dirty="0" err="1" smtClean="0">
                <a:effectLst/>
              </a:rPr>
              <a:t>h</a:t>
            </a:r>
            <a:r>
              <a:rPr lang="en-US" dirty="0" smtClean="0">
                <a:effectLst/>
              </a:rPr>
              <a:t>, </a:t>
            </a:r>
            <a:r>
              <a:rPr lang="en-US" i="1" dirty="0" err="1" smtClean="0">
                <a:effectLst/>
              </a:rPr>
              <a:t>y</a:t>
            </a:r>
            <a:r>
              <a:rPr lang="en-US" i="1" baseline="-25000" dirty="0" err="1" smtClean="0">
                <a:effectLst/>
              </a:rPr>
              <a:t>h</a:t>
            </a:r>
            <a:r>
              <a:rPr lang="en-US" dirty="0" smtClean="0">
                <a:effectLst/>
              </a:rPr>
              <a:t>, </a:t>
            </a:r>
            <a:r>
              <a:rPr lang="en-US" i="1" dirty="0" smtClean="0">
                <a:effectLst/>
              </a:rPr>
              <a:t>h</a:t>
            </a:r>
            <a:r>
              <a:rPr lang="en-US" dirty="0" smtClean="0">
                <a:effectLst/>
              </a:rPr>
              <a:t>), </a:t>
            </a:r>
          </a:p>
          <a:p>
            <a:pPr algn="just">
              <a:buFontTx/>
              <a:buNone/>
              <a:defRPr/>
            </a:pPr>
            <a:r>
              <a:rPr lang="en-US" dirty="0" smtClean="0">
                <a:effectLst/>
              </a:rPr>
              <a:t>		where </a:t>
            </a:r>
            <a:r>
              <a:rPr lang="en-US" i="1" dirty="0" smtClean="0">
                <a:effectLst/>
              </a:rPr>
              <a:t>h </a:t>
            </a:r>
            <a:r>
              <a:rPr lang="en-US" dirty="0" smtClean="0">
                <a:effectLst/>
              </a:rPr>
              <a:t>≠ 0 and </a:t>
            </a:r>
            <a:r>
              <a:rPr lang="en-US" i="1" dirty="0" smtClean="0">
                <a:effectLst/>
              </a:rPr>
              <a:t>x = </a:t>
            </a:r>
            <a:r>
              <a:rPr lang="en-US" i="1" dirty="0" err="1" smtClean="0">
                <a:effectLst/>
              </a:rPr>
              <a:t>x</a:t>
            </a:r>
            <a:r>
              <a:rPr lang="en-US" i="1" baseline="-25000" dirty="0" err="1" smtClean="0">
                <a:effectLst/>
              </a:rPr>
              <a:t>h</a:t>
            </a:r>
            <a:r>
              <a:rPr lang="en-US" i="1" baseline="-25000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/ h,  y </a:t>
            </a:r>
            <a:r>
              <a:rPr lang="en-US" dirty="0" smtClean="0">
                <a:effectLst/>
              </a:rPr>
              <a:t>= </a:t>
            </a:r>
            <a:r>
              <a:rPr lang="en-US" i="1" dirty="0" err="1" smtClean="0">
                <a:effectLst/>
              </a:rPr>
              <a:t>y</a:t>
            </a:r>
            <a:r>
              <a:rPr lang="en-US" i="1" baseline="-25000" dirty="0" err="1" smtClean="0">
                <a:effectLst/>
              </a:rPr>
              <a:t>h</a:t>
            </a:r>
            <a:r>
              <a:rPr lang="en-US" i="1" baseline="-25000" dirty="0" smtClean="0">
                <a:effectLst/>
              </a:rPr>
              <a:t> </a:t>
            </a:r>
            <a:r>
              <a:rPr lang="en-US" dirty="0" smtClean="0">
                <a:effectLst/>
              </a:rPr>
              <a:t>/ </a:t>
            </a:r>
            <a:r>
              <a:rPr lang="en-US" i="1" dirty="0" smtClean="0">
                <a:effectLst/>
              </a:rPr>
              <a:t>h</a:t>
            </a:r>
            <a:endParaRPr lang="en-US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dirty="0" smtClean="0">
                <a:effectLst/>
              </a:rPr>
              <a:t>	Typically, we use </a:t>
            </a:r>
            <a:r>
              <a:rPr lang="en-US" i="1" dirty="0" smtClean="0">
                <a:effectLst/>
              </a:rPr>
              <a:t>h</a:t>
            </a:r>
            <a:r>
              <a:rPr lang="en-US" dirty="0" smtClean="0">
                <a:effectLst/>
              </a:rPr>
              <a:t>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Homogeneous </a:t>
            </a:r>
            <a:r>
              <a:rPr lang="en-US" dirty="0"/>
              <a:t>Coordinates </a:t>
            </a:r>
          </a:p>
        </p:txBody>
      </p:sp>
      <p:pic>
        <p:nvPicPr>
          <p:cNvPr id="280584" name="Picture 8" descr="ho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025" y="1527175"/>
            <a:ext cx="4440238" cy="33305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78860" y="5832764"/>
            <a:ext cx="81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hlinkClick r:id="rId3"/>
              </a:rPr>
              <a:t>http://www.cs.mtu.edu/~shene/COURSES/cs3621/NOTES/geometry/homo-coor.html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Homogeneous Coordinates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34400" cy="23002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latin typeface="+mj-lt"/>
              </a:rPr>
              <a:t>Add a 3rd coordinate to every 2D point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(x, y, w) represents a point at location (x/w, y/w)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(x, y, 0) represents a point at infinity</a:t>
            </a:r>
          </a:p>
          <a:p>
            <a:pPr lvl="1">
              <a:defRPr/>
            </a:pPr>
            <a:r>
              <a:rPr lang="en-US" sz="2800" dirty="0" smtClean="0">
                <a:latin typeface="+mj-lt"/>
              </a:rPr>
              <a:t>(0, 0, 0) is not allowed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15925" y="3981450"/>
            <a:ext cx="33289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+mj-lt"/>
              </a:rPr>
              <a:t>Convenient coordinate system to represent many useful transformations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3341688" y="3971925"/>
            <a:ext cx="5709375" cy="2668588"/>
            <a:chOff x="1836" y="1871"/>
            <a:chExt cx="4047" cy="1681"/>
          </a:xfrm>
        </p:grpSpPr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646" y="2064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836" y="2928"/>
              <a:ext cx="18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254" y="2586"/>
              <a:ext cx="81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2970" y="288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3294" y="288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2592" y="2640"/>
              <a:ext cx="1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2592" y="2352"/>
              <a:ext cx="1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2878" y="2929"/>
              <a:ext cx="2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186" y="2926"/>
              <a:ext cx="2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432" y="2506"/>
              <a:ext cx="2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430" y="2206"/>
              <a:ext cx="2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2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3283" y="2303"/>
              <a:ext cx="7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+mj-lt"/>
                </a:rPr>
                <a:t>(2,1,1)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997" y="2304"/>
              <a:ext cx="9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+mj-lt"/>
                </a:rPr>
                <a:t>or (4,2,2)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934" y="2304"/>
              <a:ext cx="9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+mj-lt"/>
                </a:rPr>
                <a:t>or (6,3,3)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3618" y="2848"/>
              <a:ext cx="2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+mj-lt"/>
                </a:rPr>
                <a:t>x</a:t>
              </a: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2474" y="1871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+mj-lt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Translation Matrix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mtClean="0">
                <a:effectLst/>
              </a:rPr>
              <a:t>Using homogeneous coordinates, we can express the equations that define a 2D translation of a coordinate position: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395913" y="3516313"/>
          <a:ext cx="3236912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346040" imgH="711000" progId="Equation.3">
                  <p:embed/>
                </p:oleObj>
              </mc:Choice>
              <mc:Fallback>
                <p:oleObj name="Equation" r:id="rId3" imgW="1346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516313"/>
                        <a:ext cx="3236912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711200" y="3697288"/>
          <a:ext cx="2651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041120" imgH="482400" progId="Equation.3">
                  <p:embed/>
                </p:oleObj>
              </mc:Choice>
              <mc:Fallback>
                <p:oleObj name="Equation" r:id="rId5" imgW="1041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697288"/>
                        <a:ext cx="26511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30675" y="4011613"/>
            <a:ext cx="641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in Matrix Representation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5738063" y="1992179"/>
            <a:ext cx="1801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807178" y="3344708"/>
            <a:ext cx="124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5816702" y="4892671"/>
            <a:ext cx="140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682112" y="6145152"/>
            <a:ext cx="6721578" cy="584775"/>
          </a:xfrm>
          <a:prstGeom prst="rect">
            <a:avLst/>
          </a:prstGeom>
          <a:solidFill>
            <a:srgbClr val="FEECC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make a composite </a:t>
            </a:r>
            <a:r>
              <a:rPr kumimoji="1"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now?</a:t>
            </a:r>
            <a:endParaRPr kumimoji="1"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78885" name="Object 4"/>
          <p:cNvGraphicFramePr>
            <a:graphicFrameLocks noChangeAspect="1"/>
          </p:cNvGraphicFramePr>
          <p:nvPr/>
        </p:nvGraphicFramePr>
        <p:xfrm>
          <a:off x="492125" y="1438275"/>
          <a:ext cx="287496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4" name="Equation" r:id="rId3" imgW="1346040" imgH="711000" progId="Equation.3">
                  <p:embed/>
                </p:oleObj>
              </mc:Choice>
              <mc:Fallback>
                <p:oleObj name="Equation" r:id="rId3" imgW="1346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438275"/>
                        <a:ext cx="2874963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481013" y="2970067"/>
          <a:ext cx="30368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5" name="Equation" r:id="rId5" imgW="1422360" imgH="711000" progId="Equation.3">
                  <p:embed/>
                </p:oleObj>
              </mc:Choice>
              <mc:Fallback>
                <p:oleObj name="Equation" r:id="rId5" imgW="142236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970067"/>
                        <a:ext cx="3036887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79425" y="4492128"/>
          <a:ext cx="428466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6" name="Equation" r:id="rId7" imgW="2006280" imgH="711000" progId="Equation.3">
                  <p:embed/>
                </p:oleObj>
              </mc:Choice>
              <mc:Fallback>
                <p:oleObj name="Equation" r:id="rId7" imgW="200628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492128"/>
                        <a:ext cx="4284663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Composite Transformation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en-US" sz="2800" dirty="0" smtClean="0">
                <a:effectLst/>
              </a:rPr>
              <a:t>If we want to apply </a:t>
            </a:r>
            <a:r>
              <a:rPr lang="en-US" sz="2800" i="1" dirty="0" smtClean="0">
                <a:effectLst/>
              </a:rPr>
              <a:t>two </a:t>
            </a:r>
            <a:r>
              <a:rPr lang="en-US" sz="2800" dirty="0" smtClean="0">
                <a:effectLst/>
              </a:rPr>
              <a:t>transformations, 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baseline="-25000" dirty="0" smtClean="0">
                <a:effectLst/>
              </a:rPr>
              <a:t>1</a:t>
            </a:r>
            <a:r>
              <a:rPr lang="en-US" sz="2800" i="1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and 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baseline="-25000" dirty="0" smtClean="0">
                <a:effectLst/>
              </a:rPr>
              <a:t>2</a:t>
            </a:r>
            <a:r>
              <a:rPr lang="en-US" sz="2800" i="1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to a point </a:t>
            </a:r>
            <a:r>
              <a:rPr lang="en-US" sz="2800" i="1" dirty="0" smtClean="0">
                <a:effectLst/>
              </a:rPr>
              <a:t>P</a:t>
            </a:r>
            <a:r>
              <a:rPr lang="en-US" sz="2800" dirty="0" smtClean="0">
                <a:effectLst/>
              </a:rPr>
              <a:t>, this can be</a:t>
            </a:r>
          </a:p>
          <a:p>
            <a:pPr algn="just">
              <a:buFontTx/>
              <a:buNone/>
              <a:defRPr/>
            </a:pPr>
            <a:r>
              <a:rPr lang="en-US" sz="2800" dirty="0" smtClean="0">
                <a:effectLst/>
              </a:rPr>
              <a:t>expressed as:</a:t>
            </a:r>
          </a:p>
          <a:p>
            <a:pPr algn="just">
              <a:buFontTx/>
              <a:buNone/>
              <a:defRPr/>
            </a:pPr>
            <a:r>
              <a:rPr lang="en-US" sz="2800" dirty="0" smtClean="0">
                <a:effectLst/>
              </a:rPr>
              <a:t>				</a:t>
            </a:r>
            <a:r>
              <a:rPr lang="en-US" sz="2800" i="1" dirty="0" smtClean="0">
                <a:effectLst/>
              </a:rPr>
              <a:t>P</a:t>
            </a:r>
            <a:r>
              <a:rPr lang="en-US" sz="2800" i="1" dirty="0" smtClean="0">
                <a:effectLst/>
                <a:sym typeface="Symbol" pitchFamily="18" charset="2"/>
              </a:rPr>
              <a:t></a:t>
            </a:r>
            <a:r>
              <a:rPr lang="en-US" sz="2800" baseline="300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= 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baseline="-25000" dirty="0" smtClean="0">
                <a:effectLst/>
              </a:rPr>
              <a:t>2</a:t>
            </a:r>
            <a:r>
              <a:rPr lang="en-US" sz="2800" dirty="0" smtClean="0">
                <a:effectLst/>
              </a:rPr>
              <a:t>.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baseline="-25000" dirty="0" smtClean="0">
                <a:effectLst/>
              </a:rPr>
              <a:t>1</a:t>
            </a:r>
            <a:r>
              <a:rPr lang="en-US" sz="2800" dirty="0" smtClean="0">
                <a:effectLst/>
              </a:rPr>
              <a:t>.</a:t>
            </a:r>
            <a:r>
              <a:rPr lang="en-US" sz="2800" i="1" dirty="0" smtClean="0">
                <a:effectLst/>
              </a:rPr>
              <a:t>P</a:t>
            </a:r>
          </a:p>
          <a:p>
            <a:pPr algn="just">
              <a:buFontTx/>
              <a:buNone/>
              <a:defRPr/>
            </a:pPr>
            <a:r>
              <a:rPr lang="en-US" sz="2800" i="1" dirty="0" smtClean="0">
                <a:effectLst/>
              </a:rPr>
              <a:t>or</a:t>
            </a:r>
          </a:p>
          <a:p>
            <a:pPr algn="just">
              <a:buFontTx/>
              <a:buNone/>
              <a:defRPr/>
            </a:pPr>
            <a:r>
              <a:rPr lang="en-US" sz="2800" dirty="0" smtClean="0">
                <a:effectLst/>
              </a:rPr>
              <a:t>				 </a:t>
            </a:r>
            <a:r>
              <a:rPr lang="en-US" sz="2800" i="1" dirty="0" smtClean="0">
                <a:effectLst/>
              </a:rPr>
              <a:t>P</a:t>
            </a:r>
            <a:r>
              <a:rPr lang="en-US" sz="2800" i="1" dirty="0" smtClean="0">
                <a:effectLst/>
                <a:sym typeface="Symbol" pitchFamily="18" charset="2"/>
              </a:rPr>
              <a:t></a:t>
            </a:r>
            <a:r>
              <a:rPr lang="en-US" sz="2800" baseline="300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= 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dirty="0" smtClean="0">
                <a:effectLst/>
              </a:rPr>
              <a:t>.</a:t>
            </a:r>
            <a:r>
              <a:rPr lang="en-US" sz="2800" i="1" dirty="0" smtClean="0">
                <a:effectLst/>
              </a:rPr>
              <a:t>P </a:t>
            </a:r>
          </a:p>
          <a:p>
            <a:pPr algn="just">
              <a:buFontTx/>
              <a:buNone/>
              <a:defRPr/>
            </a:pPr>
            <a:r>
              <a:rPr lang="en-US" sz="2800" i="1" dirty="0" smtClean="0">
                <a:effectLst/>
              </a:rPr>
              <a:t>where		M = M</a:t>
            </a:r>
            <a:r>
              <a:rPr lang="en-US" sz="2800" baseline="-25000" dirty="0" smtClean="0">
                <a:effectLst/>
              </a:rPr>
              <a:t>2</a:t>
            </a:r>
            <a:r>
              <a:rPr lang="en-US" sz="2800" dirty="0" smtClean="0">
                <a:effectLst/>
              </a:rPr>
              <a:t>.</a:t>
            </a:r>
            <a:r>
              <a:rPr lang="en-US" sz="2800" i="1" dirty="0" smtClean="0">
                <a:effectLst/>
              </a:rPr>
              <a:t>M</a:t>
            </a:r>
            <a:r>
              <a:rPr lang="en-US" sz="2800" baseline="-25000" dirty="0" smtClean="0">
                <a:effectLst/>
              </a:rPr>
              <a:t>1</a:t>
            </a:r>
            <a:endParaRPr lang="en-US" sz="2800" dirty="0" smtClean="0">
              <a:effectLst/>
            </a:endParaRPr>
          </a:p>
          <a:p>
            <a:pPr algn="just">
              <a:buFontTx/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Note:	The transformations appear in right-to-left order</a:t>
            </a: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Callout 15"/>
          <p:cNvSpPr/>
          <p:nvPr/>
        </p:nvSpPr>
        <p:spPr bwMode="auto">
          <a:xfrm>
            <a:off x="2962656" y="5632704"/>
            <a:ext cx="1914144" cy="743712"/>
          </a:xfrm>
          <a:prstGeom prst="downArrowCallou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solidFill>
                  <a:srgbClr val="FF0000"/>
                </a:solidFill>
              </a:ln>
              <a:noFill/>
              <a:effectLst/>
              <a:latin typeface="Times New Roman" pitchFamily="18" charset="0"/>
            </a:endParaRPr>
          </a:p>
        </p:txBody>
      </p:sp>
      <p:pic>
        <p:nvPicPr>
          <p:cNvPr id="18436" name="Picture 3" descr="combin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82675" y="1598613"/>
            <a:ext cx="6551613" cy="3930650"/>
          </a:xfrm>
          <a:noFill/>
        </p:spPr>
      </p:pic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1735138" y="3595688"/>
            <a:ext cx="1323975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003925" y="3938588"/>
            <a:ext cx="1323975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1172591" y="5606034"/>
            <a:ext cx="738619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T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!=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 T</a:t>
            </a:r>
            <a:r>
              <a:rPr lang="en-US" sz="2400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!=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</a:t>
            </a:r>
            <a:r>
              <a:rPr lang="en-US" sz="24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Composite Transformation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22593" y="6288913"/>
            <a:ext cx="7087552" cy="4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rotations around different axes do not commute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Overview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2D Transformations</a:t>
            </a:r>
          </a:p>
          <a:p>
            <a:pPr lvl="1">
              <a:defRPr/>
            </a:pPr>
            <a:r>
              <a:rPr lang="en-US" dirty="0" smtClean="0"/>
              <a:t>Basic 2D transformations</a:t>
            </a:r>
          </a:p>
          <a:p>
            <a:pPr lvl="1">
              <a:defRPr/>
            </a:pPr>
            <a:r>
              <a:rPr lang="en-US" dirty="0" smtClean="0"/>
              <a:t>Matrix representation</a:t>
            </a:r>
          </a:p>
          <a:p>
            <a:pPr lvl="1">
              <a:defRPr/>
            </a:pPr>
            <a:r>
              <a:rPr lang="en-US" dirty="0" smtClean="0"/>
              <a:t>Composite Transformation </a:t>
            </a:r>
          </a:p>
          <a:p>
            <a:pPr lvl="1">
              <a:defRPr/>
            </a:pPr>
            <a:r>
              <a:rPr lang="en-US" dirty="0" smtClean="0"/>
              <a:t>Computational Efficiency</a:t>
            </a:r>
          </a:p>
          <a:p>
            <a:pPr lvl="1">
              <a:defRPr/>
            </a:pPr>
            <a:r>
              <a:rPr lang="en-US" dirty="0" smtClean="0"/>
              <a:t>Homogeneous representation</a:t>
            </a:r>
          </a:p>
          <a:p>
            <a:pPr lvl="1">
              <a:defRPr/>
            </a:pPr>
            <a:r>
              <a:rPr lang="en-US" dirty="0" smtClean="0"/>
              <a:t>Matrix 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Composite Transformation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en-US" dirty="0" smtClean="0">
                <a:effectLst/>
              </a:rPr>
              <a:t>Matrix Concatenation Properties</a:t>
            </a:r>
          </a:p>
          <a:p>
            <a:pPr algn="just">
              <a:buFontTx/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>
                <a:effectLst/>
              </a:rPr>
              <a:t>Multiplication of matrices is associative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>
                <a:effectLst/>
              </a:rPr>
              <a:t>The transformations appear in right-to-left order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>
                <a:effectLst/>
              </a:rPr>
              <a:t>Same type of transformation can commute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>
                <a:effectLst/>
              </a:rPr>
              <a:t>Rotation and uniform scaling can commute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>
                <a:effectLst/>
              </a:rPr>
              <a:t>Rotations around different axes do not commute</a:t>
            </a:r>
          </a:p>
          <a:p>
            <a:pPr algn="just">
              <a:buFontTx/>
              <a:buNone/>
              <a:defRPr/>
            </a:pPr>
            <a:endParaRPr lang="en-US" sz="24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Inverse Transformations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ffectLst/>
              </a:rPr>
              <a:t>For translation, the inverse is accomplished by translating in the opposite direction: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651375" y="2935288"/>
          <a:ext cx="2840038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180800" imgH="711000" progId="Equation.3">
                  <p:embed/>
                </p:oleObj>
              </mc:Choice>
              <mc:Fallback>
                <p:oleObj name="Equation" r:id="rId3" imgW="11808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2935288"/>
                        <a:ext cx="2840038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27809" y="5468138"/>
            <a:ext cx="412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Note: T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y</a:t>
            </a:r>
            <a:r>
              <a:rPr lang="en-US" dirty="0" smtClean="0"/>
              <a:t>)  = T(-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, -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y</a:t>
            </a:r>
            <a:r>
              <a:rPr lang="en-US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Inverse Transformations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ffectLst/>
              </a:rPr>
              <a:t>For scaling, the inverse is accomplished by scaling by the reciprocal of the original amount in each direction: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362450" y="2935288"/>
          <a:ext cx="341947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422360" imgH="711000" progId="Equation.3">
                  <p:embed/>
                </p:oleObj>
              </mc:Choice>
              <mc:Fallback>
                <p:oleObj name="Equation" r:id="rId3" imgW="14223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35288"/>
                        <a:ext cx="3419475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00912" y="5600874"/>
            <a:ext cx="4692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Note: S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dirty="0" smtClean="0"/>
              <a:t>)  = S(1/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, </a:t>
            </a:r>
            <a:r>
              <a:rPr lang="en-US" dirty="0" smtClean="0"/>
              <a:t>1/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Inverse Transformations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ffectLst/>
              </a:rPr>
              <a:t>For rotation, the inverse is accomplished by rotating about the negative of the angle: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ffectLst/>
              </a:rPr>
              <a:t>Note that </a:t>
            </a:r>
            <a:r>
              <a:rPr lang="en-US" i="1" dirty="0" smtClean="0">
                <a:effectLst/>
              </a:rPr>
              <a:t>R</a:t>
            </a:r>
            <a:r>
              <a:rPr lang="en-US" baseline="30000" dirty="0" smtClean="0">
                <a:effectLst/>
              </a:rPr>
              <a:t>-1</a:t>
            </a:r>
            <a:r>
              <a:rPr lang="en-US" dirty="0" smtClean="0">
                <a:effectLst/>
              </a:rPr>
              <a:t>(</a:t>
            </a:r>
            <a:r>
              <a:rPr lang="en-US" i="1" dirty="0" smtClean="0">
                <a:effectLst/>
                <a:sym typeface="Symbol"/>
              </a:rPr>
              <a:t></a:t>
            </a:r>
            <a:r>
              <a:rPr lang="en-US" dirty="0" smtClean="0">
                <a:effectLst/>
                <a:sym typeface="Symbol"/>
              </a:rPr>
              <a:t>) </a:t>
            </a:r>
            <a:r>
              <a:rPr lang="en-US" dirty="0" smtClean="0">
                <a:effectLst/>
              </a:rPr>
              <a:t>= </a:t>
            </a:r>
            <a:r>
              <a:rPr lang="en-US" i="1" dirty="0" smtClean="0">
                <a:effectLst/>
              </a:rPr>
              <a:t>R</a:t>
            </a:r>
            <a:r>
              <a:rPr lang="en-US" baseline="30000" dirty="0" smtClean="0">
                <a:effectLst/>
              </a:rPr>
              <a:t>T</a:t>
            </a:r>
            <a:r>
              <a:rPr lang="en-US" dirty="0" smtClean="0">
                <a:effectLst/>
              </a:rPr>
              <a:t>(</a:t>
            </a:r>
            <a:r>
              <a:rPr lang="en-US" i="1" dirty="0" smtClean="0">
                <a:effectLst/>
                <a:sym typeface="Symbol"/>
              </a:rPr>
              <a:t></a:t>
            </a:r>
            <a:r>
              <a:rPr lang="en-US" dirty="0" smtClean="0">
                <a:effectLst/>
                <a:sym typeface="Symbol"/>
              </a:rPr>
              <a:t>) = </a:t>
            </a:r>
            <a:r>
              <a:rPr lang="en-US" i="1" dirty="0" smtClean="0">
                <a:effectLst/>
              </a:rPr>
              <a:t>R </a:t>
            </a:r>
            <a:r>
              <a:rPr lang="en-US" dirty="0" smtClean="0">
                <a:effectLst/>
              </a:rPr>
              <a:t>(-</a:t>
            </a:r>
            <a:r>
              <a:rPr lang="en-US" i="1" dirty="0" smtClean="0">
                <a:effectLst/>
                <a:sym typeface="Symbol"/>
              </a:rPr>
              <a:t></a:t>
            </a:r>
            <a:r>
              <a:rPr lang="en-US" dirty="0" smtClean="0">
                <a:effectLst/>
                <a:sym typeface="Symbol"/>
              </a:rPr>
              <a:t>)</a:t>
            </a:r>
            <a:endParaRPr lang="en-US" baseline="30000" dirty="0" smtClean="0">
              <a:effectLst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875088" y="2663825"/>
          <a:ext cx="467042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942920" imgH="1422360" progId="Equation.3">
                  <p:embed/>
                </p:oleObj>
              </mc:Choice>
              <mc:Fallback>
                <p:oleObj name="Equation" r:id="rId3" imgW="194292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2663825"/>
                        <a:ext cx="4670425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about a Pivot Point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effectLst/>
              </a:rPr>
              <a:t>The transformation sequence is:</a:t>
            </a:r>
          </a:p>
          <a:p>
            <a:pPr algn="just">
              <a:spcBef>
                <a:spcPct val="0"/>
              </a:spcBef>
              <a:spcAft>
                <a:spcPct val="30000"/>
              </a:spcAft>
              <a:buFontTx/>
              <a:buNone/>
              <a:defRPr/>
            </a:pPr>
            <a:endParaRPr lang="en-US" sz="1600" dirty="0" smtClean="0">
              <a:effectLst/>
            </a:endParaRPr>
          </a:p>
          <a:p>
            <a:pPr algn="just">
              <a:spcBef>
                <a:spcPct val="0"/>
              </a:spcBef>
              <a:spcAft>
                <a:spcPct val="30000"/>
              </a:spcAft>
              <a:buFontTx/>
              <a:buChar char="–"/>
              <a:defRPr/>
            </a:pPr>
            <a:r>
              <a:rPr lang="en-US" sz="2400" dirty="0" smtClean="0">
                <a:effectLst/>
              </a:rPr>
              <a:t>translate all vertices of the object by the vector </a:t>
            </a:r>
            <a:r>
              <a:rPr lang="en-US" sz="2400" i="1" dirty="0" smtClean="0">
                <a:effectLst/>
              </a:rPr>
              <a:t>T </a:t>
            </a:r>
            <a:r>
              <a:rPr lang="en-US" sz="2400" dirty="0" smtClean="0">
                <a:effectLst/>
              </a:rPr>
              <a:t>= (-</a:t>
            </a:r>
            <a:r>
              <a:rPr lang="en-US" sz="2400" i="1" dirty="0" err="1" smtClean="0">
                <a:effectLst/>
              </a:rPr>
              <a:t>t</a:t>
            </a:r>
            <a:r>
              <a:rPr lang="en-US" sz="2400" i="1" baseline="-25000" dirty="0" err="1" smtClean="0">
                <a:effectLst/>
              </a:rPr>
              <a:t>x</a:t>
            </a:r>
            <a:r>
              <a:rPr lang="en-US" sz="2400" i="1" dirty="0" smtClean="0">
                <a:effectLst/>
              </a:rPr>
              <a:t>, -</a:t>
            </a:r>
            <a:r>
              <a:rPr lang="en-US" sz="2400" i="1" dirty="0" err="1" smtClean="0">
                <a:effectLst/>
              </a:rPr>
              <a:t>t</a:t>
            </a:r>
            <a:r>
              <a:rPr lang="en-US" sz="2400" i="1" baseline="-25000" dirty="0" err="1" smtClean="0">
                <a:effectLst/>
              </a:rPr>
              <a:t>y</a:t>
            </a:r>
            <a:r>
              <a:rPr lang="en-US" sz="2400" dirty="0" smtClean="0">
                <a:effectLst/>
              </a:rPr>
              <a:t>), where (</a:t>
            </a:r>
            <a:r>
              <a:rPr lang="en-US" sz="2400" i="1" dirty="0" err="1" smtClean="0">
                <a:effectLst/>
              </a:rPr>
              <a:t>t</a:t>
            </a:r>
            <a:r>
              <a:rPr lang="en-US" sz="2400" i="1" baseline="-25000" dirty="0" err="1" smtClean="0">
                <a:effectLst/>
              </a:rPr>
              <a:t>x</a:t>
            </a:r>
            <a:r>
              <a:rPr lang="en-US" sz="2400" i="1" dirty="0" smtClean="0">
                <a:effectLst/>
              </a:rPr>
              <a:t>, </a:t>
            </a:r>
            <a:r>
              <a:rPr lang="en-US" sz="2400" i="1" dirty="0" err="1" smtClean="0">
                <a:effectLst/>
              </a:rPr>
              <a:t>t</a:t>
            </a:r>
            <a:r>
              <a:rPr lang="en-US" sz="2400" i="1" baseline="-25000" dirty="0" err="1" smtClean="0">
                <a:effectLst/>
              </a:rPr>
              <a:t>y</a:t>
            </a:r>
            <a:r>
              <a:rPr lang="en-US" sz="2400" dirty="0" smtClean="0">
                <a:effectLst/>
              </a:rPr>
              <a:t>) is the current location of object.</a:t>
            </a:r>
          </a:p>
          <a:p>
            <a:pPr algn="just">
              <a:spcBef>
                <a:spcPct val="0"/>
              </a:spcBef>
              <a:spcAft>
                <a:spcPct val="30000"/>
              </a:spcAft>
              <a:buFontTx/>
              <a:buChar char="–"/>
              <a:defRPr/>
            </a:pPr>
            <a:r>
              <a:rPr lang="en-US" sz="2400" dirty="0" smtClean="0">
                <a:effectLst/>
              </a:rPr>
              <a:t>transform (rotate or scale or both) the object</a:t>
            </a:r>
            <a:endParaRPr lang="en-US" sz="2400" i="1" dirty="0" smtClean="0">
              <a:effectLst/>
            </a:endParaRPr>
          </a:p>
          <a:p>
            <a:pPr algn="just">
              <a:spcBef>
                <a:spcPct val="0"/>
              </a:spcBef>
              <a:spcAft>
                <a:spcPct val="30000"/>
              </a:spcAft>
              <a:buFontTx/>
              <a:buChar char="–"/>
              <a:defRPr/>
            </a:pPr>
            <a:r>
              <a:rPr lang="en-US" sz="2400" dirty="0" smtClean="0">
                <a:effectLst/>
              </a:rPr>
              <a:t>translate all vertices of the object by the vector </a:t>
            </a:r>
            <a:r>
              <a:rPr lang="en-US" sz="2400" i="1" dirty="0" smtClean="0">
                <a:effectLst/>
              </a:rPr>
              <a:t>T</a:t>
            </a:r>
            <a:r>
              <a:rPr lang="en-US" sz="2400" baseline="30000" dirty="0" smtClean="0">
                <a:effectLst/>
              </a:rPr>
              <a:t>-1</a:t>
            </a:r>
            <a:endParaRPr lang="en-US" sz="2400" dirty="0" smtClean="0">
              <a:effectLst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effectLst/>
              </a:rPr>
              <a:t>i.e., 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/>
              </a:rPr>
              <a:t>				 </a:t>
            </a:r>
            <a:r>
              <a:rPr lang="en-US" i="1" dirty="0" smtClean="0">
                <a:effectLst/>
              </a:rPr>
              <a:t>P</a:t>
            </a:r>
            <a:r>
              <a:rPr lang="en-US" i="1" dirty="0" smtClean="0">
                <a:effectLst/>
                <a:sym typeface="Symbol" pitchFamily="18" charset="2"/>
              </a:rPr>
              <a:t></a:t>
            </a:r>
            <a:r>
              <a:rPr lang="en-US" baseline="30000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i="1" dirty="0" smtClean="0">
                <a:effectLst/>
              </a:rPr>
              <a:t>T</a:t>
            </a:r>
            <a:r>
              <a:rPr lang="en-US" baseline="30000" dirty="0" smtClean="0">
                <a:effectLst/>
              </a:rPr>
              <a:t>-1</a:t>
            </a:r>
            <a:r>
              <a:rPr lang="en-US" dirty="0" smtClean="0">
                <a:effectLst/>
              </a:rPr>
              <a:t>.</a:t>
            </a:r>
            <a:r>
              <a:rPr lang="en-US" i="1" dirty="0" smtClean="0">
                <a:effectLst/>
              </a:rPr>
              <a:t>M.T</a:t>
            </a:r>
          </a:p>
          <a:p>
            <a:pPr>
              <a:buFontTx/>
              <a:buNone/>
              <a:defRPr/>
            </a:pPr>
            <a:endParaRPr lang="en-US" i="1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about a Pivot Point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General 2D Pivot-Point Rotation</a:t>
            </a: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	i.e., rotation of angle </a:t>
            </a:r>
            <a:r>
              <a:rPr lang="en-US" sz="2800" i="1" dirty="0" smtClean="0">
                <a:effectLst/>
                <a:sym typeface="Symbol"/>
              </a:rPr>
              <a:t></a:t>
            </a:r>
            <a:r>
              <a:rPr lang="en-US" sz="2800" dirty="0" smtClean="0">
                <a:effectLst/>
                <a:sym typeface="Symbol"/>
              </a:rPr>
              <a:t> </a:t>
            </a:r>
            <a:r>
              <a:rPr lang="en-US" sz="2800" dirty="0" smtClean="0">
                <a:effectLst/>
              </a:rPr>
              <a:t>about a point 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	</a:t>
            </a: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			T(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).R(</a:t>
            </a:r>
            <a:r>
              <a:rPr lang="en-US" sz="2800" i="1" dirty="0" smtClean="0">
                <a:effectLst/>
                <a:sym typeface="Symbol"/>
              </a:rPr>
              <a:t></a:t>
            </a:r>
            <a:r>
              <a:rPr lang="en-US" sz="2800" dirty="0" smtClean="0">
                <a:effectLst/>
                <a:sym typeface="Symbol"/>
              </a:rPr>
              <a:t>)</a:t>
            </a:r>
            <a:r>
              <a:rPr lang="en-US" sz="2800" dirty="0" smtClean="0">
                <a:effectLst/>
              </a:rPr>
              <a:t>.T(-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-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 = ?</a:t>
            </a:r>
          </a:p>
          <a:p>
            <a:pPr marL="514350" indent="-514350">
              <a:buNone/>
              <a:defRPr/>
            </a:pPr>
            <a:endParaRPr lang="en-US" sz="2800" dirty="0" smtClean="0">
              <a:effectLst/>
            </a:endParaRP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General 2D Fixed-Point Scaling</a:t>
            </a: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	 i.e., scaling of parameters (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x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y</a:t>
            </a:r>
            <a:r>
              <a:rPr lang="en-US" sz="2800" dirty="0" smtClean="0">
                <a:effectLst/>
                <a:sym typeface="Symbol"/>
              </a:rPr>
              <a:t>) </a:t>
            </a:r>
            <a:r>
              <a:rPr lang="en-US" sz="2800" dirty="0" smtClean="0">
                <a:effectLst/>
              </a:rPr>
              <a:t>about a point 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</a:t>
            </a: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			 T(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).S(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x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y</a:t>
            </a:r>
            <a:r>
              <a:rPr lang="en-US" sz="2800" dirty="0" smtClean="0">
                <a:effectLst/>
                <a:sym typeface="Symbol"/>
              </a:rPr>
              <a:t>)</a:t>
            </a:r>
            <a:r>
              <a:rPr lang="en-US" sz="2800" dirty="0" smtClean="0">
                <a:effectLst/>
              </a:rPr>
              <a:t>.T(-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-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 = ?</a:t>
            </a:r>
          </a:p>
          <a:p>
            <a:pPr>
              <a:buFontTx/>
              <a:buNone/>
              <a:defRPr/>
            </a:pPr>
            <a:endParaRPr lang="en-US" i="1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about a Pivot Point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General 2D Scaling &amp; Rotation about a point 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	</a:t>
            </a:r>
          </a:p>
          <a:p>
            <a:pPr marL="514350" indent="-514350">
              <a:lnSpc>
                <a:spcPct val="150000"/>
              </a:lnSpc>
              <a:buNone/>
              <a:defRPr/>
            </a:pPr>
            <a:r>
              <a:rPr lang="en-US" sz="2800" dirty="0" smtClean="0">
                <a:effectLst/>
              </a:rPr>
              <a:t>		T(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).R(</a:t>
            </a:r>
            <a:r>
              <a:rPr lang="en-US" sz="2800" i="1" dirty="0" smtClean="0">
                <a:effectLst/>
                <a:sym typeface="Symbol"/>
              </a:rPr>
              <a:t></a:t>
            </a:r>
            <a:r>
              <a:rPr lang="en-US" sz="2800" dirty="0" smtClean="0">
                <a:effectLst/>
                <a:sym typeface="Symbol"/>
              </a:rPr>
              <a:t>).</a:t>
            </a:r>
            <a:r>
              <a:rPr lang="en-US" sz="2800" dirty="0" smtClean="0">
                <a:effectLst/>
              </a:rPr>
              <a:t>S(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x</a:t>
            </a:r>
            <a:r>
              <a:rPr lang="en-US" sz="2800" i="1" dirty="0" smtClean="0">
                <a:effectLst/>
              </a:rPr>
              <a:t>, </a:t>
            </a:r>
            <a:r>
              <a:rPr lang="en-US" sz="2800" i="1" dirty="0" err="1" smtClean="0">
                <a:effectLst/>
              </a:rPr>
              <a:t>s</a:t>
            </a:r>
            <a:r>
              <a:rPr lang="en-US" sz="2800" i="1" baseline="-25000" dirty="0" err="1" smtClean="0">
                <a:effectLst/>
              </a:rPr>
              <a:t>y</a:t>
            </a:r>
            <a:r>
              <a:rPr lang="en-US" sz="2800" dirty="0" smtClean="0">
                <a:effectLst/>
                <a:sym typeface="Symbol"/>
              </a:rPr>
              <a:t>)</a:t>
            </a:r>
            <a:r>
              <a:rPr lang="en-US" sz="2800" dirty="0" smtClean="0">
                <a:effectLst/>
              </a:rPr>
              <a:t>.T(-</a:t>
            </a:r>
            <a:r>
              <a:rPr lang="en-US" sz="2800" i="1" dirty="0" err="1" smtClean="0">
                <a:effectLst/>
              </a:rPr>
              <a:t>x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i="1" dirty="0" smtClean="0">
                <a:effectLst/>
              </a:rPr>
              <a:t>, -</a:t>
            </a:r>
            <a:r>
              <a:rPr lang="en-US" sz="2800" i="1" dirty="0" err="1" smtClean="0">
                <a:effectLst/>
              </a:rPr>
              <a:t>y</a:t>
            </a:r>
            <a:r>
              <a:rPr lang="en-US" sz="2800" i="1" baseline="-25000" dirty="0" err="1" smtClean="0">
                <a:effectLst/>
              </a:rPr>
              <a:t>c</a:t>
            </a:r>
            <a:r>
              <a:rPr lang="en-US" sz="2800" dirty="0" smtClean="0">
                <a:effectLst/>
              </a:rPr>
              <a:t>) = ?</a:t>
            </a:r>
          </a:p>
          <a:p>
            <a:pPr>
              <a:buFontTx/>
              <a:buNone/>
              <a:defRPr/>
            </a:pPr>
            <a:endParaRPr lang="en-US" i="1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Transformation about a Pivot 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70865" y="3556000"/>
            <a:ext cx="838200" cy="838200"/>
            <a:chOff x="1160" y="3112"/>
            <a:chExt cx="528" cy="52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160" y="3376"/>
              <a:ext cx="528" cy="264"/>
              <a:chOff x="1160" y="3376"/>
              <a:chExt cx="528" cy="264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60" y="3112"/>
              <a:ext cx="528" cy="264"/>
              <a:chOff x="1160" y="3376"/>
              <a:chExt cx="528" cy="264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409065" y="3556000"/>
            <a:ext cx="838200" cy="838200"/>
            <a:chOff x="1160" y="3112"/>
            <a:chExt cx="528" cy="528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160" y="3376"/>
              <a:ext cx="528" cy="264"/>
              <a:chOff x="1160" y="3376"/>
              <a:chExt cx="528" cy="264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160" y="3112"/>
              <a:ext cx="528" cy="264"/>
              <a:chOff x="1160" y="3376"/>
              <a:chExt cx="528" cy="264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67690" y="3136900"/>
            <a:ext cx="838200" cy="419100"/>
            <a:chOff x="1160" y="3376"/>
            <a:chExt cx="528" cy="264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405890" y="3136900"/>
            <a:ext cx="838200" cy="419100"/>
            <a:chOff x="1160" y="3376"/>
            <a:chExt cx="528" cy="264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567690" y="2717800"/>
            <a:ext cx="838200" cy="419100"/>
            <a:chOff x="1160" y="3376"/>
            <a:chExt cx="528" cy="264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405890" y="2717800"/>
            <a:ext cx="838200" cy="419100"/>
            <a:chOff x="1160" y="3376"/>
            <a:chExt cx="528" cy="264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67690" y="2298700"/>
            <a:ext cx="838200" cy="419100"/>
            <a:chOff x="1160" y="3376"/>
            <a:chExt cx="528" cy="264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1405890" y="2298700"/>
            <a:ext cx="838200" cy="419100"/>
            <a:chOff x="1160" y="3376"/>
            <a:chExt cx="528" cy="264"/>
          </a:xfrm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574040" y="3967163"/>
            <a:ext cx="0" cy="40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48640" y="4386263"/>
            <a:ext cx="4191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35940" y="4343400"/>
            <a:ext cx="88900" cy="88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86766" y="4322064"/>
            <a:ext cx="611065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3259265" y="1560513"/>
            <a:ext cx="130676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translate p </a:t>
            </a:r>
          </a:p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origin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 rot="5400000">
            <a:off x="1334453" y="30591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 rot="16200000">
            <a:off x="1178877" y="2921001"/>
            <a:ext cx="493713" cy="493712"/>
          </a:xfrm>
          <a:custGeom>
            <a:avLst/>
            <a:gdLst>
              <a:gd name="T0" fmla="*/ 35 w 311"/>
              <a:gd name="T1" fmla="*/ 80 h 311"/>
              <a:gd name="T2" fmla="*/ 19 w 311"/>
              <a:gd name="T3" fmla="*/ 216 h 311"/>
              <a:gd name="T4" fmla="*/ 147 w 311"/>
              <a:gd name="T5" fmla="*/ 304 h 311"/>
              <a:gd name="T6" fmla="*/ 251 w 311"/>
              <a:gd name="T7" fmla="*/ 256 h 311"/>
              <a:gd name="T8" fmla="*/ 307 w 311"/>
              <a:gd name="T9" fmla="*/ 136 h 311"/>
              <a:gd name="T10" fmla="*/ 275 w 311"/>
              <a:gd name="T11" fmla="*/ 0 h 3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1"/>
              <a:gd name="T19" fmla="*/ 0 h 311"/>
              <a:gd name="T20" fmla="*/ 311 w 311"/>
              <a:gd name="T21" fmla="*/ 311 h 3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1" h="311">
                <a:moveTo>
                  <a:pt x="35" y="80"/>
                </a:moveTo>
                <a:cubicBezTo>
                  <a:pt x="17" y="129"/>
                  <a:pt x="0" y="179"/>
                  <a:pt x="19" y="216"/>
                </a:cubicBezTo>
                <a:cubicBezTo>
                  <a:pt x="38" y="253"/>
                  <a:pt x="108" y="297"/>
                  <a:pt x="147" y="304"/>
                </a:cubicBezTo>
                <a:cubicBezTo>
                  <a:pt x="186" y="311"/>
                  <a:pt x="224" y="284"/>
                  <a:pt x="251" y="256"/>
                </a:cubicBezTo>
                <a:cubicBezTo>
                  <a:pt x="278" y="228"/>
                  <a:pt x="303" y="179"/>
                  <a:pt x="307" y="136"/>
                </a:cubicBezTo>
                <a:cubicBezTo>
                  <a:pt x="311" y="93"/>
                  <a:pt x="266" y="13"/>
                  <a:pt x="275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" name="Object 43"/>
          <p:cNvGraphicFramePr>
            <a:graphicFrameLocks noChangeAspect="1"/>
          </p:cNvGraphicFramePr>
          <p:nvPr/>
        </p:nvGraphicFramePr>
        <p:xfrm>
          <a:off x="1052449" y="2676081"/>
          <a:ext cx="257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7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449" y="2676081"/>
                        <a:ext cx="2571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4"/>
          <p:cNvGraphicFramePr>
            <a:graphicFrameLocks noChangeAspect="1"/>
          </p:cNvGraphicFramePr>
          <p:nvPr/>
        </p:nvGraphicFramePr>
        <p:xfrm>
          <a:off x="1602296" y="2675065"/>
          <a:ext cx="1471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8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296" y="2675065"/>
                        <a:ext cx="14716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15328" y="1598613"/>
            <a:ext cx="146706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rotate about </a:t>
            </a:r>
          </a:p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p by     </a:t>
            </a:r>
          </a:p>
        </p:txBody>
      </p:sp>
      <p:graphicFrame>
        <p:nvGraphicFramePr>
          <p:cNvPr id="48" name="Object 46"/>
          <p:cNvGraphicFramePr>
            <a:graphicFrameLocks noChangeAspect="1"/>
          </p:cNvGraphicFramePr>
          <p:nvPr/>
        </p:nvGraphicFramePr>
        <p:xfrm>
          <a:off x="1808861" y="1916113"/>
          <a:ext cx="257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9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861" y="1916113"/>
                        <a:ext cx="2571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7309993" y="3924300"/>
            <a:ext cx="838200" cy="419100"/>
            <a:chOff x="1160" y="3376"/>
            <a:chExt cx="528" cy="264"/>
          </a:xfrm>
        </p:grpSpPr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7309993" y="3505200"/>
            <a:ext cx="838200" cy="419100"/>
            <a:chOff x="1160" y="3376"/>
            <a:chExt cx="528" cy="264"/>
          </a:xfrm>
        </p:grpSpPr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8148193" y="3924300"/>
            <a:ext cx="838200" cy="419100"/>
            <a:chOff x="1160" y="3376"/>
            <a:chExt cx="528" cy="264"/>
          </a:xfrm>
        </p:grpSpPr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8148193" y="3505200"/>
            <a:ext cx="838200" cy="419100"/>
            <a:chOff x="1160" y="3376"/>
            <a:chExt cx="528" cy="264"/>
          </a:xfrm>
        </p:grpSpPr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306818" y="3086100"/>
            <a:ext cx="419100" cy="419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7725918" y="3086100"/>
            <a:ext cx="419100" cy="419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8145018" y="3086100"/>
            <a:ext cx="419100" cy="419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8564118" y="3086100"/>
            <a:ext cx="419100" cy="419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64"/>
          <p:cNvGrpSpPr>
            <a:grpSpLocks/>
          </p:cNvGrpSpPr>
          <p:nvPr/>
        </p:nvGrpSpPr>
        <p:grpSpPr bwMode="auto">
          <a:xfrm>
            <a:off x="7306818" y="2667000"/>
            <a:ext cx="838200" cy="419100"/>
            <a:chOff x="1160" y="3376"/>
            <a:chExt cx="528" cy="264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8145018" y="2667000"/>
            <a:ext cx="838200" cy="419100"/>
            <a:chOff x="1160" y="3376"/>
            <a:chExt cx="528" cy="264"/>
          </a:xfrm>
        </p:grpSpPr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70"/>
          <p:cNvGrpSpPr>
            <a:grpSpLocks/>
          </p:cNvGrpSpPr>
          <p:nvPr/>
        </p:nvGrpSpPr>
        <p:grpSpPr bwMode="auto">
          <a:xfrm>
            <a:off x="7306818" y="2247900"/>
            <a:ext cx="838200" cy="419100"/>
            <a:chOff x="1160" y="3376"/>
            <a:chExt cx="528" cy="264"/>
          </a:xfrm>
        </p:grpSpPr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3"/>
          <p:cNvGrpSpPr>
            <a:grpSpLocks/>
          </p:cNvGrpSpPr>
          <p:nvPr/>
        </p:nvGrpSpPr>
        <p:grpSpPr bwMode="auto">
          <a:xfrm>
            <a:off x="8145018" y="2247900"/>
            <a:ext cx="838200" cy="419100"/>
            <a:chOff x="1160" y="3376"/>
            <a:chExt cx="528" cy="264"/>
          </a:xfrm>
        </p:grpSpPr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160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1424" y="3376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Line 76"/>
          <p:cNvSpPr>
            <a:spLocks noChangeShapeType="1"/>
          </p:cNvSpPr>
          <p:nvPr/>
        </p:nvSpPr>
        <p:spPr bwMode="auto">
          <a:xfrm flipV="1">
            <a:off x="7313168" y="3916363"/>
            <a:ext cx="0" cy="40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7287768" y="4335463"/>
            <a:ext cx="4191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7275068" y="4292600"/>
            <a:ext cx="88900" cy="88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 rot="5400000">
            <a:off x="8098981" y="30210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0"/>
          <p:cNvGrpSpPr>
            <a:grpSpLocks/>
          </p:cNvGrpSpPr>
          <p:nvPr/>
        </p:nvGrpSpPr>
        <p:grpSpPr bwMode="auto">
          <a:xfrm>
            <a:off x="5103305" y="2260600"/>
            <a:ext cx="1763712" cy="2170113"/>
            <a:chOff x="2031" y="1440"/>
            <a:chExt cx="1111" cy="1367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2086" y="2496"/>
              <a:ext cx="528" cy="264"/>
              <a:chOff x="1160" y="3376"/>
              <a:chExt cx="528" cy="264"/>
            </a:xfrm>
          </p:grpSpPr>
          <p:sp>
            <p:nvSpPr>
              <p:cNvPr id="113" name="Rectangle 82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83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2086" y="2232"/>
              <a:ext cx="528" cy="264"/>
              <a:chOff x="1160" y="3376"/>
              <a:chExt cx="528" cy="264"/>
            </a:xfrm>
          </p:grpSpPr>
          <p:sp>
            <p:nvSpPr>
              <p:cNvPr id="111" name="Rectangle 85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86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7"/>
            <p:cNvGrpSpPr>
              <a:grpSpLocks/>
            </p:cNvGrpSpPr>
            <p:nvPr/>
          </p:nvGrpSpPr>
          <p:grpSpPr bwMode="auto">
            <a:xfrm>
              <a:off x="2614" y="2496"/>
              <a:ext cx="528" cy="264"/>
              <a:chOff x="1160" y="3376"/>
              <a:chExt cx="528" cy="264"/>
            </a:xfrm>
          </p:grpSpPr>
          <p:sp>
            <p:nvSpPr>
              <p:cNvPr id="109" name="Rectangle 88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89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90"/>
            <p:cNvGrpSpPr>
              <a:grpSpLocks/>
            </p:cNvGrpSpPr>
            <p:nvPr/>
          </p:nvGrpSpPr>
          <p:grpSpPr bwMode="auto">
            <a:xfrm>
              <a:off x="2614" y="2232"/>
              <a:ext cx="528" cy="264"/>
              <a:chOff x="1160" y="3376"/>
              <a:chExt cx="528" cy="264"/>
            </a:xfrm>
          </p:grpSpPr>
          <p:sp>
            <p:nvSpPr>
              <p:cNvPr id="107" name="Rectangle 91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92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Rectangle 93"/>
            <p:cNvSpPr>
              <a:spLocks noChangeArrowheads="1"/>
            </p:cNvSpPr>
            <p:nvPr/>
          </p:nvSpPr>
          <p:spPr bwMode="auto">
            <a:xfrm>
              <a:off x="2084" y="1968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348" y="1968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95"/>
            <p:cNvSpPr>
              <a:spLocks noChangeArrowheads="1"/>
            </p:cNvSpPr>
            <p:nvPr/>
          </p:nvSpPr>
          <p:spPr bwMode="auto">
            <a:xfrm>
              <a:off x="2612" y="1968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2876" y="1968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97"/>
            <p:cNvGrpSpPr>
              <a:grpSpLocks/>
            </p:cNvGrpSpPr>
            <p:nvPr/>
          </p:nvGrpSpPr>
          <p:grpSpPr bwMode="auto">
            <a:xfrm>
              <a:off x="2084" y="1704"/>
              <a:ext cx="528" cy="264"/>
              <a:chOff x="1160" y="3376"/>
              <a:chExt cx="528" cy="264"/>
            </a:xfrm>
          </p:grpSpPr>
          <p:sp>
            <p:nvSpPr>
              <p:cNvPr id="105" name="Rectangle 98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99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" name="Group 100"/>
            <p:cNvGrpSpPr>
              <a:grpSpLocks/>
            </p:cNvGrpSpPr>
            <p:nvPr/>
          </p:nvGrpSpPr>
          <p:grpSpPr bwMode="auto">
            <a:xfrm>
              <a:off x="2612" y="1704"/>
              <a:ext cx="528" cy="264"/>
              <a:chOff x="1160" y="3376"/>
              <a:chExt cx="528" cy="264"/>
            </a:xfrm>
          </p:grpSpPr>
          <p:sp>
            <p:nvSpPr>
              <p:cNvPr id="103" name="Rectangle 101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02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103"/>
            <p:cNvGrpSpPr>
              <a:grpSpLocks/>
            </p:cNvGrpSpPr>
            <p:nvPr/>
          </p:nvGrpSpPr>
          <p:grpSpPr bwMode="auto">
            <a:xfrm>
              <a:off x="2084" y="1440"/>
              <a:ext cx="528" cy="264"/>
              <a:chOff x="1160" y="3376"/>
              <a:chExt cx="528" cy="264"/>
            </a:xfrm>
          </p:grpSpPr>
          <p:sp>
            <p:nvSpPr>
              <p:cNvPr id="101" name="Rectangle 104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05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106"/>
            <p:cNvGrpSpPr>
              <a:grpSpLocks/>
            </p:cNvGrpSpPr>
            <p:nvPr/>
          </p:nvGrpSpPr>
          <p:grpSpPr bwMode="auto">
            <a:xfrm>
              <a:off x="2612" y="1440"/>
              <a:ext cx="528" cy="264"/>
              <a:chOff x="1160" y="3376"/>
              <a:chExt cx="528" cy="264"/>
            </a:xfrm>
          </p:grpSpPr>
          <p:sp>
            <p:nvSpPr>
              <p:cNvPr id="99" name="Rectangle 107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08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09"/>
            <p:cNvSpPr>
              <a:spLocks noChangeShapeType="1"/>
            </p:cNvSpPr>
            <p:nvPr/>
          </p:nvSpPr>
          <p:spPr bwMode="auto">
            <a:xfrm flipV="1">
              <a:off x="2088" y="2491"/>
              <a:ext cx="0" cy="25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10"/>
            <p:cNvSpPr>
              <a:spLocks noChangeShapeType="1"/>
            </p:cNvSpPr>
            <p:nvPr/>
          </p:nvSpPr>
          <p:spPr bwMode="auto">
            <a:xfrm>
              <a:off x="2072" y="2755"/>
              <a:ext cx="26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111"/>
            <p:cNvSpPr>
              <a:spLocks noChangeArrowheads="1"/>
            </p:cNvSpPr>
            <p:nvPr/>
          </p:nvSpPr>
          <p:spPr bwMode="auto">
            <a:xfrm>
              <a:off x="2064" y="2728"/>
              <a:ext cx="56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112"/>
            <p:cNvSpPr>
              <a:spLocks noChangeArrowheads="1"/>
            </p:cNvSpPr>
            <p:nvPr/>
          </p:nvSpPr>
          <p:spPr bwMode="auto">
            <a:xfrm rot="5400000">
              <a:off x="2031" y="2711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Freeform 114"/>
          <p:cNvSpPr>
            <a:spLocks/>
          </p:cNvSpPr>
          <p:nvPr/>
        </p:nvSpPr>
        <p:spPr bwMode="auto">
          <a:xfrm>
            <a:off x="4887405" y="4267200"/>
            <a:ext cx="242887" cy="342900"/>
          </a:xfrm>
          <a:custGeom>
            <a:avLst/>
            <a:gdLst>
              <a:gd name="T0" fmla="*/ 49 w 153"/>
              <a:gd name="T1" fmla="*/ 0 h 216"/>
              <a:gd name="T2" fmla="*/ 17 w 153"/>
              <a:gd name="T3" fmla="*/ 160 h 216"/>
              <a:gd name="T4" fmla="*/ 153 w 153"/>
              <a:gd name="T5" fmla="*/ 216 h 216"/>
              <a:gd name="T6" fmla="*/ 0 60000 65536"/>
              <a:gd name="T7" fmla="*/ 0 60000 65536"/>
              <a:gd name="T8" fmla="*/ 0 60000 65536"/>
              <a:gd name="T9" fmla="*/ 0 w 153"/>
              <a:gd name="T10" fmla="*/ 0 h 216"/>
              <a:gd name="T11" fmla="*/ 153 w 153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216">
                <a:moveTo>
                  <a:pt x="49" y="0"/>
                </a:moveTo>
                <a:cubicBezTo>
                  <a:pt x="24" y="62"/>
                  <a:pt x="0" y="124"/>
                  <a:pt x="17" y="160"/>
                </a:cubicBezTo>
                <a:cubicBezTo>
                  <a:pt x="34" y="196"/>
                  <a:pt x="93" y="206"/>
                  <a:pt x="153" y="21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115"/>
          <p:cNvSpPr txBox="1">
            <a:spLocks noChangeArrowheads="1"/>
          </p:cNvSpPr>
          <p:nvPr/>
        </p:nvSpPr>
        <p:spPr bwMode="auto">
          <a:xfrm>
            <a:off x="5266817" y="1547813"/>
            <a:ext cx="1399742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rotate about</a:t>
            </a:r>
          </a:p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origin</a:t>
            </a:r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 rot="16200000">
            <a:off x="8182892" y="3242292"/>
            <a:ext cx="402660" cy="478059"/>
          </a:xfrm>
          <a:custGeom>
            <a:avLst/>
            <a:gdLst>
              <a:gd name="T0" fmla="*/ 0 w 528"/>
              <a:gd name="T1" fmla="*/ 792 h 792"/>
              <a:gd name="T2" fmla="*/ 528 w 528"/>
              <a:gd name="T3" fmla="*/ 792 h 792"/>
              <a:gd name="T4" fmla="*/ 528 w 528"/>
              <a:gd name="T5" fmla="*/ 264 h 792"/>
              <a:gd name="T6" fmla="*/ 264 w 528"/>
              <a:gd name="T7" fmla="*/ 0 h 792"/>
              <a:gd name="T8" fmla="*/ 0 w 528"/>
              <a:gd name="T9" fmla="*/ 264 h 792"/>
              <a:gd name="T10" fmla="*/ 0 w 528"/>
              <a:gd name="T11" fmla="*/ 792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792"/>
              <a:gd name="T20" fmla="*/ 528 w 528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792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9" name="Text Box 117"/>
          <p:cNvSpPr txBox="1">
            <a:spLocks noChangeArrowheads="1"/>
          </p:cNvSpPr>
          <p:nvPr/>
        </p:nvSpPr>
        <p:spPr bwMode="auto">
          <a:xfrm>
            <a:off x="7375081" y="1547813"/>
            <a:ext cx="130676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translate p </a:t>
            </a:r>
          </a:p>
          <a:p>
            <a:pPr eaLnBrk="0" hangingPunct="0">
              <a:spcBef>
                <a:spcPct val="0"/>
              </a:spcBef>
              <a:buClrTx/>
              <a:buSzTx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back</a:t>
            </a:r>
          </a:p>
        </p:txBody>
      </p:sp>
      <p:grpSp>
        <p:nvGrpSpPr>
          <p:cNvPr id="120" name="Group 118"/>
          <p:cNvGrpSpPr>
            <a:grpSpLocks/>
          </p:cNvGrpSpPr>
          <p:nvPr/>
        </p:nvGrpSpPr>
        <p:grpSpPr bwMode="auto">
          <a:xfrm>
            <a:off x="2967165" y="2247900"/>
            <a:ext cx="1763712" cy="2170113"/>
            <a:chOff x="1823" y="1416"/>
            <a:chExt cx="1111" cy="1367"/>
          </a:xfrm>
        </p:grpSpPr>
        <p:grpSp>
          <p:nvGrpSpPr>
            <p:cNvPr id="121" name="Group 119"/>
            <p:cNvGrpSpPr>
              <a:grpSpLocks/>
            </p:cNvGrpSpPr>
            <p:nvPr/>
          </p:nvGrpSpPr>
          <p:grpSpPr bwMode="auto">
            <a:xfrm>
              <a:off x="1878" y="2472"/>
              <a:ext cx="528" cy="264"/>
              <a:chOff x="1160" y="3376"/>
              <a:chExt cx="528" cy="264"/>
            </a:xfrm>
          </p:grpSpPr>
          <p:sp>
            <p:nvSpPr>
              <p:cNvPr id="152" name="Rectangle 120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121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22"/>
            <p:cNvGrpSpPr>
              <a:grpSpLocks/>
            </p:cNvGrpSpPr>
            <p:nvPr/>
          </p:nvGrpSpPr>
          <p:grpSpPr bwMode="auto">
            <a:xfrm>
              <a:off x="1878" y="2208"/>
              <a:ext cx="528" cy="264"/>
              <a:chOff x="1160" y="3376"/>
              <a:chExt cx="528" cy="264"/>
            </a:xfrm>
          </p:grpSpPr>
          <p:sp>
            <p:nvSpPr>
              <p:cNvPr id="150" name="Rectangle 123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124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25"/>
            <p:cNvGrpSpPr>
              <a:grpSpLocks/>
            </p:cNvGrpSpPr>
            <p:nvPr/>
          </p:nvGrpSpPr>
          <p:grpSpPr bwMode="auto">
            <a:xfrm>
              <a:off x="2406" y="2472"/>
              <a:ext cx="528" cy="264"/>
              <a:chOff x="1160" y="3376"/>
              <a:chExt cx="528" cy="264"/>
            </a:xfrm>
          </p:grpSpPr>
          <p:sp>
            <p:nvSpPr>
              <p:cNvPr id="148" name="Rectangle 126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127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28"/>
            <p:cNvGrpSpPr>
              <a:grpSpLocks/>
            </p:cNvGrpSpPr>
            <p:nvPr/>
          </p:nvGrpSpPr>
          <p:grpSpPr bwMode="auto">
            <a:xfrm>
              <a:off x="2406" y="2208"/>
              <a:ext cx="528" cy="264"/>
              <a:chOff x="1160" y="3376"/>
              <a:chExt cx="528" cy="264"/>
            </a:xfrm>
          </p:grpSpPr>
          <p:sp>
            <p:nvSpPr>
              <p:cNvPr id="146" name="Rectangle 129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30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" name="Rectangle 131"/>
            <p:cNvSpPr>
              <a:spLocks noChangeArrowheads="1"/>
            </p:cNvSpPr>
            <p:nvPr/>
          </p:nvSpPr>
          <p:spPr bwMode="auto">
            <a:xfrm>
              <a:off x="1876" y="1944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132"/>
            <p:cNvSpPr>
              <a:spLocks noChangeArrowheads="1"/>
            </p:cNvSpPr>
            <p:nvPr/>
          </p:nvSpPr>
          <p:spPr bwMode="auto">
            <a:xfrm>
              <a:off x="2140" y="1944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33"/>
            <p:cNvSpPr>
              <a:spLocks noChangeArrowheads="1"/>
            </p:cNvSpPr>
            <p:nvPr/>
          </p:nvSpPr>
          <p:spPr bwMode="auto">
            <a:xfrm>
              <a:off x="2404" y="1944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34"/>
            <p:cNvSpPr>
              <a:spLocks noChangeArrowheads="1"/>
            </p:cNvSpPr>
            <p:nvPr/>
          </p:nvSpPr>
          <p:spPr bwMode="auto">
            <a:xfrm>
              <a:off x="2668" y="1944"/>
              <a:ext cx="264" cy="26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35"/>
            <p:cNvGrpSpPr>
              <a:grpSpLocks/>
            </p:cNvGrpSpPr>
            <p:nvPr/>
          </p:nvGrpSpPr>
          <p:grpSpPr bwMode="auto">
            <a:xfrm>
              <a:off x="1876" y="1680"/>
              <a:ext cx="528" cy="264"/>
              <a:chOff x="1160" y="3376"/>
              <a:chExt cx="528" cy="264"/>
            </a:xfrm>
          </p:grpSpPr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" name="Group 138"/>
            <p:cNvGrpSpPr>
              <a:grpSpLocks/>
            </p:cNvGrpSpPr>
            <p:nvPr/>
          </p:nvGrpSpPr>
          <p:grpSpPr bwMode="auto">
            <a:xfrm>
              <a:off x="2404" y="1680"/>
              <a:ext cx="528" cy="264"/>
              <a:chOff x="1160" y="3376"/>
              <a:chExt cx="528" cy="264"/>
            </a:xfrm>
          </p:grpSpPr>
          <p:sp>
            <p:nvSpPr>
              <p:cNvPr id="142" name="Rectangle 139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1"/>
            <p:cNvGrpSpPr>
              <a:grpSpLocks/>
            </p:cNvGrpSpPr>
            <p:nvPr/>
          </p:nvGrpSpPr>
          <p:grpSpPr bwMode="auto">
            <a:xfrm>
              <a:off x="1876" y="1416"/>
              <a:ext cx="528" cy="264"/>
              <a:chOff x="1160" y="3376"/>
              <a:chExt cx="528" cy="264"/>
            </a:xfrm>
          </p:grpSpPr>
          <p:sp>
            <p:nvSpPr>
              <p:cNvPr id="140" name="Rectangle 142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143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4"/>
            <p:cNvGrpSpPr>
              <a:grpSpLocks/>
            </p:cNvGrpSpPr>
            <p:nvPr/>
          </p:nvGrpSpPr>
          <p:grpSpPr bwMode="auto">
            <a:xfrm>
              <a:off x="2404" y="1416"/>
              <a:ext cx="528" cy="264"/>
              <a:chOff x="1160" y="3376"/>
              <a:chExt cx="528" cy="264"/>
            </a:xfrm>
          </p:grpSpPr>
          <p:sp>
            <p:nvSpPr>
              <p:cNvPr id="138" name="Rectangle 145"/>
              <p:cNvSpPr>
                <a:spLocks noChangeArrowheads="1"/>
              </p:cNvSpPr>
              <p:nvPr/>
            </p:nvSpPr>
            <p:spPr bwMode="auto">
              <a:xfrm>
                <a:off x="1160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Rectangle 146"/>
              <p:cNvSpPr>
                <a:spLocks noChangeArrowheads="1"/>
              </p:cNvSpPr>
              <p:nvPr/>
            </p:nvSpPr>
            <p:spPr bwMode="auto">
              <a:xfrm>
                <a:off x="1424" y="3376"/>
                <a:ext cx="264" cy="2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V="1">
              <a:off x="1880" y="2467"/>
              <a:ext cx="0" cy="25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48"/>
            <p:cNvSpPr>
              <a:spLocks noChangeShapeType="1"/>
            </p:cNvSpPr>
            <p:nvPr/>
          </p:nvSpPr>
          <p:spPr bwMode="auto">
            <a:xfrm>
              <a:off x="1864" y="2731"/>
              <a:ext cx="26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49"/>
            <p:cNvSpPr>
              <a:spLocks noChangeArrowheads="1"/>
            </p:cNvSpPr>
            <p:nvPr/>
          </p:nvSpPr>
          <p:spPr bwMode="auto">
            <a:xfrm>
              <a:off x="1856" y="2704"/>
              <a:ext cx="56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50"/>
            <p:cNvSpPr>
              <a:spLocks noChangeArrowheads="1"/>
            </p:cNvSpPr>
            <p:nvPr/>
          </p:nvSpPr>
          <p:spPr bwMode="auto">
            <a:xfrm rot="5400000">
              <a:off x="1823" y="2687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51"/>
            <p:cNvSpPr>
              <a:spLocks noChangeShapeType="1"/>
            </p:cNvSpPr>
            <p:nvPr/>
          </p:nvSpPr>
          <p:spPr bwMode="auto">
            <a:xfrm flipH="1">
              <a:off x="1976" y="2032"/>
              <a:ext cx="376" cy="5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Line 152"/>
          <p:cNvSpPr>
            <a:spLocks noChangeShapeType="1"/>
          </p:cNvSpPr>
          <p:nvPr/>
        </p:nvSpPr>
        <p:spPr bwMode="auto">
          <a:xfrm flipV="1">
            <a:off x="7465568" y="3314700"/>
            <a:ext cx="558800" cy="86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047096" y="5642366"/>
            <a:ext cx="378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c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c</a:t>
            </a:r>
            <a:r>
              <a:rPr lang="en-US" dirty="0" smtClean="0"/>
              <a:t>).R(</a:t>
            </a:r>
            <a:r>
              <a:rPr lang="en-US" i="1" dirty="0" smtClean="0">
                <a:sym typeface="Symbol"/>
              </a:rPr>
              <a:t> 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.T(-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c</a:t>
            </a:r>
            <a:r>
              <a:rPr lang="en-US" i="1" dirty="0" smtClean="0"/>
              <a:t>, -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c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57" name="Freeform 116"/>
          <p:cNvSpPr>
            <a:spLocks/>
          </p:cNvSpPr>
          <p:nvPr/>
        </p:nvSpPr>
        <p:spPr bwMode="auto">
          <a:xfrm rot="16200000">
            <a:off x="5217320" y="4534558"/>
            <a:ext cx="402660" cy="478059"/>
          </a:xfrm>
          <a:custGeom>
            <a:avLst/>
            <a:gdLst>
              <a:gd name="T0" fmla="*/ 0 w 528"/>
              <a:gd name="T1" fmla="*/ 792 h 792"/>
              <a:gd name="T2" fmla="*/ 528 w 528"/>
              <a:gd name="T3" fmla="*/ 792 h 792"/>
              <a:gd name="T4" fmla="*/ 528 w 528"/>
              <a:gd name="T5" fmla="*/ 264 h 792"/>
              <a:gd name="T6" fmla="*/ 264 w 528"/>
              <a:gd name="T7" fmla="*/ 0 h 792"/>
              <a:gd name="T8" fmla="*/ 0 w 528"/>
              <a:gd name="T9" fmla="*/ 264 h 792"/>
              <a:gd name="T10" fmla="*/ 0 w 528"/>
              <a:gd name="T11" fmla="*/ 792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792"/>
              <a:gd name="T20" fmla="*/ 528 w 528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792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8" name="Freeform 116"/>
          <p:cNvSpPr>
            <a:spLocks/>
          </p:cNvSpPr>
          <p:nvPr/>
        </p:nvSpPr>
        <p:spPr bwMode="auto">
          <a:xfrm>
            <a:off x="2434363" y="4370052"/>
            <a:ext cx="402660" cy="478059"/>
          </a:xfrm>
          <a:custGeom>
            <a:avLst/>
            <a:gdLst>
              <a:gd name="T0" fmla="*/ 0 w 528"/>
              <a:gd name="T1" fmla="*/ 792 h 792"/>
              <a:gd name="T2" fmla="*/ 528 w 528"/>
              <a:gd name="T3" fmla="*/ 792 h 792"/>
              <a:gd name="T4" fmla="*/ 528 w 528"/>
              <a:gd name="T5" fmla="*/ 264 h 792"/>
              <a:gd name="T6" fmla="*/ 264 w 528"/>
              <a:gd name="T7" fmla="*/ 0 h 792"/>
              <a:gd name="T8" fmla="*/ 0 w 528"/>
              <a:gd name="T9" fmla="*/ 264 h 792"/>
              <a:gd name="T10" fmla="*/ 0 w 528"/>
              <a:gd name="T11" fmla="*/ 792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792"/>
              <a:gd name="T20" fmla="*/ 528 w 528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792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0" name="Freeform 116"/>
          <p:cNvSpPr>
            <a:spLocks/>
          </p:cNvSpPr>
          <p:nvPr/>
        </p:nvSpPr>
        <p:spPr bwMode="auto">
          <a:xfrm>
            <a:off x="770155" y="3144756"/>
            <a:ext cx="402660" cy="478059"/>
          </a:xfrm>
          <a:custGeom>
            <a:avLst/>
            <a:gdLst>
              <a:gd name="T0" fmla="*/ 0 w 528"/>
              <a:gd name="T1" fmla="*/ 792 h 792"/>
              <a:gd name="T2" fmla="*/ 528 w 528"/>
              <a:gd name="T3" fmla="*/ 792 h 792"/>
              <a:gd name="T4" fmla="*/ 528 w 528"/>
              <a:gd name="T5" fmla="*/ 264 h 792"/>
              <a:gd name="T6" fmla="*/ 264 w 528"/>
              <a:gd name="T7" fmla="*/ 0 h 792"/>
              <a:gd name="T8" fmla="*/ 0 w 528"/>
              <a:gd name="T9" fmla="*/ 264 h 792"/>
              <a:gd name="T10" fmla="*/ 0 w 528"/>
              <a:gd name="T11" fmla="*/ 792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792"/>
              <a:gd name="T20" fmla="*/ 528 w 528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792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Computational Efficiency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buFontTx/>
              <a:buNone/>
              <a:defRPr/>
            </a:pPr>
            <a:endParaRPr lang="en-US" dirty="0" smtClean="0">
              <a:effectLst/>
            </a:endParaRPr>
          </a:p>
          <a:p>
            <a:pPr algn="just">
              <a:buNone/>
              <a:defRPr/>
            </a:pPr>
            <a:r>
              <a:rPr lang="en-US" sz="2400" dirty="0" smtClean="0">
                <a:effectLst/>
              </a:rPr>
              <a:t>However, after matrix concatenation and simplification, we have</a:t>
            </a:r>
          </a:p>
          <a:p>
            <a:pPr algn="just"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None/>
              <a:defRPr/>
            </a:pPr>
            <a:r>
              <a:rPr lang="en-US" sz="2400" dirty="0" smtClean="0">
                <a:effectLst/>
              </a:rPr>
              <a:t>or     x’ = a x + b y + c;  y’ = d x + e y + f</a:t>
            </a:r>
          </a:p>
          <a:p>
            <a:pPr algn="just">
              <a:buNone/>
              <a:defRPr/>
            </a:pPr>
            <a:r>
              <a:rPr lang="en-US" sz="2400" dirty="0" smtClean="0">
                <a:effectLst/>
              </a:rPr>
              <a:t>having just  4 multiplications &amp; 4 additions ,</a:t>
            </a:r>
          </a:p>
          <a:p>
            <a:pPr algn="just">
              <a:buNone/>
              <a:defRPr/>
            </a:pPr>
            <a:r>
              <a:rPr lang="en-US" sz="2400" dirty="0" smtClean="0">
                <a:effectLst/>
              </a:rPr>
              <a:t>which is the maximum number of computation required for any transformation sequence.</a:t>
            </a: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 </a:t>
            </a:r>
          </a:p>
        </p:txBody>
      </p:sp>
      <p:graphicFrame>
        <p:nvGraphicFramePr>
          <p:cNvPr id="379906" name="Object 4"/>
          <p:cNvGraphicFramePr>
            <a:graphicFrameLocks noChangeAspect="1"/>
          </p:cNvGraphicFramePr>
          <p:nvPr/>
        </p:nvGraphicFramePr>
        <p:xfrm>
          <a:off x="729740" y="1565174"/>
          <a:ext cx="5538326" cy="157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6" name="Equation" r:id="rId3" imgW="3390840" imgH="965160" progId="Equation.3">
                  <p:embed/>
                </p:oleObj>
              </mc:Choice>
              <mc:Fallback>
                <p:oleObj name="Equation" r:id="rId3" imgW="33908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40" y="1565174"/>
                        <a:ext cx="5538326" cy="1577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4"/>
          <p:cNvGraphicFramePr>
            <a:graphicFrameLocks noChangeAspect="1"/>
          </p:cNvGraphicFramePr>
          <p:nvPr/>
        </p:nvGraphicFramePr>
        <p:xfrm>
          <a:off x="6037673" y="3591182"/>
          <a:ext cx="2903537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7" name="Equation" r:id="rId5" imgW="1358640" imgH="711000" progId="Equation.3">
                  <p:embed/>
                </p:oleObj>
              </mc:Choice>
              <mc:Fallback>
                <p:oleObj name="Equation" r:id="rId5" imgW="13586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673" y="3591182"/>
                        <a:ext cx="2903537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15547" y="1595096"/>
            <a:ext cx="25367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n-US" dirty="0" smtClean="0"/>
              <a:t>needs  a lot of multiplications and additions.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1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31813" y="1395413"/>
            <a:ext cx="8320087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600" dirty="0"/>
              <a:t>Calculate the transformation matrix for rotation about (0, 2) by 60°. </a:t>
            </a:r>
          </a:p>
          <a:p>
            <a:pPr algn="just"/>
            <a:endParaRPr lang="en-US" sz="3600" dirty="0"/>
          </a:p>
          <a:p>
            <a:pPr algn="just"/>
            <a:r>
              <a:rPr lang="en-US" sz="3200" dirty="0">
                <a:solidFill>
                  <a:schemeClr val="tx2"/>
                </a:solidFill>
              </a:rPr>
              <a:t>Hint: You can do it as a product of a translation, then a rotation about the origin, and then </a:t>
            </a:r>
            <a:r>
              <a:rPr lang="en-US" sz="3200" dirty="0" smtClean="0">
                <a:solidFill>
                  <a:schemeClr val="tx2"/>
                </a:solidFill>
              </a:rPr>
              <a:t>an inverse translation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/>
              <a:t>		</a:t>
            </a:r>
            <a:r>
              <a:rPr lang="en-US" dirty="0"/>
              <a:t>Cos[60</a:t>
            </a:r>
            <a:r>
              <a:rPr lang="en-US" baseline="30000" dirty="0"/>
              <a:t>0</a:t>
            </a:r>
            <a:r>
              <a:rPr lang="en-US" dirty="0"/>
              <a:t>] = 0.5,  Sin[60</a:t>
            </a:r>
            <a:r>
              <a:rPr lang="en-US" baseline="30000" dirty="0"/>
              <a:t>0</a:t>
            </a:r>
            <a:r>
              <a:rPr lang="en-US" dirty="0"/>
              <a:t>] = </a:t>
            </a:r>
            <a:r>
              <a:rPr lang="en-US" dirty="0" err="1"/>
              <a:t>Sqrt</a:t>
            </a:r>
            <a:r>
              <a:rPr lang="en-US" dirty="0"/>
              <a:t>[3]/2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3271838" y="5694363"/>
            <a:ext cx="121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600"/>
              <a:t>Sol. </a:t>
            </a:r>
            <a:endParaRPr lang="en-US" sz="3200"/>
          </a:p>
        </p:txBody>
      </p:sp>
      <p:pic>
        <p:nvPicPr>
          <p:cNvPr id="356357" name="Picture 5" descr="T=\left[\begin{array}{ccc}1/2&amp;-\sqrt 3/2&amp;\sqrt 3\\\sqrt 3 /2&amp;1/2&amp;1\\0&amp;0&amp;1\end{array}\right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625" y="5451475"/>
            <a:ext cx="4298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</a:t>
            </a:r>
            <a:r>
              <a:rPr lang="en-US" dirty="0"/>
              <a:t>Transformations 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649288" y="1719263"/>
            <a:ext cx="5713412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3200"/>
              <a:t> Linear Transformation </a:t>
            </a:r>
          </a:p>
          <a:p>
            <a:pPr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3200"/>
              <a:t> Euclidean Transformation</a:t>
            </a:r>
          </a:p>
          <a:p>
            <a:pPr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3200"/>
              <a:t> Affine Transformation</a:t>
            </a:r>
          </a:p>
          <a:p>
            <a:pPr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3200"/>
              <a:t> Projective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2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47700" y="1673225"/>
            <a:ext cx="77565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200"/>
              <a:t>Show that the order in which transformations is important by first sketching the result when triangle </a:t>
            </a:r>
            <a:r>
              <a:rPr lang="en-US" sz="3200" i="1"/>
              <a:t>A</a:t>
            </a:r>
            <a:r>
              <a:rPr lang="en-US" sz="3200"/>
              <a:t>(1,0), </a:t>
            </a:r>
            <a:r>
              <a:rPr lang="en-US" sz="3200" i="1"/>
              <a:t>B</a:t>
            </a:r>
            <a:r>
              <a:rPr lang="en-US" sz="3200"/>
              <a:t>(1,1), </a:t>
            </a:r>
            <a:r>
              <a:rPr lang="en-US" sz="3200" i="1"/>
              <a:t>C</a:t>
            </a:r>
            <a:r>
              <a:rPr lang="en-US" sz="3200"/>
              <a:t>(0,1) is rotating by 45° about the origin and then translated by (1,0), and then sketch the result when it is first translated and then rotated.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2 - Solution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76263" y="1571625"/>
            <a:ext cx="77565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2000"/>
              <a:t>Show that the order in which transformations is important by first sketching the result when triangle </a:t>
            </a:r>
            <a:r>
              <a:rPr lang="en-US" sz="2000" i="1"/>
              <a:t>A</a:t>
            </a:r>
            <a:r>
              <a:rPr lang="en-US" sz="2000"/>
              <a:t>(1,0), </a:t>
            </a:r>
            <a:r>
              <a:rPr lang="en-US" sz="2000" i="1"/>
              <a:t>B</a:t>
            </a:r>
            <a:r>
              <a:rPr lang="en-US" sz="2000"/>
              <a:t>(1,1), </a:t>
            </a:r>
            <a:r>
              <a:rPr lang="en-US" sz="2000" i="1"/>
              <a:t>C</a:t>
            </a:r>
            <a:r>
              <a:rPr lang="en-US" sz="2000"/>
              <a:t>(0,1) is rotating by 45° about the origin and then translated by (1,0), and then sketch the result when it is first translated and then rotated.</a:t>
            </a:r>
          </a:p>
          <a:p>
            <a:pPr algn="just"/>
            <a:r>
              <a:rPr lang="en-US" sz="2000"/>
              <a:t>Sol.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28638" y="3651250"/>
            <a:ext cx="722788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If you first rotate and then translate you get</a:t>
            </a:r>
          </a:p>
          <a:p>
            <a:r>
              <a:rPr lang="en-US" sz="3200"/>
              <a:t>  </a:t>
            </a:r>
            <a:r>
              <a:rPr lang="en-US" sz="1700"/>
              <a:t> </a:t>
            </a:r>
            <a:r>
              <a:rPr lang="en-US" sz="3200"/>
              <a:t>                                              </a:t>
            </a:r>
          </a:p>
          <a:p>
            <a:r>
              <a:rPr lang="en-US" sz="3200"/>
              <a:t>If you first translate and then rotate you get</a:t>
            </a:r>
          </a:p>
          <a:p>
            <a:r>
              <a:rPr lang="en-US" sz="3200"/>
              <a:t>  </a:t>
            </a:r>
            <a:r>
              <a:rPr lang="en-US" sz="1700"/>
              <a:t> </a:t>
            </a:r>
            <a:r>
              <a:rPr lang="en-US" sz="3200"/>
              <a:t>                                    </a:t>
            </a:r>
          </a:p>
        </p:txBody>
      </p:sp>
      <p:pic>
        <p:nvPicPr>
          <p:cNvPr id="58373" name="Picture 5" descr="A(\sqrt 2/2+1,\sqrt 2/2)\quad B(1,\sqrt 2)\quad C(1-\sqrt 2/2,\sqrt 2/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038" y="4211638"/>
            <a:ext cx="5591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6" descr="A(\sqrt 2,\sqrt 2) \quad B(\sqrt 2/2,3\sqrt 2/2)\quad  C(0,\sqrt 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3" y="5248275"/>
            <a:ext cx="4394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3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61963" y="1778000"/>
            <a:ext cx="8429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0" algn="l"/>
              </a:tabLst>
            </a:pPr>
            <a:r>
              <a:rPr lang="en-US"/>
              <a:t>Calculate a chain of 3 x 3 matrices that, when post-multiplied by the vertices of the house, will translate and rotate the house from (3, 0) to (0, -2).  The transformation must also scale the size of the house by half.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54363" y="3598863"/>
            <a:ext cx="4422775" cy="2674937"/>
            <a:chOff x="3501" y="10444"/>
            <a:chExt cx="4139" cy="3238"/>
          </a:xfrm>
        </p:grpSpPr>
        <p:sp>
          <p:nvSpPr>
            <p:cNvPr id="59399" name="Text Box 5"/>
            <p:cNvSpPr txBox="1">
              <a:spLocks noChangeArrowheads="1"/>
            </p:cNvSpPr>
            <p:nvPr/>
          </p:nvSpPr>
          <p:spPr bwMode="auto">
            <a:xfrm>
              <a:off x="6381" y="1188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>
                  <a:ea typeface="MS Mincho" pitchFamily="49" charset="-128"/>
                </a:rPr>
                <a:t>x</a:t>
              </a:r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501" y="10444"/>
              <a:ext cx="4139" cy="3238"/>
              <a:chOff x="2061" y="7744"/>
              <a:chExt cx="4139" cy="3238"/>
            </a:xfrm>
          </p:grpSpPr>
          <p:sp>
            <p:nvSpPr>
              <p:cNvPr id="59401" name="Line 7"/>
              <p:cNvSpPr>
                <a:spLocks noChangeShapeType="1"/>
              </p:cNvSpPr>
              <p:nvPr/>
            </p:nvSpPr>
            <p:spPr bwMode="auto">
              <a:xfrm>
                <a:off x="3501" y="8104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2" name="Line 8"/>
              <p:cNvSpPr>
                <a:spLocks noChangeShapeType="1"/>
              </p:cNvSpPr>
              <p:nvPr/>
            </p:nvSpPr>
            <p:spPr bwMode="auto">
              <a:xfrm>
                <a:off x="2061" y="936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041" y="9004"/>
                <a:ext cx="360" cy="720"/>
                <a:chOff x="4041" y="8824"/>
                <a:chExt cx="360" cy="720"/>
              </a:xfrm>
            </p:grpSpPr>
            <p:sp>
              <p:nvSpPr>
                <p:cNvPr id="59412" name="Rectangle 10"/>
                <p:cNvSpPr>
                  <a:spLocks noChangeArrowheads="1"/>
                </p:cNvSpPr>
                <p:nvPr/>
              </p:nvSpPr>
              <p:spPr bwMode="auto"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3" name="Freeform 11"/>
                <p:cNvSpPr>
                  <a:spLocks/>
                </p:cNvSpPr>
                <p:nvPr/>
              </p:nvSpPr>
              <p:spPr bwMode="auto">
                <a:xfrm>
                  <a:off x="4041" y="8824"/>
                  <a:ext cx="360" cy="360"/>
                </a:xfrm>
                <a:custGeom>
                  <a:avLst/>
                  <a:gdLst>
                    <a:gd name="T0" fmla="*/ 0 w 360"/>
                    <a:gd name="T1" fmla="*/ 21 h 540"/>
                    <a:gd name="T2" fmla="*/ 180 w 360"/>
                    <a:gd name="T3" fmla="*/ 0 h 540"/>
                    <a:gd name="T4" fmla="*/ 360 w 360"/>
                    <a:gd name="T5" fmla="*/ 21 h 54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540"/>
                    <a:gd name="T11" fmla="*/ 360 w 360"/>
                    <a:gd name="T12" fmla="*/ 540 h 5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54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 rot="5400000">
                <a:off x="3411" y="9814"/>
                <a:ext cx="180" cy="360"/>
                <a:chOff x="4041" y="8824"/>
                <a:chExt cx="360" cy="720"/>
              </a:xfrm>
            </p:grpSpPr>
            <p:sp>
              <p:nvSpPr>
                <p:cNvPr id="59410" name="Rectangle 13"/>
                <p:cNvSpPr>
                  <a:spLocks noChangeArrowheads="1"/>
                </p:cNvSpPr>
                <p:nvPr/>
              </p:nvSpPr>
              <p:spPr bwMode="auto"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1" name="Freeform 14"/>
                <p:cNvSpPr>
                  <a:spLocks/>
                </p:cNvSpPr>
                <p:nvPr/>
              </p:nvSpPr>
              <p:spPr bwMode="auto">
                <a:xfrm>
                  <a:off x="4041" y="8824"/>
                  <a:ext cx="360" cy="360"/>
                </a:xfrm>
                <a:custGeom>
                  <a:avLst/>
                  <a:gdLst>
                    <a:gd name="T0" fmla="*/ 0 w 360"/>
                    <a:gd name="T1" fmla="*/ 21 h 540"/>
                    <a:gd name="T2" fmla="*/ 180 w 360"/>
                    <a:gd name="T3" fmla="*/ 0 h 540"/>
                    <a:gd name="T4" fmla="*/ 360 w 360"/>
                    <a:gd name="T5" fmla="*/ 21 h 54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540"/>
                    <a:gd name="T11" fmla="*/ 360 w 360"/>
                    <a:gd name="T12" fmla="*/ 540 h 5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54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05" name="Line 15"/>
              <p:cNvSpPr>
                <a:spLocks noChangeShapeType="1"/>
              </p:cNvSpPr>
              <p:nvPr/>
            </p:nvSpPr>
            <p:spPr bwMode="auto">
              <a:xfrm flipV="1">
                <a:off x="4221" y="8644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6" name="Text Box 16"/>
              <p:cNvSpPr txBox="1">
                <a:spLocks noChangeArrowheads="1"/>
              </p:cNvSpPr>
              <p:nvPr/>
            </p:nvSpPr>
            <p:spPr bwMode="auto">
              <a:xfrm>
                <a:off x="5121" y="8284"/>
                <a:ext cx="1079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ja-JP" sz="1200">
                  <a:ea typeface="MS Mincho" pitchFamily="49" charset="-128"/>
                </a:endParaRPr>
              </a:p>
              <a:p>
                <a:endParaRPr lang="en-US"/>
              </a:p>
            </p:txBody>
          </p:sp>
          <p:sp>
            <p:nvSpPr>
              <p:cNvPr id="59407" name="Text Box 17"/>
              <p:cNvSpPr txBox="1">
                <a:spLocks noChangeArrowheads="1"/>
              </p:cNvSpPr>
              <p:nvPr/>
            </p:nvSpPr>
            <p:spPr bwMode="auto">
              <a:xfrm>
                <a:off x="4041" y="10444"/>
                <a:ext cx="1079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ja-JP" sz="1200">
                  <a:ea typeface="MS Mincho" pitchFamily="49" charset="-128"/>
                </a:endParaRPr>
              </a:p>
              <a:p>
                <a:endParaRPr lang="en-US"/>
              </a:p>
            </p:txBody>
          </p:sp>
          <p:sp>
            <p:nvSpPr>
              <p:cNvPr id="59408" name="Line 18"/>
              <p:cNvSpPr>
                <a:spLocks noChangeShapeType="1"/>
              </p:cNvSpPr>
              <p:nvPr/>
            </p:nvSpPr>
            <p:spPr bwMode="auto">
              <a:xfrm flipH="1" flipV="1">
                <a:off x="3681" y="10084"/>
                <a:ext cx="3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Text Box 19"/>
              <p:cNvSpPr txBox="1">
                <a:spLocks noChangeArrowheads="1"/>
              </p:cNvSpPr>
              <p:nvPr/>
            </p:nvSpPr>
            <p:spPr bwMode="auto">
              <a:xfrm>
                <a:off x="3501" y="7744"/>
                <a:ext cx="5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1200">
                    <a:ea typeface="MS Mincho" pitchFamily="49" charset="-128"/>
                  </a:rPr>
                  <a:t>y</a:t>
                </a:r>
                <a:endParaRPr lang="en-US"/>
              </a:p>
            </p:txBody>
          </p:sp>
        </p:grpSp>
      </p:grpSp>
      <p:sp>
        <p:nvSpPr>
          <p:cNvPr id="59397" name="Text Box 20"/>
          <p:cNvSpPr txBox="1">
            <a:spLocks noChangeArrowheads="1"/>
          </p:cNvSpPr>
          <p:nvPr/>
        </p:nvSpPr>
        <p:spPr bwMode="auto">
          <a:xfrm>
            <a:off x="6453188" y="3992563"/>
            <a:ext cx="866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(3,0)</a:t>
            </a:r>
          </a:p>
        </p:txBody>
      </p:sp>
      <p:sp>
        <p:nvSpPr>
          <p:cNvPr id="59398" name="Text Box 21"/>
          <p:cNvSpPr txBox="1">
            <a:spLocks noChangeArrowheads="1"/>
          </p:cNvSpPr>
          <p:nvPr/>
        </p:nvSpPr>
        <p:spPr bwMode="auto">
          <a:xfrm>
            <a:off x="5205413" y="5473700"/>
            <a:ext cx="985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3 - Solution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61963" y="1503363"/>
            <a:ext cx="8429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0" algn="l"/>
              </a:tabLst>
            </a:pPr>
            <a:r>
              <a:rPr lang="en-US" sz="2000" dirty="0"/>
              <a:t>Calculate a chain of 3 x 3 matrices that, when post-multiplied by the vertices of the house, will translate and rotate the house from (3, 0) to (0, -2).  The transformation must also scale the size of the house by half.</a:t>
            </a:r>
          </a:p>
        </p:txBody>
      </p:sp>
      <p:graphicFrame>
        <p:nvGraphicFramePr>
          <p:cNvPr id="3635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92150" y="5254625"/>
          <a:ext cx="80549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9" name="Equation" r:id="rId4" imgW="4495680" imgH="711000" progId="Equation.3">
                  <p:embed/>
                </p:oleObj>
              </mc:Choice>
              <mc:Fallback>
                <p:oleObj name="Equation" r:id="rId4" imgW="44956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254625"/>
                        <a:ext cx="8054975" cy="127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20688" y="4535488"/>
            <a:ext cx="747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4025" y="2451100"/>
            <a:ext cx="4422775" cy="2674938"/>
            <a:chOff x="3501" y="10444"/>
            <a:chExt cx="4139" cy="3238"/>
          </a:xfrm>
        </p:grpSpPr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6381" y="1188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>
                  <a:ea typeface="MS Mincho" pitchFamily="49" charset="-128"/>
                </a:rPr>
                <a:t>x</a:t>
              </a:r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01" y="10444"/>
              <a:ext cx="4139" cy="3238"/>
              <a:chOff x="2061" y="7744"/>
              <a:chExt cx="4139" cy="3238"/>
            </a:xfrm>
          </p:grpSpPr>
          <p:sp>
            <p:nvSpPr>
              <p:cNvPr id="12299" name="Line 9"/>
              <p:cNvSpPr>
                <a:spLocks noChangeShapeType="1"/>
              </p:cNvSpPr>
              <p:nvPr/>
            </p:nvSpPr>
            <p:spPr bwMode="auto">
              <a:xfrm>
                <a:off x="3501" y="8104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Line 10"/>
              <p:cNvSpPr>
                <a:spLocks noChangeShapeType="1"/>
              </p:cNvSpPr>
              <p:nvPr/>
            </p:nvSpPr>
            <p:spPr bwMode="auto">
              <a:xfrm>
                <a:off x="2061" y="936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041" y="9004"/>
                <a:ext cx="360" cy="720"/>
                <a:chOff x="4041" y="8824"/>
                <a:chExt cx="360" cy="720"/>
              </a:xfrm>
            </p:grpSpPr>
            <p:sp>
              <p:nvSpPr>
                <p:cNvPr id="12310" name="Rectangle 12"/>
                <p:cNvSpPr>
                  <a:spLocks noChangeArrowheads="1"/>
                </p:cNvSpPr>
                <p:nvPr/>
              </p:nvSpPr>
              <p:spPr bwMode="auto"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1" name="Freeform 13"/>
                <p:cNvSpPr>
                  <a:spLocks/>
                </p:cNvSpPr>
                <p:nvPr/>
              </p:nvSpPr>
              <p:spPr bwMode="auto">
                <a:xfrm>
                  <a:off x="4041" y="8824"/>
                  <a:ext cx="360" cy="360"/>
                </a:xfrm>
                <a:custGeom>
                  <a:avLst/>
                  <a:gdLst>
                    <a:gd name="T0" fmla="*/ 0 w 360"/>
                    <a:gd name="T1" fmla="*/ 21 h 540"/>
                    <a:gd name="T2" fmla="*/ 180 w 360"/>
                    <a:gd name="T3" fmla="*/ 0 h 540"/>
                    <a:gd name="T4" fmla="*/ 360 w 360"/>
                    <a:gd name="T5" fmla="*/ 21 h 54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540"/>
                    <a:gd name="T11" fmla="*/ 360 w 360"/>
                    <a:gd name="T12" fmla="*/ 540 h 5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54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rot="5400000">
                <a:off x="3411" y="9814"/>
                <a:ext cx="180" cy="360"/>
                <a:chOff x="4041" y="8824"/>
                <a:chExt cx="360" cy="720"/>
              </a:xfrm>
            </p:grpSpPr>
            <p:sp>
              <p:nvSpPr>
                <p:cNvPr id="12308" name="Rectangle 15"/>
                <p:cNvSpPr>
                  <a:spLocks noChangeArrowheads="1"/>
                </p:cNvSpPr>
                <p:nvPr/>
              </p:nvSpPr>
              <p:spPr bwMode="auto"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9" name="Freeform 16"/>
                <p:cNvSpPr>
                  <a:spLocks/>
                </p:cNvSpPr>
                <p:nvPr/>
              </p:nvSpPr>
              <p:spPr bwMode="auto">
                <a:xfrm>
                  <a:off x="4041" y="8824"/>
                  <a:ext cx="360" cy="360"/>
                </a:xfrm>
                <a:custGeom>
                  <a:avLst/>
                  <a:gdLst>
                    <a:gd name="T0" fmla="*/ 0 w 360"/>
                    <a:gd name="T1" fmla="*/ 21 h 540"/>
                    <a:gd name="T2" fmla="*/ 180 w 360"/>
                    <a:gd name="T3" fmla="*/ 0 h 540"/>
                    <a:gd name="T4" fmla="*/ 360 w 360"/>
                    <a:gd name="T5" fmla="*/ 21 h 54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540"/>
                    <a:gd name="T11" fmla="*/ 360 w 360"/>
                    <a:gd name="T12" fmla="*/ 540 h 5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54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03" name="Line 17"/>
              <p:cNvSpPr>
                <a:spLocks noChangeShapeType="1"/>
              </p:cNvSpPr>
              <p:nvPr/>
            </p:nvSpPr>
            <p:spPr bwMode="auto">
              <a:xfrm flipV="1">
                <a:off x="4221" y="8644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Text Box 18"/>
              <p:cNvSpPr txBox="1">
                <a:spLocks noChangeArrowheads="1"/>
              </p:cNvSpPr>
              <p:nvPr/>
            </p:nvSpPr>
            <p:spPr bwMode="auto">
              <a:xfrm>
                <a:off x="5121" y="8284"/>
                <a:ext cx="1079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ja-JP" sz="1200">
                  <a:ea typeface="MS Mincho" pitchFamily="49" charset="-128"/>
                </a:endParaRPr>
              </a:p>
              <a:p>
                <a:endParaRPr lang="en-US"/>
              </a:p>
            </p:txBody>
          </p:sp>
          <p:sp>
            <p:nvSpPr>
              <p:cNvPr id="12305" name="Text Box 19"/>
              <p:cNvSpPr txBox="1">
                <a:spLocks noChangeArrowheads="1"/>
              </p:cNvSpPr>
              <p:nvPr/>
            </p:nvSpPr>
            <p:spPr bwMode="auto">
              <a:xfrm>
                <a:off x="4041" y="10444"/>
                <a:ext cx="1079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ja-JP" sz="1200">
                  <a:ea typeface="MS Mincho" pitchFamily="49" charset="-128"/>
                </a:endParaRPr>
              </a:p>
              <a:p>
                <a:endParaRPr lang="en-US"/>
              </a:p>
            </p:txBody>
          </p:sp>
          <p:sp>
            <p:nvSpPr>
              <p:cNvPr id="12306" name="Line 20"/>
              <p:cNvSpPr>
                <a:spLocks noChangeShapeType="1"/>
              </p:cNvSpPr>
              <p:nvPr/>
            </p:nvSpPr>
            <p:spPr bwMode="auto">
              <a:xfrm flipH="1" flipV="1">
                <a:off x="3681" y="10084"/>
                <a:ext cx="3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Text Box 21"/>
              <p:cNvSpPr txBox="1">
                <a:spLocks noChangeArrowheads="1"/>
              </p:cNvSpPr>
              <p:nvPr/>
            </p:nvSpPr>
            <p:spPr bwMode="auto">
              <a:xfrm>
                <a:off x="3501" y="7744"/>
                <a:ext cx="5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1200">
                    <a:ea typeface="MS Mincho" pitchFamily="49" charset="-128"/>
                  </a:rPr>
                  <a:t>y</a:t>
                </a:r>
                <a:endParaRPr lang="en-US"/>
              </a:p>
            </p:txBody>
          </p:sp>
        </p:grp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7562850" y="2844800"/>
            <a:ext cx="86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(3,0)</a:t>
            </a:r>
          </a:p>
        </p:txBody>
      </p:sp>
      <p:sp>
        <p:nvSpPr>
          <p:cNvPr id="12296" name="Text Box 23"/>
          <p:cNvSpPr txBox="1">
            <a:spLocks noChangeArrowheads="1"/>
          </p:cNvSpPr>
          <p:nvPr/>
        </p:nvSpPr>
        <p:spPr bwMode="auto">
          <a:xfrm>
            <a:off x="6315075" y="4325938"/>
            <a:ext cx="985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Transformation about a Pivot Point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93825"/>
            <a:ext cx="8534400" cy="525780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en-US" dirty="0" smtClean="0">
                <a:effectLst/>
              </a:rPr>
              <a:t>Exercise:</a:t>
            </a: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Find a general 2D composite matrix </a:t>
            </a:r>
            <a:r>
              <a:rPr lang="en-US" sz="2400" i="1" dirty="0" smtClean="0">
                <a:effectLst/>
              </a:rPr>
              <a:t>M</a:t>
            </a:r>
            <a:r>
              <a:rPr lang="en-US" sz="2400" dirty="0" smtClean="0">
                <a:effectLst/>
              </a:rPr>
              <a:t> for transformation of an object about its </a:t>
            </a:r>
            <a:r>
              <a:rPr lang="en-US" sz="2400" dirty="0" err="1" smtClean="0">
                <a:effectLst/>
              </a:rPr>
              <a:t>centroid</a:t>
            </a:r>
            <a:r>
              <a:rPr lang="en-US" sz="2400" dirty="0" smtClean="0">
                <a:effectLst/>
              </a:rPr>
              <a:t> (</a:t>
            </a:r>
            <a:r>
              <a:rPr lang="en-US" sz="2400" i="1" dirty="0" err="1" smtClean="0">
                <a:effectLst/>
              </a:rPr>
              <a:t>x</a:t>
            </a:r>
            <a:r>
              <a:rPr lang="en-US" sz="2400" i="1" baseline="-25000" dirty="0" err="1" smtClean="0">
                <a:effectLst/>
              </a:rPr>
              <a:t>c</a:t>
            </a:r>
            <a:r>
              <a:rPr lang="en-US" sz="2400" i="1" dirty="0" smtClean="0">
                <a:effectLst/>
              </a:rPr>
              <a:t>, </a:t>
            </a:r>
            <a:r>
              <a:rPr lang="en-US" sz="2400" i="1" dirty="0" err="1" smtClean="0">
                <a:effectLst/>
              </a:rPr>
              <a:t>y</a:t>
            </a:r>
            <a:r>
              <a:rPr lang="en-US" sz="2400" i="1" baseline="-25000" dirty="0" err="1" smtClean="0">
                <a:effectLst/>
              </a:rPr>
              <a:t>c</a:t>
            </a:r>
            <a:r>
              <a:rPr lang="en-US" sz="2400" dirty="0" smtClean="0">
                <a:effectLst/>
              </a:rPr>
              <a:t>) by using the following parameters:</a:t>
            </a:r>
          </a:p>
          <a:p>
            <a:pPr algn="just">
              <a:buFontTx/>
              <a:buNone/>
              <a:defRPr/>
            </a:pPr>
            <a:endParaRPr lang="en-US" sz="1400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Translation: 		</a:t>
            </a:r>
            <a:r>
              <a:rPr lang="en-US" sz="2400" i="1" dirty="0" smtClean="0">
                <a:effectLst/>
              </a:rPr>
              <a:t> -</a:t>
            </a:r>
            <a:r>
              <a:rPr lang="en-US" sz="2400" i="1" dirty="0" err="1" smtClean="0">
                <a:effectLst/>
              </a:rPr>
              <a:t>x</a:t>
            </a:r>
            <a:r>
              <a:rPr lang="en-US" sz="2400" i="1" baseline="-25000" dirty="0" err="1" smtClean="0">
                <a:effectLst/>
              </a:rPr>
              <a:t>c</a:t>
            </a:r>
            <a:r>
              <a:rPr lang="en-US" sz="2400" i="1" dirty="0" smtClean="0">
                <a:effectLst/>
              </a:rPr>
              <a:t>, -</a:t>
            </a:r>
            <a:r>
              <a:rPr lang="en-US" sz="2400" i="1" dirty="0" err="1" smtClean="0">
                <a:effectLst/>
              </a:rPr>
              <a:t>y</a:t>
            </a:r>
            <a:r>
              <a:rPr lang="en-US" sz="2400" i="1" baseline="-25000" dirty="0" err="1" smtClean="0">
                <a:effectLst/>
              </a:rPr>
              <a:t>c</a:t>
            </a:r>
            <a:r>
              <a:rPr lang="en-US" sz="2400" dirty="0" smtClean="0">
                <a:effectLst/>
              </a:rPr>
              <a:t> </a:t>
            </a: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Rotation angle: 	</a:t>
            </a:r>
            <a:r>
              <a:rPr lang="en-US" sz="2400" i="1" dirty="0" smtClean="0">
                <a:effectLst/>
                <a:sym typeface="Symbol"/>
              </a:rPr>
              <a:t></a:t>
            </a:r>
            <a:endParaRPr lang="en-US" sz="2400" i="1" baseline="-25000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Scaling: 		</a:t>
            </a:r>
            <a:r>
              <a:rPr lang="en-US" sz="2400" i="1" dirty="0" err="1" smtClean="0">
                <a:effectLst/>
              </a:rPr>
              <a:t>s</a:t>
            </a:r>
            <a:r>
              <a:rPr lang="en-US" sz="2400" i="1" baseline="-25000" dirty="0" err="1" smtClean="0">
                <a:effectLst/>
              </a:rPr>
              <a:t>x</a:t>
            </a:r>
            <a:r>
              <a:rPr lang="en-US" sz="2400" i="1" dirty="0" smtClean="0">
                <a:effectLst/>
              </a:rPr>
              <a:t>, </a:t>
            </a:r>
            <a:r>
              <a:rPr lang="en-US" sz="2400" i="1" dirty="0" err="1" smtClean="0">
                <a:effectLst/>
              </a:rPr>
              <a:t>s</a:t>
            </a:r>
            <a:r>
              <a:rPr lang="en-US" sz="2400" i="1" baseline="-25000" dirty="0" err="1" smtClean="0">
                <a:effectLst/>
              </a:rPr>
              <a:t>y</a:t>
            </a:r>
            <a:endParaRPr lang="en-US" sz="2400" i="1" baseline="-25000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Inverse Translation:	</a:t>
            </a:r>
            <a:r>
              <a:rPr lang="en-US" sz="2400" i="1" dirty="0" smtClean="0">
                <a:effectLst/>
              </a:rPr>
              <a:t> </a:t>
            </a:r>
            <a:r>
              <a:rPr lang="en-US" sz="2400" i="1" dirty="0" err="1" smtClean="0">
                <a:effectLst/>
              </a:rPr>
              <a:t>x</a:t>
            </a:r>
            <a:r>
              <a:rPr lang="en-US" sz="2400" i="1" baseline="-25000" dirty="0" err="1" smtClean="0">
                <a:effectLst/>
              </a:rPr>
              <a:t>c</a:t>
            </a:r>
            <a:r>
              <a:rPr lang="en-US" sz="2400" i="1" dirty="0" smtClean="0">
                <a:effectLst/>
              </a:rPr>
              <a:t>, </a:t>
            </a:r>
            <a:r>
              <a:rPr lang="en-US" sz="2400" i="1" dirty="0" err="1" smtClean="0">
                <a:effectLst/>
              </a:rPr>
              <a:t>y</a:t>
            </a:r>
            <a:r>
              <a:rPr lang="en-US" sz="2400" i="1" baseline="-25000" dirty="0" err="1" smtClean="0">
                <a:effectLst/>
              </a:rPr>
              <a:t>c</a:t>
            </a:r>
            <a:endParaRPr lang="en-US" sz="2400" i="1" baseline="-25000" dirty="0" smtClean="0">
              <a:effectLst/>
            </a:endParaRPr>
          </a:p>
          <a:p>
            <a:pPr algn="just">
              <a:buFontTx/>
              <a:buNone/>
              <a:defRPr/>
            </a:pPr>
            <a:endParaRPr lang="en-US" sz="2400" dirty="0" smtClean="0">
              <a:effectLst/>
            </a:endParaRPr>
          </a:p>
          <a:p>
            <a:pPr algn="just">
              <a:buFontTx/>
              <a:buNone/>
              <a:defRPr/>
            </a:pPr>
            <a:r>
              <a:rPr lang="en-US" sz="2400" dirty="0" smtClean="0">
                <a:effectLst/>
              </a:rPr>
              <a:t>Reading: HB5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Other 2D Transformations</a:t>
            </a:r>
          </a:p>
        </p:txBody>
      </p:sp>
      <p:sp>
        <p:nvSpPr>
          <p:cNvPr id="44035" name="Text Box 12"/>
          <p:cNvSpPr txBox="1">
            <a:spLocks noChangeArrowheads="1"/>
          </p:cNvSpPr>
          <p:nvPr/>
        </p:nvSpPr>
        <p:spPr bwMode="auto">
          <a:xfrm>
            <a:off x="1001713" y="1763713"/>
            <a:ext cx="298511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  <a:buFont typeface="Wingdings" pitchFamily="2" charset="2"/>
              <a:buChar char="Ø"/>
            </a:pPr>
            <a:r>
              <a:rPr lang="en-US" sz="4000" dirty="0" smtClean="0"/>
              <a:t> Reflection </a:t>
            </a:r>
          </a:p>
          <a:p>
            <a:pPr>
              <a:spcAft>
                <a:spcPct val="30000"/>
              </a:spcAft>
              <a:buFont typeface="Wingdings" pitchFamily="2" charset="2"/>
              <a:buChar char="Ø"/>
            </a:pPr>
            <a:r>
              <a:rPr lang="en-US" sz="4000" dirty="0" smtClean="0"/>
              <a:t> Shear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smtClean="0"/>
              <a:t>Reflection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 l="26644" t="21912" r="29343" b="17655"/>
          <a:stretch>
            <a:fillRect/>
          </a:stretch>
        </p:blipFill>
        <p:spPr bwMode="auto">
          <a:xfrm>
            <a:off x="1034629" y="1888917"/>
            <a:ext cx="2900076" cy="279534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283649" name="Object 4"/>
          <p:cNvGraphicFramePr>
            <a:graphicFrameLocks noChangeAspect="1"/>
          </p:cNvGraphicFramePr>
          <p:nvPr/>
        </p:nvGraphicFramePr>
        <p:xfrm>
          <a:off x="4975225" y="2214563"/>
          <a:ext cx="2719388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2" name="Equation" r:id="rId4" imgW="1130040" imgH="711000" progId="Equation.3">
                  <p:embed/>
                </p:oleObj>
              </mc:Choice>
              <mc:Fallback>
                <p:oleObj name="Equation" r:id="rId4" imgW="1130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214563"/>
                        <a:ext cx="2719388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4707" y="5957455"/>
            <a:ext cx="8425705" cy="461665"/>
          </a:xfrm>
          <a:prstGeom prst="rect">
            <a:avLst/>
          </a:prstGeom>
          <a:solidFill>
            <a:srgbClr val="FEECC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Rf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 is equivalent to performing a non-uniform scaling by </a:t>
            </a:r>
            <a:r>
              <a:rPr lang="en-US" sz="2400" i="1" dirty="0" smtClean="0"/>
              <a:t>S = </a:t>
            </a:r>
            <a:r>
              <a:rPr lang="en-US" sz="2400" dirty="0" smtClean="0"/>
              <a:t>(1,-1)</a:t>
            </a:r>
            <a:endParaRPr 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smtClean="0"/>
              <a:t>Reflection</a:t>
            </a:r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405" y="1810817"/>
            <a:ext cx="7371735" cy="4484626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smtClean="0"/>
              <a:t>Reflection</a:t>
            </a:r>
          </a:p>
        </p:txBody>
      </p:sp>
      <p:pic>
        <p:nvPicPr>
          <p:cNvPr id="46085" name="Picture 9"/>
          <p:cNvPicPr>
            <a:picLocks noChangeAspect="1" noChangeArrowheads="1"/>
          </p:cNvPicPr>
          <p:nvPr/>
        </p:nvPicPr>
        <p:blipFill>
          <a:blip r:embed="rId3" cstate="print"/>
          <a:srcRect l="11592" t="24265" r="37243"/>
          <a:stretch>
            <a:fillRect/>
          </a:stretch>
        </p:blipFill>
        <p:spPr bwMode="auto">
          <a:xfrm>
            <a:off x="589953" y="1932057"/>
            <a:ext cx="3510116" cy="290063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318466" name="Object 4"/>
          <p:cNvGraphicFramePr>
            <a:graphicFrameLocks noChangeAspect="1"/>
          </p:cNvGraphicFramePr>
          <p:nvPr/>
        </p:nvGraphicFramePr>
        <p:xfrm>
          <a:off x="4945063" y="2214563"/>
          <a:ext cx="27813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9" name="Equation" r:id="rId4" imgW="1155600" imgH="711000" progId="Equation.3">
                  <p:embed/>
                </p:oleObj>
              </mc:Choice>
              <mc:Fallback>
                <p:oleObj name="Equation" r:id="rId4" imgW="1155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2214563"/>
                        <a:ext cx="2781300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dirty="0" smtClean="0"/>
              <a:t>Shear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424" y="1853925"/>
            <a:ext cx="6260189" cy="4075834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Transformations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12900"/>
            <a:ext cx="856615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Linear transformations are combinations of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Scale,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Rotation,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Shear, and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Mirror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Properties: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Satisfies: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Origin maps to origin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Lines map to lines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Parallel lines remain parallel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Ratios are preserved</a:t>
            </a: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2700338" y="4068763"/>
          <a:ext cx="468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8" name="Equation" r:id="rId4" imgW="2082600" imgH="215640" progId="Equation.3">
                  <p:embed/>
                </p:oleObj>
              </mc:Choice>
              <mc:Fallback>
                <p:oleObj name="Equation" r:id="rId4" imgW="20826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68763"/>
                        <a:ext cx="4686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4598988" y="2324100"/>
          <a:ext cx="2038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9" name="Equation" r:id="rId6" imgW="1130040" imgH="457200" progId="Equation.3">
                  <p:embed/>
                </p:oleObj>
              </mc:Choice>
              <mc:Fallback>
                <p:oleObj name="Equation" r:id="rId6" imgW="1130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324100"/>
                        <a:ext cx="20383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smtClean="0"/>
              <a:t>Shear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723" y="1887104"/>
            <a:ext cx="6369423" cy="4181186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smtClean="0"/>
              <a:t>Shear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958" y="2045855"/>
            <a:ext cx="6029036" cy="3992264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pPr>
              <a:defRPr/>
            </a:pPr>
            <a:r>
              <a:rPr lang="en-US" sz="5400" dirty="0" smtClean="0"/>
              <a:t>Shear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045" y="2050618"/>
            <a:ext cx="6004639" cy="3976109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547446"/>
            <a:ext cx="8314006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Does shear preserve parallel lines?</a:t>
            </a:r>
          </a:p>
          <a:p>
            <a:pPr marL="342900" lvl="0" indent="-342900" algn="just">
              <a:spcBef>
                <a:spcPct val="20000"/>
              </a:spcBef>
              <a:buClr>
                <a:srgbClr val="14213C"/>
              </a:buClr>
            </a:pPr>
            <a:r>
              <a:rPr kumimoji="1" lang="en-US" sz="3200" kern="0" dirty="0" smtClean="0">
                <a:solidFill>
                  <a:srgbClr val="000000"/>
                </a:solidFill>
                <a:latin typeface="Times New Roman"/>
              </a:rPr>
              <a:t>Yes</a:t>
            </a:r>
          </a:p>
          <a:p>
            <a:pPr algn="just"/>
            <a:r>
              <a:rPr lang="en-US" sz="3200" dirty="0" smtClean="0"/>
              <a:t>A shear transformation is an affine transformation.  </a:t>
            </a:r>
          </a:p>
          <a:p>
            <a:pPr algn="just"/>
            <a:r>
              <a:rPr lang="en-US" sz="3200" dirty="0" smtClean="0"/>
              <a:t>All affine transformations preserve lines and parallelism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 4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593725" y="1431925"/>
            <a:ext cx="8181975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/>
              <a:t>A shear transformation maps the unit square </a:t>
            </a:r>
          </a:p>
          <a:p>
            <a:r>
              <a:rPr lang="en-US" sz="2400" i="1"/>
              <a:t>A</a:t>
            </a:r>
            <a:r>
              <a:rPr lang="en-US" sz="2400"/>
              <a:t>(0,0), </a:t>
            </a:r>
            <a:r>
              <a:rPr lang="en-US" sz="2400" i="1"/>
              <a:t>B</a:t>
            </a:r>
            <a:r>
              <a:rPr lang="en-US" sz="2400"/>
              <a:t>(1,0), </a:t>
            </a:r>
            <a:r>
              <a:rPr lang="en-US" sz="2400" i="1"/>
              <a:t>C</a:t>
            </a:r>
            <a:r>
              <a:rPr lang="en-US" sz="2400"/>
              <a:t>(1,1), </a:t>
            </a:r>
            <a:r>
              <a:rPr lang="en-US" sz="2400" i="1"/>
              <a:t>D</a:t>
            </a:r>
            <a:r>
              <a:rPr lang="en-US" sz="2400"/>
              <a:t>(0,1) to </a:t>
            </a:r>
          </a:p>
          <a:p>
            <a:r>
              <a:rPr lang="en-US" sz="2400" i="1"/>
              <a:t>A</a:t>
            </a:r>
            <a:r>
              <a:rPr lang="en-US" sz="2400"/>
              <a:t>’(0,0), </a:t>
            </a:r>
            <a:r>
              <a:rPr lang="en-US" sz="2400" i="1"/>
              <a:t>B</a:t>
            </a:r>
            <a:r>
              <a:rPr lang="en-US" sz="2400"/>
              <a:t>’(1,0), </a:t>
            </a:r>
            <a:r>
              <a:rPr lang="en-US" sz="2400" i="1"/>
              <a:t>C</a:t>
            </a:r>
            <a:r>
              <a:rPr lang="en-US" sz="2400"/>
              <a:t>’(1+</a:t>
            </a:r>
            <a:r>
              <a:rPr lang="en-US" sz="2400" i="1"/>
              <a:t>h</a:t>
            </a:r>
            <a:r>
              <a:rPr lang="en-US" sz="2400"/>
              <a:t>,1), </a:t>
            </a:r>
            <a:r>
              <a:rPr lang="en-US" sz="2400" i="1"/>
              <a:t>D</a:t>
            </a:r>
            <a:r>
              <a:rPr lang="en-US" sz="2400"/>
              <a:t>’(</a:t>
            </a:r>
            <a:r>
              <a:rPr lang="en-US" sz="2400" i="1"/>
              <a:t>h</a:t>
            </a:r>
            <a:r>
              <a:rPr lang="en-US" sz="2400"/>
              <a:t>,1).</a:t>
            </a:r>
          </a:p>
          <a:p>
            <a:endParaRPr lang="en-US" sz="2400"/>
          </a:p>
          <a:p>
            <a:r>
              <a:rPr lang="en-US" sz="2400"/>
              <a:t>  </a:t>
            </a:r>
            <a:r>
              <a:rPr lang="en-US" sz="6200"/>
              <a:t> </a:t>
            </a:r>
            <a:r>
              <a:rPr lang="en-US" sz="2400"/>
              <a:t>                                                 </a:t>
            </a:r>
          </a:p>
          <a:p>
            <a:r>
              <a:rPr lang="en-US" sz="2400"/>
              <a:t>Find the transformation matrix for this transformation.</a:t>
            </a:r>
          </a:p>
          <a:p>
            <a:endParaRPr lang="en-US" sz="2400"/>
          </a:p>
        </p:txBody>
      </p:sp>
      <p:pic>
        <p:nvPicPr>
          <p:cNvPr id="13318" name="Picture 4" descr="Shear trans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2670175"/>
            <a:ext cx="4897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171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78063" y="4381500"/>
          <a:ext cx="21542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6" name="Equation" r:id="rId5" imgW="965160" imgH="711000" progId="Equation.3">
                  <p:embed/>
                </p:oleObj>
              </mc:Choice>
              <mc:Fallback>
                <p:oleObj name="Equation" r:id="rId5" imgW="9651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381500"/>
                        <a:ext cx="2154237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660400" y="4832350"/>
            <a:ext cx="4572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Hint: Let</a:t>
            </a:r>
          </a:p>
          <a:p>
            <a:r>
              <a:rPr lang="en-US">
                <a:solidFill>
                  <a:schemeClr val="tx2"/>
                </a:solidFill>
              </a:rPr>
              <a:t>                   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and solve for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i="1">
                <a:solidFill>
                  <a:schemeClr val="tx2"/>
                </a:solidFill>
              </a:rPr>
              <a:t>b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i="1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i="1">
                <a:solidFill>
                  <a:schemeClr val="tx2"/>
                </a:solidFill>
              </a:rPr>
              <a:t>d</a:t>
            </a: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6770688" y="4970463"/>
          <a:ext cx="20986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7" name="Equation" r:id="rId7" imgW="939600" imgH="711000" progId="Equation.3">
                  <p:embed/>
                </p:oleObj>
              </mc:Choice>
              <mc:Fallback>
                <p:oleObj name="Equation" r:id="rId7" imgW="93960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4970463"/>
                        <a:ext cx="2098675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5670550" y="5441950"/>
            <a:ext cx="747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E70530"/>
                </a:solidFill>
              </a:rPr>
              <a:t>Sol.</a:t>
            </a:r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5572125" y="4692650"/>
            <a:ext cx="3365500" cy="194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/>
      <p:bldP spid="371720" grpId="0"/>
      <p:bldP spid="3717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 5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85775" y="1571625"/>
            <a:ext cx="8351838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Aft>
                <a:spcPct val="30000"/>
              </a:spcAft>
            </a:pPr>
            <a:r>
              <a:rPr lang="en-US"/>
              <a:t>Prove that we can transform a line by transforming its endpoints and then constructing a new line between the transformed endpoints. </a:t>
            </a:r>
          </a:p>
          <a:p>
            <a:pPr algn="just">
              <a:spcAft>
                <a:spcPct val="30000"/>
              </a:spcAft>
            </a:pPr>
            <a:r>
              <a:rPr lang="en-US"/>
              <a:t>Can you do the same thing for circles by transforming the centre and a point on the circle?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 5 - Solution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57200" y="1430338"/>
            <a:ext cx="8351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2000"/>
              <a:t>Prove that we can transform a line by transforming its endpoints and then constructing a new line between the transformed endpoints. Can you do the same thing for circles by transforming the centre and a point on the circle?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98475" y="2605088"/>
            <a:ext cx="844708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/>
              <a:t>Sol. </a:t>
            </a:r>
          </a:p>
          <a:p>
            <a:r>
              <a:rPr lang="en-US" sz="2400"/>
              <a:t>The parametric equation of a line segment joining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 is</a:t>
            </a:r>
          </a:p>
          <a:p>
            <a:r>
              <a:rPr lang="en-US" sz="2400"/>
              <a:t>  </a:t>
            </a:r>
            <a:r>
              <a:rPr lang="en-US" sz="1200"/>
              <a:t> </a:t>
            </a:r>
            <a:r>
              <a:rPr lang="en-US" sz="2400"/>
              <a:t>                           </a:t>
            </a:r>
          </a:p>
          <a:p>
            <a:r>
              <a:rPr lang="en-US" sz="2400"/>
              <a:t>This is true whether or not we use homogenous coordinates.</a:t>
            </a:r>
          </a:p>
          <a:p>
            <a:r>
              <a:rPr lang="en-US" sz="2400"/>
              <a:t>If </a:t>
            </a:r>
            <a:r>
              <a:rPr lang="en-US" sz="2400" i="1"/>
              <a:t>T</a:t>
            </a:r>
            <a:r>
              <a:rPr lang="en-US" sz="2400"/>
              <a:t> is a transform, the transform of the line is</a:t>
            </a:r>
          </a:p>
          <a:p>
            <a:r>
              <a:rPr lang="en-US" sz="2400"/>
              <a:t>                            </a:t>
            </a:r>
          </a:p>
          <a:p>
            <a:r>
              <a:rPr lang="en-US" sz="2000"/>
              <a:t>(Matrix multiplication obeys distributive law)</a:t>
            </a:r>
          </a:p>
          <a:p>
            <a:r>
              <a:rPr lang="en-US" sz="2400"/>
              <a:t>Which is the line segment connecting the transformed endpoints.</a:t>
            </a:r>
          </a:p>
          <a:p>
            <a:endParaRPr lang="en-US" sz="2400"/>
          </a:p>
          <a:p>
            <a:r>
              <a:rPr lang="en-US" sz="2400"/>
              <a:t>A scaling by (2,1) (i.e. double x values and leave y unchanged) turns circles into ellipses so it is not true for circles.</a:t>
            </a:r>
          </a:p>
        </p:txBody>
      </p:sp>
      <p:pic>
        <p:nvPicPr>
          <p:cNvPr id="61445" name="Picture 5" descr="L(t) = (1-t)a + tb\quad 0\le t\l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2900" y="3360738"/>
            <a:ext cx="3322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&#10;\begin{array}{rcl}TL(t)&amp;=&amp;T((1-t)a + tb)\\&amp;=&amp;(1-t)Ta + tTb\end{array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975" y="4186238"/>
            <a:ext cx="283368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References</a:t>
            </a:r>
          </a:p>
        </p:txBody>
      </p:sp>
      <p:sp>
        <p:nvSpPr>
          <p:cNvPr id="80899" name="Text Box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solidFill>
                  <a:srgbClr val="000000"/>
                </a:solidFill>
                <a:effectLst/>
                <a:cs typeface="Times New Roman" pitchFamily="18" charset="0"/>
              </a:rPr>
              <a:t>Donald Hearn, M. Pauline Baker, Computer Graphics with OpenGL, Third Edition, Prentice Hall, 2004.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</a:rPr>
              <a:t>Hill, F. S., Kelly S. M., Computer Graphics Using OpenGL, Third Edition, Pearson Education, 2007, </a:t>
            </a:r>
            <a:r>
              <a:rPr kumimoji="0" lang="en-US" sz="2000" dirty="0" smtClean="0">
                <a:effectLst/>
                <a:hlinkClick r:id="rId2"/>
              </a:rPr>
              <a:t>http://www.4twk.com/shill/</a:t>
            </a:r>
            <a:r>
              <a:rPr kumimoji="0" lang="en-US" sz="2000" dirty="0" smtClean="0">
                <a:effectLst/>
              </a:rPr>
              <a:t> 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3"/>
              </a:rPr>
              <a:t>http://www.cs.mtu.edu/~shene/COURSES/cs3621/NOTES/notes.html</a:t>
            </a:r>
            <a:endParaRPr kumimoji="0" lang="en-US" sz="2000" dirty="0" smtClean="0">
              <a:effectLst/>
            </a:endParaRP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4"/>
              </a:rPr>
              <a:t>http://www.cs.virginia.edu/~gfx/Courses/2004/Intro.Spring.04/</a:t>
            </a:r>
            <a:endParaRPr kumimoji="0" lang="en-US" sz="2000" dirty="0" smtClean="0">
              <a:effectLst/>
            </a:endParaRP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5"/>
              </a:rPr>
              <a:t>http://kucg.korea.ac.kr/~sjkim/teach/2001/com336/TP/</a:t>
            </a:r>
            <a:r>
              <a:rPr kumimoji="0" lang="en-US" sz="2000" dirty="0" smtClean="0">
                <a:effectLst/>
              </a:rPr>
              <a:t> (Good)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6"/>
              </a:rPr>
              <a:t>http://courses.csusm.edu/cs697exz/</a:t>
            </a:r>
            <a:r>
              <a:rPr kumimoji="0" lang="en-US" sz="2000" dirty="0" smtClean="0">
                <a:effectLst/>
              </a:rPr>
              <a:t> (Advanced)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7"/>
              </a:rPr>
              <a:t>http://en.wikipedia.org/wiki/Animation</a:t>
            </a:r>
            <a:r>
              <a:rPr kumimoji="0" lang="en-US" sz="2000" dirty="0" smtClean="0">
                <a:effectLst/>
              </a:rPr>
              <a:t> 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8"/>
              </a:rPr>
              <a:t>http://faculty.cs.tamu.edu/schaefer/teaching/441_Spring2012/index.html</a:t>
            </a:r>
            <a:r>
              <a:rPr kumimoji="0" lang="en-US" sz="2000" dirty="0" smtClean="0">
                <a:effectLst/>
              </a:rPr>
              <a:t> </a:t>
            </a:r>
          </a:p>
          <a:p>
            <a:pPr marL="609600" indent="-609600">
              <a:spcBef>
                <a:spcPct val="40000"/>
              </a:spcBef>
              <a:buClrTx/>
              <a:buFontTx/>
              <a:buAutoNum type="arabicPeriod"/>
              <a:defRPr/>
            </a:pPr>
            <a:r>
              <a:rPr kumimoji="0" lang="en-US" sz="2000" dirty="0" smtClean="0">
                <a:effectLst/>
                <a:hlinkClick r:id="rId9"/>
              </a:rPr>
              <a:t>http://www.ugrad.cs.ubc.ca/~cs314/Vjan2007/</a:t>
            </a:r>
            <a:r>
              <a:rPr kumimoji="0" lang="en-US" sz="2000" dirty="0" smtClean="0">
                <a:effectLst/>
              </a:rPr>
              <a:t>  (Excellent)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r>
              <a:rPr lang="en-US" dirty="0" smtClean="0"/>
              <a:t>Euclidean </a:t>
            </a:r>
            <a:r>
              <a:rPr lang="en-US" dirty="0"/>
              <a:t>Transformations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12900"/>
            <a:ext cx="8566150" cy="4787900"/>
          </a:xfrm>
        </p:spPr>
        <p:txBody>
          <a:bodyPr/>
          <a:lstStyle/>
          <a:p>
            <a:pPr algn="just">
              <a:buNone/>
            </a:pPr>
            <a:r>
              <a:rPr lang="en-US" sz="2800" dirty="0"/>
              <a:t>The Euclidean transformations are the most commonly used transformations. An Euclidean transformation is either a translation, a rotation, or a reflection.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Properties:</a:t>
            </a:r>
          </a:p>
          <a:p>
            <a:pPr lvl="1" algn="just">
              <a:buFontTx/>
              <a:buNone/>
            </a:pPr>
            <a:r>
              <a:rPr lang="en-US" sz="2800" dirty="0"/>
              <a:t>Preserve length and angle measures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440612" cy="1066800"/>
          </a:xfrm>
        </p:spPr>
        <p:txBody>
          <a:bodyPr/>
          <a:lstStyle/>
          <a:p>
            <a:r>
              <a:rPr lang="en-US" dirty="0" smtClean="0"/>
              <a:t>Affine </a:t>
            </a:r>
            <a:r>
              <a:rPr lang="en-US" dirty="0"/>
              <a:t>Transformations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12900"/>
            <a:ext cx="8566150" cy="49403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Affine transformations are the generalizations of Euclidean transformation and combinations of</a:t>
            </a:r>
          </a:p>
          <a:p>
            <a:pPr lvl="1"/>
            <a:r>
              <a:rPr lang="en-US" sz="2800" dirty="0"/>
              <a:t>Linear transformations, and</a:t>
            </a:r>
          </a:p>
          <a:p>
            <a:pPr lvl="1"/>
            <a:r>
              <a:rPr lang="en-US" sz="2800" dirty="0"/>
              <a:t>Translations</a:t>
            </a:r>
          </a:p>
          <a:p>
            <a:pPr>
              <a:buNone/>
            </a:pPr>
            <a:r>
              <a:rPr lang="en-US" dirty="0"/>
              <a:t>Properties:</a:t>
            </a:r>
          </a:p>
          <a:p>
            <a:pPr lvl="1"/>
            <a:r>
              <a:rPr lang="en-US" sz="2800" dirty="0"/>
              <a:t>Origin does not necessarily map to origin</a:t>
            </a:r>
          </a:p>
          <a:p>
            <a:pPr lvl="1"/>
            <a:r>
              <a:rPr lang="en-US" sz="2800" dirty="0"/>
              <a:t>Lines map to lines but circles become ellipses</a:t>
            </a:r>
          </a:p>
          <a:p>
            <a:pPr lvl="1"/>
            <a:r>
              <a:rPr lang="en-US" sz="2800" dirty="0"/>
              <a:t>Parallel lines remain parallel</a:t>
            </a:r>
          </a:p>
          <a:p>
            <a:pPr lvl="1"/>
            <a:r>
              <a:rPr lang="en-US" sz="2800" dirty="0"/>
              <a:t>Ratios are preserved</a:t>
            </a:r>
          </a:p>
          <a:p>
            <a:pPr lvl="1"/>
            <a:r>
              <a:rPr lang="en-US" sz="2800" dirty="0"/>
              <a:t>Length and angle are not preserved</a:t>
            </a: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6024563" y="2705100"/>
          <a:ext cx="27828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9" name="Equation" r:id="rId3" imgW="1371600" imgH="583920" progId="Equation.3">
                  <p:embed/>
                </p:oleObj>
              </mc:Choice>
              <mc:Fallback>
                <p:oleObj name="Equation" r:id="rId3" imgW="137160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705100"/>
                        <a:ext cx="278288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27000"/>
            <a:ext cx="7663624" cy="1066800"/>
          </a:xfrm>
        </p:spPr>
        <p:txBody>
          <a:bodyPr/>
          <a:lstStyle/>
          <a:p>
            <a:r>
              <a:rPr lang="en-US" dirty="0" smtClean="0"/>
              <a:t>Projective </a:t>
            </a:r>
            <a:r>
              <a:rPr lang="en-US" dirty="0"/>
              <a:t>Transformations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50" y="1612900"/>
            <a:ext cx="8566150" cy="49403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Projective transformations are the most general linear transformations and require the use of homogeneous coordinates.</a:t>
            </a:r>
          </a:p>
          <a:p>
            <a:endParaRPr lang="en-US" sz="1600" dirty="0"/>
          </a:p>
          <a:p>
            <a:pPr>
              <a:buNone/>
            </a:pPr>
            <a:r>
              <a:rPr lang="en-US" dirty="0"/>
              <a:t>Properties:</a:t>
            </a:r>
          </a:p>
          <a:p>
            <a:pPr lvl="1"/>
            <a:r>
              <a:rPr lang="en-US" sz="2800" dirty="0"/>
              <a:t>Origin does not necessarily map to origin</a:t>
            </a:r>
          </a:p>
          <a:p>
            <a:pPr lvl="1"/>
            <a:r>
              <a:rPr lang="en-US" sz="2800" dirty="0"/>
              <a:t>Lines map to lines</a:t>
            </a:r>
          </a:p>
          <a:p>
            <a:pPr lvl="1"/>
            <a:r>
              <a:rPr lang="en-US" sz="2800" dirty="0"/>
              <a:t>Parallel lines do not necessarily remain parallel</a:t>
            </a:r>
          </a:p>
          <a:p>
            <a:pPr lvl="1"/>
            <a:r>
              <a:rPr lang="en-US" sz="2800" dirty="0"/>
              <a:t>Ratios are not preserved</a:t>
            </a:r>
          </a:p>
          <a:p>
            <a:pPr lvl="1"/>
            <a:r>
              <a:rPr lang="en-US" sz="2800" dirty="0"/>
              <a:t>Closed under composition</a:t>
            </a: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6005513" y="2633663"/>
          <a:ext cx="28114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3" name="Equation" r:id="rId3" imgW="1384200" imgH="583920" progId="">
                  <p:embed/>
                </p:oleObj>
              </mc:Choice>
              <mc:Fallback>
                <p:oleObj name="Equation" r:id="rId3" imgW="1384200" imgH="5839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633663"/>
                        <a:ext cx="2811462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Transformation of Objects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417638"/>
            <a:ext cx="4349750" cy="52355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Basic transformations are:</a:t>
            </a:r>
          </a:p>
          <a:p>
            <a:pPr marL="0" indent="0">
              <a:buFontTx/>
              <a:buChar char="–"/>
              <a:defRPr/>
            </a:pPr>
            <a:r>
              <a:rPr lang="en-US" sz="2400" dirty="0" smtClean="0"/>
              <a:t> Translation</a:t>
            </a:r>
          </a:p>
          <a:p>
            <a:pPr marL="0" indent="0">
              <a:buFontTx/>
              <a:buChar char="–"/>
              <a:defRPr/>
            </a:pPr>
            <a:r>
              <a:rPr lang="en-US" sz="2400" dirty="0" smtClean="0"/>
              <a:t> Rotation</a:t>
            </a:r>
          </a:p>
          <a:p>
            <a:pPr marL="0" indent="0">
              <a:buFontTx/>
              <a:buChar char="–"/>
              <a:defRPr/>
            </a:pPr>
            <a:r>
              <a:rPr lang="en-US" sz="2400" dirty="0" smtClean="0"/>
              <a:t> Scaling</a:t>
            </a:r>
          </a:p>
          <a:p>
            <a:pPr marL="0" indent="0">
              <a:buFontTx/>
              <a:buNone/>
              <a:defRPr/>
            </a:pPr>
            <a:endParaRPr lang="en-AU" sz="1600" dirty="0" smtClean="0"/>
          </a:p>
          <a:p>
            <a:pPr marL="0" indent="0">
              <a:buFontTx/>
              <a:buNone/>
              <a:defRPr/>
            </a:pPr>
            <a:r>
              <a:rPr lang="en-AU" sz="2800" dirty="0" smtClean="0"/>
              <a:t>Application:</a:t>
            </a:r>
          </a:p>
          <a:p>
            <a:pPr marL="0" indent="0">
              <a:buFont typeface="Courier New" pitchFamily="49" charset="0"/>
              <a:buChar char="o"/>
              <a:defRPr/>
            </a:pPr>
            <a:r>
              <a:rPr lang="en-AU" sz="2000" dirty="0" smtClean="0"/>
              <a:t>Such as animation: to give life, virtual reality</a:t>
            </a:r>
          </a:p>
          <a:p>
            <a:pPr marL="0" indent="0">
              <a:buFont typeface="Courier New" pitchFamily="49" charset="0"/>
              <a:buChar char="o"/>
              <a:defRPr/>
            </a:pPr>
            <a:r>
              <a:rPr lang="en-AU" sz="2000" dirty="0" smtClean="0"/>
              <a:t>We use parameterised transformations that change over time </a:t>
            </a:r>
            <a:r>
              <a:rPr lang="en-AU" sz="2000" i="1" dirty="0" smtClean="0"/>
              <a:t>t</a:t>
            </a:r>
          </a:p>
          <a:p>
            <a:pPr marL="0" indent="0">
              <a:buFont typeface="Courier New" pitchFamily="49" charset="0"/>
              <a:buChar char="o"/>
              <a:defRPr/>
            </a:pPr>
            <a:r>
              <a:rPr lang="en-AU" sz="2000" dirty="0" smtClean="0"/>
              <a:t>Thus for each frame the object moves a little further, just like a movie</a:t>
            </a:r>
          </a:p>
        </p:txBody>
      </p:sp>
      <p:sp>
        <p:nvSpPr>
          <p:cNvPr id="32772" name="Line 28"/>
          <p:cNvSpPr>
            <a:spLocks noChangeShapeType="1"/>
          </p:cNvSpPr>
          <p:nvPr/>
        </p:nvSpPr>
        <p:spPr bwMode="invGray">
          <a:xfrm>
            <a:off x="5356225" y="2073275"/>
            <a:ext cx="0" cy="1344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3" name="Line 29"/>
          <p:cNvSpPr>
            <a:spLocks noChangeShapeType="1"/>
          </p:cNvSpPr>
          <p:nvPr/>
        </p:nvSpPr>
        <p:spPr bwMode="invGray">
          <a:xfrm>
            <a:off x="5348288" y="3425825"/>
            <a:ext cx="13843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30"/>
          <p:cNvSpPr>
            <a:spLocks noChangeShapeType="1"/>
          </p:cNvSpPr>
          <p:nvPr/>
        </p:nvSpPr>
        <p:spPr bwMode="invGray">
          <a:xfrm flipV="1">
            <a:off x="5348288" y="2665413"/>
            <a:ext cx="849312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6927" name="Text Box 31"/>
          <p:cNvSpPr txBox="1">
            <a:spLocks noChangeArrowheads="1"/>
          </p:cNvSpPr>
          <p:nvPr/>
        </p:nvSpPr>
        <p:spPr bwMode="invGray">
          <a:xfrm>
            <a:off x="5178425" y="1806575"/>
            <a:ext cx="37465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36928" name="Text Box 32"/>
          <p:cNvSpPr txBox="1">
            <a:spLocks noChangeArrowheads="1"/>
          </p:cNvSpPr>
          <p:nvPr/>
        </p:nvSpPr>
        <p:spPr bwMode="invGray">
          <a:xfrm>
            <a:off x="6088063" y="2459038"/>
            <a:ext cx="376237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invGray">
          <a:xfrm>
            <a:off x="6688138" y="3294063"/>
            <a:ext cx="376237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36930" name="AutoShape 34"/>
          <p:cNvSpPr>
            <a:spLocks noChangeArrowheads="1"/>
          </p:cNvSpPr>
          <p:nvPr/>
        </p:nvSpPr>
        <p:spPr bwMode="invGray">
          <a:xfrm>
            <a:off x="4946650" y="2992438"/>
            <a:ext cx="866775" cy="768350"/>
          </a:xfrm>
          <a:prstGeom prst="cube">
            <a:avLst>
              <a:gd name="adj" fmla="val 25000"/>
            </a:avLst>
          </a:prstGeom>
          <a:solidFill>
            <a:schemeClr val="accent2">
              <a:alpha val="74901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9" name="Line 35"/>
          <p:cNvSpPr>
            <a:spLocks noChangeShapeType="1"/>
          </p:cNvSpPr>
          <p:nvPr/>
        </p:nvSpPr>
        <p:spPr bwMode="invGray">
          <a:xfrm>
            <a:off x="7432675" y="3538538"/>
            <a:ext cx="0" cy="1344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0" name="Line 36"/>
          <p:cNvSpPr>
            <a:spLocks noChangeShapeType="1"/>
          </p:cNvSpPr>
          <p:nvPr/>
        </p:nvSpPr>
        <p:spPr bwMode="invGray">
          <a:xfrm>
            <a:off x="7424738" y="4891088"/>
            <a:ext cx="13843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1" name="Line 37"/>
          <p:cNvSpPr>
            <a:spLocks noChangeShapeType="1"/>
          </p:cNvSpPr>
          <p:nvPr/>
        </p:nvSpPr>
        <p:spPr bwMode="invGray">
          <a:xfrm flipV="1">
            <a:off x="7424738" y="4130675"/>
            <a:ext cx="849312" cy="76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invGray">
          <a:xfrm>
            <a:off x="7254875" y="3271838"/>
            <a:ext cx="37465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invGray">
          <a:xfrm>
            <a:off x="8164513" y="3924300"/>
            <a:ext cx="376237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invGray">
          <a:xfrm>
            <a:off x="8764588" y="4759325"/>
            <a:ext cx="376237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36937" name="AutoShape 41"/>
          <p:cNvSpPr>
            <a:spLocks noChangeArrowheads="1"/>
          </p:cNvSpPr>
          <p:nvPr/>
        </p:nvSpPr>
        <p:spPr bwMode="invGray">
          <a:xfrm>
            <a:off x="7023100" y="4457700"/>
            <a:ext cx="866775" cy="768350"/>
          </a:xfrm>
          <a:prstGeom prst="cube">
            <a:avLst>
              <a:gd name="adj" fmla="val 25000"/>
            </a:avLst>
          </a:prstGeom>
          <a:solidFill>
            <a:schemeClr val="accent2">
              <a:alpha val="74901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6" name="Line 42"/>
          <p:cNvSpPr>
            <a:spLocks noChangeShapeType="1"/>
          </p:cNvSpPr>
          <p:nvPr/>
        </p:nvSpPr>
        <p:spPr bwMode="invGray">
          <a:xfrm>
            <a:off x="5292725" y="4867275"/>
            <a:ext cx="0" cy="1344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7" name="Line 43"/>
          <p:cNvSpPr>
            <a:spLocks noChangeShapeType="1"/>
          </p:cNvSpPr>
          <p:nvPr/>
        </p:nvSpPr>
        <p:spPr bwMode="invGray">
          <a:xfrm>
            <a:off x="5284788" y="6219825"/>
            <a:ext cx="13843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8" name="Line 44"/>
          <p:cNvSpPr>
            <a:spLocks noChangeShapeType="1"/>
          </p:cNvSpPr>
          <p:nvPr/>
        </p:nvSpPr>
        <p:spPr bwMode="invGray">
          <a:xfrm flipV="1">
            <a:off x="5284788" y="5459413"/>
            <a:ext cx="849312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6941" name="Text Box 45"/>
          <p:cNvSpPr txBox="1">
            <a:spLocks noChangeArrowheads="1"/>
          </p:cNvSpPr>
          <p:nvPr/>
        </p:nvSpPr>
        <p:spPr bwMode="invGray">
          <a:xfrm>
            <a:off x="5114925" y="4600575"/>
            <a:ext cx="37465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36942" name="Text Box 46"/>
          <p:cNvSpPr txBox="1">
            <a:spLocks noChangeArrowheads="1"/>
          </p:cNvSpPr>
          <p:nvPr/>
        </p:nvSpPr>
        <p:spPr bwMode="invGray">
          <a:xfrm>
            <a:off x="6024563" y="5253038"/>
            <a:ext cx="376237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</p:txBody>
      </p:sp>
      <p:sp>
        <p:nvSpPr>
          <p:cNvPr id="336943" name="Text Box 47"/>
          <p:cNvSpPr txBox="1">
            <a:spLocks noChangeArrowheads="1"/>
          </p:cNvSpPr>
          <p:nvPr/>
        </p:nvSpPr>
        <p:spPr bwMode="invGray">
          <a:xfrm>
            <a:off x="6624638" y="6088063"/>
            <a:ext cx="376237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36944" name="AutoShape 48"/>
          <p:cNvSpPr>
            <a:spLocks noChangeArrowheads="1"/>
          </p:cNvSpPr>
          <p:nvPr/>
        </p:nvSpPr>
        <p:spPr bwMode="invGray">
          <a:xfrm>
            <a:off x="4883150" y="5786438"/>
            <a:ext cx="866775" cy="768350"/>
          </a:xfrm>
          <a:prstGeom prst="cube">
            <a:avLst>
              <a:gd name="adj" fmla="val 25000"/>
            </a:avLst>
          </a:prstGeom>
          <a:solidFill>
            <a:schemeClr val="accent2">
              <a:alpha val="74901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45" name="Text Box 49"/>
          <p:cNvSpPr txBox="1">
            <a:spLocks noChangeArrowheads="1"/>
          </p:cNvSpPr>
          <p:nvPr/>
        </p:nvSpPr>
        <p:spPr bwMode="invGray">
          <a:xfrm>
            <a:off x="4967288" y="2206625"/>
            <a:ext cx="2005012" cy="300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Translation</a:t>
            </a:r>
          </a:p>
        </p:txBody>
      </p:sp>
      <p:sp>
        <p:nvSpPr>
          <p:cNvPr id="336946" name="Text Box 50"/>
          <p:cNvSpPr txBox="1">
            <a:spLocks noChangeArrowheads="1"/>
          </p:cNvSpPr>
          <p:nvPr/>
        </p:nvSpPr>
        <p:spPr bwMode="invGray">
          <a:xfrm>
            <a:off x="6891338" y="3733800"/>
            <a:ext cx="2005012" cy="300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Rotation</a:t>
            </a:r>
          </a:p>
        </p:txBody>
      </p:sp>
      <p:sp>
        <p:nvSpPr>
          <p:cNvPr id="336947" name="Text Box 51"/>
          <p:cNvSpPr txBox="1">
            <a:spLocks noChangeArrowheads="1"/>
          </p:cNvSpPr>
          <p:nvPr/>
        </p:nvSpPr>
        <p:spPr bwMode="invGray">
          <a:xfrm>
            <a:off x="4778375" y="5099050"/>
            <a:ext cx="2005013" cy="300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Scaling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1387E-6 L 0.17222 -0.23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369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 animBg="1"/>
      <p:bldP spid="336937" grpId="0" animBg="1"/>
      <p:bldP spid="336944" grpId="0" animBg="1"/>
    </p:bldLst>
  </p:timing>
</p:sld>
</file>

<file path=ppt/theme/theme1.xml><?xml version="1.0" encoding="utf-8"?>
<a:theme xmlns:a="http://schemas.openxmlformats.org/drawingml/2006/main" name="high voltage">
  <a:themeElements>
    <a:clrScheme name="">
      <a:dk1>
        <a:srgbClr val="000000"/>
      </a:dk1>
      <a:lt1>
        <a:srgbClr val="FFFFFF"/>
      </a:lt1>
      <a:dk2>
        <a:srgbClr val="271884"/>
      </a:dk2>
      <a:lt2>
        <a:srgbClr val="491D49"/>
      </a:lt2>
      <a:accent1>
        <a:srgbClr val="9D9DBD"/>
      </a:accent1>
      <a:accent2>
        <a:srgbClr val="14213C"/>
      </a:accent2>
      <a:accent3>
        <a:srgbClr val="FFFFFF"/>
      </a:accent3>
      <a:accent4>
        <a:srgbClr val="000000"/>
      </a:accent4>
      <a:accent5>
        <a:srgbClr val="CCCCDB"/>
      </a:accent5>
      <a:accent6>
        <a:srgbClr val="111D35"/>
      </a:accent6>
      <a:hlink>
        <a:srgbClr val="271884"/>
      </a:hlink>
      <a:folHlink>
        <a:srgbClr val="DBDBF1"/>
      </a:folHlink>
    </a:clrScheme>
    <a:fontScheme name="high voltag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igh voltage.pot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.pot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.pot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.pot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.pot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.pot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.pot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51386</TotalTime>
  <Words>1895</Words>
  <Application>Microsoft Office PowerPoint</Application>
  <PresentationFormat>On-screen Show (4:3)</PresentationFormat>
  <Paragraphs>396</Paragraphs>
  <Slides>57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Times New Roman</vt:lpstr>
      <vt:lpstr>Mathematica1</vt:lpstr>
      <vt:lpstr>Arial</vt:lpstr>
      <vt:lpstr>Courier New</vt:lpstr>
      <vt:lpstr>Symbol</vt:lpstr>
      <vt:lpstr>MS Mincho</vt:lpstr>
      <vt:lpstr>Wingdings</vt:lpstr>
      <vt:lpstr>Times</vt:lpstr>
      <vt:lpstr>Impact</vt:lpstr>
      <vt:lpstr>high voltage</vt:lpstr>
      <vt:lpstr>Equation</vt:lpstr>
      <vt:lpstr>Geometric Transformation-2D</vt:lpstr>
      <vt:lpstr>Rendering Pipeline</vt:lpstr>
      <vt:lpstr>Overview</vt:lpstr>
      <vt:lpstr>Geometric Transformations </vt:lpstr>
      <vt:lpstr>Linear Transformations</vt:lpstr>
      <vt:lpstr>Euclidean Transformations</vt:lpstr>
      <vt:lpstr>Affine Transformations</vt:lpstr>
      <vt:lpstr>Projective Transformations</vt:lpstr>
      <vt:lpstr>Transformation of Objects</vt:lpstr>
      <vt:lpstr>2D Translation</vt:lpstr>
      <vt:lpstr>2D Translation</vt:lpstr>
      <vt:lpstr>2D Scaling</vt:lpstr>
      <vt:lpstr>2D Scaling</vt:lpstr>
      <vt:lpstr>2D Scaling</vt:lpstr>
      <vt:lpstr>2D Scaling</vt:lpstr>
      <vt:lpstr>2D Rotation</vt:lpstr>
      <vt:lpstr>2D Rotation</vt:lpstr>
      <vt:lpstr>2D Rotation</vt:lpstr>
      <vt:lpstr>2D Rotation</vt:lpstr>
      <vt:lpstr>Matrix Representation</vt:lpstr>
      <vt:lpstr>Composite Transformation</vt:lpstr>
      <vt:lpstr>Transformation in Matrix Representation</vt:lpstr>
      <vt:lpstr>Homogeneous Coordinates</vt:lpstr>
      <vt:lpstr># Homogeneous Coordinates </vt:lpstr>
      <vt:lpstr>Homogeneous Coordinates</vt:lpstr>
      <vt:lpstr>2D Translation Matrix</vt:lpstr>
      <vt:lpstr>Transformation in Matrix Representation</vt:lpstr>
      <vt:lpstr>Composite Transformation</vt:lpstr>
      <vt:lpstr>Composite Transformation</vt:lpstr>
      <vt:lpstr>Composite Transformation</vt:lpstr>
      <vt:lpstr>Inverse Transformations</vt:lpstr>
      <vt:lpstr>Inverse Transformations</vt:lpstr>
      <vt:lpstr>Inverse Transformations</vt:lpstr>
      <vt:lpstr>Transformation about a Pivot Point</vt:lpstr>
      <vt:lpstr>Transformation about a Pivot Point</vt:lpstr>
      <vt:lpstr>Transformation about a Pivot Point</vt:lpstr>
      <vt:lpstr>Transformation about a Pivot Point</vt:lpstr>
      <vt:lpstr>Computational Efficiency</vt:lpstr>
      <vt:lpstr>Question 1</vt:lpstr>
      <vt:lpstr>Question 2</vt:lpstr>
      <vt:lpstr>Question 2 - Solution</vt:lpstr>
      <vt:lpstr>Question 3</vt:lpstr>
      <vt:lpstr>Question 3 - Solution</vt:lpstr>
      <vt:lpstr>Transformation about a Pivot Point</vt:lpstr>
      <vt:lpstr>Other 2D Transformations</vt:lpstr>
      <vt:lpstr>Reflection</vt:lpstr>
      <vt:lpstr>Reflection</vt:lpstr>
      <vt:lpstr>Reflection</vt:lpstr>
      <vt:lpstr>Shear</vt:lpstr>
      <vt:lpstr>Shear</vt:lpstr>
      <vt:lpstr>Shear</vt:lpstr>
      <vt:lpstr>Shear</vt:lpstr>
      <vt:lpstr>Shear</vt:lpstr>
      <vt:lpstr>Question 4</vt:lpstr>
      <vt:lpstr>Question 5</vt:lpstr>
      <vt:lpstr>Question 5 - Solution</vt:lpstr>
      <vt:lpstr>References</vt:lpstr>
    </vt:vector>
  </TitlesOfParts>
  <Company>NU-FAST LHR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Zulfiqar Habib</dc:creator>
  <cp:lastModifiedBy>Decent Prince</cp:lastModifiedBy>
  <cp:revision>886</cp:revision>
  <dcterms:created xsi:type="dcterms:W3CDTF">2000-08-21T16:20:25Z</dcterms:created>
  <dcterms:modified xsi:type="dcterms:W3CDTF">2019-11-08T17:11:20Z</dcterms:modified>
</cp:coreProperties>
</file>