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83" r:id="rId14"/>
    <p:sldId id="266" r:id="rId15"/>
    <p:sldId id="267" r:id="rId16"/>
    <p:sldId id="284" r:id="rId17"/>
    <p:sldId id="269" r:id="rId18"/>
    <p:sldId id="285" r:id="rId19"/>
    <p:sldId id="270" r:id="rId20"/>
    <p:sldId id="271" r:id="rId21"/>
    <p:sldId id="272" r:id="rId22"/>
    <p:sldId id="273" r:id="rId23"/>
    <p:sldId id="286" r:id="rId24"/>
    <p:sldId id="287" r:id="rId25"/>
    <p:sldId id="288" r:id="rId26"/>
    <p:sldId id="301" r:id="rId27"/>
    <p:sldId id="296" r:id="rId28"/>
    <p:sldId id="274" r:id="rId29"/>
    <p:sldId id="299" r:id="rId30"/>
    <p:sldId id="289" r:id="rId31"/>
    <p:sldId id="290" r:id="rId32"/>
    <p:sldId id="291" r:id="rId33"/>
    <p:sldId id="297" r:id="rId34"/>
    <p:sldId id="275" r:id="rId35"/>
    <p:sldId id="300" r:id="rId36"/>
    <p:sldId id="292" r:id="rId37"/>
    <p:sldId id="293" r:id="rId38"/>
    <p:sldId id="294" r:id="rId39"/>
    <p:sldId id="295" r:id="rId40"/>
    <p:sldId id="298" r:id="rId41"/>
    <p:sldId id="276" r:id="rId42"/>
    <p:sldId id="277" r:id="rId43"/>
    <p:sldId id="278" r:id="rId44"/>
    <p:sldId id="279" r:id="rId45"/>
    <p:sldId id="280" r:id="rId46"/>
    <p:sldId id="28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odoni MT" pitchFamily="18" charset="0"/>
              </a:rPr>
              <a:t>Digital image processing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Bodoni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772400" cy="150876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500" dirty="0" smtClean="0">
                <a:solidFill>
                  <a:srgbClr val="FFFF00"/>
                </a:solidFill>
              </a:rPr>
              <a:t>Lecture – 4   Basic Relationships between Pixels</a:t>
            </a:r>
          </a:p>
          <a:p>
            <a:pPr algn="ctr"/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by</a:t>
            </a:r>
            <a:endParaRPr lang="en-US" sz="2400" dirty="0">
              <a:solidFill>
                <a:srgbClr val="FFFF00"/>
              </a:solidFill>
            </a:endParaRPr>
          </a:p>
          <a:p>
            <a:pPr algn="ctr"/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Paresh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Kamble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r>
              <a:rPr lang="en-US" sz="2000" dirty="0" smtClean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r>
              <a:rPr lang="en-US" sz="2000" dirty="0" smtClean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b &amp; c are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 b &amp; e are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 e &amp;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are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 e &amp; c are NOT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Connectivity</a:t>
            </a:r>
            <a:r>
              <a:rPr lang="en-US" sz="2400" i="1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2 pixels are said to be connected if their exists a path between them.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Let ‘S’ represent subset of pixels in an image.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Two pixels p &amp; q are said to be connected in ‘S’ if their exists a path between them consisting entirely of pixels in ‘S’.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For any pixel p in S, the set of pixels that are connected to it in S is called a </a:t>
            </a:r>
            <a:r>
              <a:rPr lang="en-US" b="1" u="sng" dirty="0" smtClean="0">
                <a:solidFill>
                  <a:srgbClr val="FFFF00"/>
                </a:solidFill>
              </a:rPr>
              <a:t>connected component of 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                               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                    X</a:t>
            </a: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                    Y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                                             X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429000" y="4419600"/>
            <a:ext cx="1828800" cy="1676400"/>
            <a:chOff x="3429000" y="4419600"/>
            <a:chExt cx="1828800" cy="16764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2591594" y="52578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9000" y="4419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3352800" y="3276600"/>
            <a:ext cx="1905000" cy="1588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429000" y="1677194"/>
            <a:ext cx="1905000" cy="1751806"/>
            <a:chOff x="3491132" y="1677194"/>
            <a:chExt cx="1905000" cy="175180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491132" y="3414932"/>
              <a:ext cx="190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2629694" y="2552700"/>
              <a:ext cx="17518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Paths:</a:t>
            </a:r>
            <a:r>
              <a:rPr lang="en-US" sz="2400" dirty="0" smtClean="0">
                <a:solidFill>
                  <a:srgbClr val="FFFF00"/>
                </a:solidFill>
              </a:rPr>
              <a:t> A path from pixel p with coordinate ( x, y) with pixel q with coordinate ( s, t) is a sequence of distinct sequence with coordinates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),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), ….., (</a:t>
            </a:r>
            <a:r>
              <a:rPr lang="en-US" sz="2400" dirty="0" err="1" smtClean="0">
                <a:solidFill>
                  <a:srgbClr val="FFFF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) where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(x, y) =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&amp; (s, t) = (</a:t>
            </a:r>
            <a:r>
              <a:rPr lang="en-US" sz="2400" dirty="0" err="1" smtClean="0">
                <a:solidFill>
                  <a:srgbClr val="FFFF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Closed path: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) = (</a:t>
            </a:r>
            <a:r>
              <a:rPr lang="en-US" sz="2400" dirty="0" err="1" smtClean="0">
                <a:solidFill>
                  <a:srgbClr val="FFFF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 Consider the image segment shown in figure. Compute length of the </a:t>
            </a:r>
            <a:r>
              <a:rPr lang="en-US" b="1" i="1" dirty="0" smtClean="0">
                <a:solidFill>
                  <a:srgbClr val="FFFF00"/>
                </a:solidFill>
              </a:rPr>
              <a:t>shortest-4, shortest-8 &amp; shortest-m paths </a:t>
            </a:r>
            <a:r>
              <a:rPr lang="en-US" dirty="0" smtClean="0">
                <a:solidFill>
                  <a:srgbClr val="FFFF00"/>
                </a:solidFill>
              </a:rPr>
              <a:t>between pixels p &amp; q where,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1     2     3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So, Path does not exist.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1     2     3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         f(0,0)     f(0,1)     f(0,2)     f(0,3)     f(0,4) - - - - -</a:t>
            </a:r>
          </a:p>
          <a:p>
            <a:pPr algn="ctr"/>
            <a:r>
              <a:rPr lang="en-US" dirty="0" smtClean="0"/>
              <a:t>                      f(1,0)     f(1,1)      f(1,2)     f(1,3)     f(1,4) - - - - -</a:t>
            </a:r>
          </a:p>
          <a:p>
            <a:pPr algn="ctr"/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       f(2,0)     f(2,1)     f(2,2)     f(2,3)     f(2,4) - - - - -</a:t>
            </a:r>
          </a:p>
          <a:p>
            <a:pPr algn="ctr"/>
            <a:r>
              <a:rPr lang="en-US" dirty="0" smtClean="0"/>
              <a:t>                      f(3,0)     f(3,1)      f(3,2)     f(3,3)     f(3,4)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                    Y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                                             X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/>
          <p:cNvGrpSpPr/>
          <p:nvPr/>
        </p:nvGrpSpPr>
        <p:grpSpPr>
          <a:xfrm>
            <a:off x="3429000" y="4419600"/>
            <a:ext cx="1828800" cy="1676400"/>
            <a:chOff x="3429000" y="4419600"/>
            <a:chExt cx="1828800" cy="16764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2591594" y="52578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9000" y="4419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 </a:t>
            </a:r>
            <a:r>
              <a:rPr lang="en-US" sz="2800" dirty="0" smtClean="0">
                <a:solidFill>
                  <a:srgbClr val="FFFF00"/>
                </a:solidFill>
              </a:rPr>
              <a:t>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So, shortest-8 path = 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1     2     3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A Pixel p at coordinates ( x, y) has 4 horizontal and vertical neighbors.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(x+1, y)                (x-1, y)                (x, y+1)             &amp;            (x, y-1)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 f(2,1)                              f(0,1)                             f(1,2)                                             f(1,0)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 smtClean="0">
                <a:solidFill>
                  <a:srgbClr val="FFFF00"/>
                </a:solidFill>
              </a:rPr>
              <a:t>4-neighbors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of p denoted by N</a:t>
            </a:r>
            <a:r>
              <a:rPr lang="en-US" baseline="-25000" dirty="0" smtClean="0">
                <a:solidFill>
                  <a:srgbClr val="FFFF00"/>
                </a:solidFill>
              </a:rPr>
              <a:t>4</a:t>
            </a:r>
            <a:r>
              <a:rPr lang="en-US" dirty="0" smtClean="0">
                <a:solidFill>
                  <a:srgbClr val="FFFF00"/>
                </a:solidFill>
              </a:rPr>
              <a:t>(p).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Each pixel is unit distance from ( x ,y).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         f(0,0)     </a:t>
            </a:r>
            <a:r>
              <a:rPr lang="en-US" dirty="0" smtClean="0">
                <a:solidFill>
                  <a:srgbClr val="FFFF00"/>
                </a:solidFill>
              </a:rPr>
              <a:t>f(0,1)</a:t>
            </a:r>
            <a:r>
              <a:rPr lang="en-US" dirty="0" smtClean="0"/>
              <a:t>     f(0,2)     f(0,3)     f(0,4) - - - - -</a:t>
            </a:r>
          </a:p>
          <a:p>
            <a:pPr algn="ctr"/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FF00"/>
                </a:solidFill>
              </a:rPr>
              <a:t>f(1,0)     </a:t>
            </a:r>
            <a:r>
              <a:rPr lang="en-US" dirty="0" smtClean="0">
                <a:solidFill>
                  <a:srgbClr val="FF0000"/>
                </a:solidFill>
              </a:rPr>
              <a:t>f(1,1)      </a:t>
            </a:r>
            <a:r>
              <a:rPr lang="en-US" dirty="0" smtClean="0">
                <a:solidFill>
                  <a:srgbClr val="FFFF00"/>
                </a:solidFill>
              </a:rPr>
              <a:t>f(1,2)     </a:t>
            </a:r>
            <a:r>
              <a:rPr lang="en-US" dirty="0" smtClean="0"/>
              <a:t>f(1,3)     f(1,4) - - - - -</a:t>
            </a:r>
          </a:p>
          <a:p>
            <a:pPr algn="ctr"/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       f(2,0)     </a:t>
            </a:r>
            <a:r>
              <a:rPr lang="en-US" dirty="0" smtClean="0">
                <a:solidFill>
                  <a:srgbClr val="FFFF00"/>
                </a:solidFill>
              </a:rPr>
              <a:t>f(2,1)</a:t>
            </a:r>
            <a:r>
              <a:rPr lang="en-US" dirty="0" smtClean="0"/>
              <a:t>     f(2,2)     f(2,3)     f(2,4) - - - - -</a:t>
            </a:r>
          </a:p>
          <a:p>
            <a:pPr algn="ctr"/>
            <a:r>
              <a:rPr lang="en-US" dirty="0" smtClean="0"/>
              <a:t>                      f(3,0)     f(3,1)      f(3,2)     f(3,3)     f(3,4)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So, shortest-m path =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Regions &amp; Boundaries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Region: </a:t>
            </a:r>
            <a:r>
              <a:rPr lang="en-US" dirty="0" smtClean="0">
                <a:solidFill>
                  <a:srgbClr val="FFFF00"/>
                </a:solidFill>
              </a:rPr>
              <a:t>Let R be a subset of pixels in an image.  Two regions </a:t>
            </a:r>
            <a:r>
              <a:rPr lang="en-US" dirty="0" err="1" smtClean="0">
                <a:solidFill>
                  <a:srgbClr val="FFFF00"/>
                </a:solidFill>
              </a:rPr>
              <a:t>Ri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Rj</a:t>
            </a:r>
            <a:r>
              <a:rPr lang="en-US" dirty="0" smtClean="0">
                <a:solidFill>
                  <a:srgbClr val="FFFF00"/>
                </a:solidFill>
              </a:rPr>
              <a:t> are said to be adjacent if their union form a connected set.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Regions that are not adjacent are said to be disjoint.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We consider 4- and 8- adjacency when referring to regions.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Below regions are adjacent only if 8-adjacency is used.</a:t>
            </a:r>
          </a:p>
          <a:p>
            <a:endParaRPr lang="en-US" sz="11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1     1     1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                  1     0     1    </a:t>
            </a:r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i</a:t>
            </a:r>
            <a:endParaRPr lang="en-US" sz="2400" baseline="-250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                  0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0     0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 1     1     1   </a:t>
            </a:r>
            <a:r>
              <a:rPr lang="en-US" sz="2400" dirty="0" err="1" smtClean="0">
                <a:solidFill>
                  <a:srgbClr val="FFFF00"/>
                </a:solidFill>
              </a:rPr>
              <a:t>R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j</a:t>
            </a:r>
            <a:endParaRPr lang="en-US" sz="2400" baseline="-250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 1     1     1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Regions &amp; Boundaries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Boundaries (border or contour)</a:t>
            </a:r>
            <a:r>
              <a:rPr lang="en-US" sz="2400" dirty="0" smtClean="0">
                <a:solidFill>
                  <a:srgbClr val="FFFF00"/>
                </a:solidFill>
              </a:rPr>
              <a:t>:  </a:t>
            </a:r>
            <a:r>
              <a:rPr lang="en-US" sz="2000" dirty="0" smtClean="0">
                <a:solidFill>
                  <a:srgbClr val="FFFF00"/>
                </a:solidFill>
              </a:rPr>
              <a:t>The boundary of a region R is the set of points that are adjacent to points in the compliment of R.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	              0     0     0     0     0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1      1</a:t>
            </a:r>
            <a:r>
              <a:rPr lang="en-US" sz="2400" dirty="0" smtClean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1      1</a:t>
            </a:r>
            <a:r>
              <a:rPr lang="en-US" sz="2400" dirty="0" smtClean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     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1      1      1     </a:t>
            </a:r>
            <a:r>
              <a:rPr lang="en-US" sz="2400" dirty="0" smtClean="0">
                <a:solidFill>
                  <a:srgbClr val="FFFF00"/>
                </a:solidFill>
              </a:rPr>
              <a:t>0</a:t>
            </a:r>
            <a:endParaRPr lang="en-US" sz="2400" baseline="-250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0     0      0     0     0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>
                <a:solidFill>
                  <a:srgbClr val="FFFF00"/>
                </a:solidFill>
              </a:rPr>
              <a:t> colored 1 is </a:t>
            </a:r>
            <a:r>
              <a:rPr lang="en-US" sz="2000" cap="all" dirty="0" smtClean="0">
                <a:solidFill>
                  <a:srgbClr val="FFFF00"/>
                </a:solidFill>
              </a:rPr>
              <a:t>not </a:t>
            </a:r>
            <a:r>
              <a:rPr lang="en-US" sz="2000" dirty="0" smtClean="0">
                <a:solidFill>
                  <a:srgbClr val="FFFF00"/>
                </a:solidFill>
              </a:rPr>
              <a:t>a member of border if 4-connectivity is used between region and background. It is if 8-connectivity is used.</a:t>
            </a:r>
            <a:endParaRPr lang="en-US" sz="1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Distance Measures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Distance Measures: </a:t>
            </a:r>
            <a:r>
              <a:rPr lang="en-US" sz="2000" dirty="0" smtClean="0">
                <a:solidFill>
                  <a:srgbClr val="FFFF00"/>
                </a:solidFill>
              </a:rPr>
              <a:t>Distance between pixels p, q &amp; z with co-ordinates ( x, y), ( s, t) &amp; ( v, w) resp. is given by: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r>
              <a:rPr lang="en-US" sz="2000" dirty="0" smtClean="0">
                <a:solidFill>
                  <a:srgbClr val="FFFF00"/>
                </a:solidFill>
              </a:rPr>
              <a:t>D( p, q) ≥ 0 [ D( p, q) = 0 if p = q]            …………..called reflexivity</a:t>
            </a:r>
          </a:p>
          <a:p>
            <a:pPr marL="342900" indent="-342900">
              <a:buAutoNum type="alphaLcParenR"/>
            </a:pPr>
            <a:r>
              <a:rPr lang="en-US" sz="2000" dirty="0" smtClean="0">
                <a:solidFill>
                  <a:srgbClr val="FFFF00"/>
                </a:solidFill>
              </a:rPr>
              <a:t>D( p, q) = D( q, p)                                         .………….called symmetry</a:t>
            </a:r>
          </a:p>
          <a:p>
            <a:pPr marL="342900" indent="-342900">
              <a:buAutoNum type="alphaLcParenR"/>
            </a:pPr>
            <a:r>
              <a:rPr lang="en-US" sz="2000" dirty="0" smtClean="0">
                <a:solidFill>
                  <a:srgbClr val="FFFF00"/>
                </a:solidFill>
              </a:rPr>
              <a:t>D( p, z) ≤ D( p, q) + D( q, z)                 ..………….called </a:t>
            </a:r>
            <a:r>
              <a:rPr lang="en-US" sz="2000" dirty="0" err="1" smtClean="0">
                <a:solidFill>
                  <a:srgbClr val="FFFF00"/>
                </a:solidFill>
              </a:rPr>
              <a:t>transmitivity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rgbClr val="FFFF00"/>
                </a:solidFill>
              </a:rPr>
              <a:t>Euclidean distance between p &amp; q is defined as-</a:t>
            </a:r>
          </a:p>
          <a:p>
            <a:pPr marL="342900" indent="-342900" algn="ctr"/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 algn="ctr"/>
            <a:r>
              <a:rPr lang="en-US" sz="2000" dirty="0" smtClean="0">
                <a:solidFill>
                  <a:srgbClr val="FFFF00"/>
                </a:solidFill>
              </a:rPr>
              <a:t>D</a:t>
            </a:r>
            <a:r>
              <a:rPr lang="en-US" sz="2000" baseline="-25000" dirty="0" smtClean="0">
                <a:solidFill>
                  <a:srgbClr val="FFFF00"/>
                </a:solidFill>
              </a:rPr>
              <a:t>e</a:t>
            </a:r>
            <a:r>
              <a:rPr lang="en-US" sz="2000" dirty="0" smtClean="0">
                <a:solidFill>
                  <a:srgbClr val="FFFF00"/>
                </a:solidFill>
              </a:rPr>
              <a:t>( p, q) = [( x- s)</a:t>
            </a:r>
            <a:r>
              <a:rPr lang="en-US" sz="2000" baseline="30000" dirty="0" smtClean="0">
                <a:solidFill>
                  <a:srgbClr val="FFFF00"/>
                </a:solidFill>
              </a:rPr>
              <a:t>2  </a:t>
            </a:r>
            <a:r>
              <a:rPr lang="en-US" sz="2000" dirty="0" smtClean="0">
                <a:solidFill>
                  <a:srgbClr val="FFFF00"/>
                </a:solidFill>
              </a:rPr>
              <a:t>+ (y - t)</a:t>
            </a:r>
            <a:r>
              <a:rPr lang="en-US" sz="2000" baseline="30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]</a:t>
            </a:r>
            <a:r>
              <a:rPr lang="en-US" sz="2000" baseline="30000" dirty="0" smtClean="0">
                <a:solidFill>
                  <a:srgbClr val="FFFF00"/>
                </a:solidFill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Distance Measures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City Block Distance</a:t>
            </a:r>
            <a:r>
              <a:rPr lang="en-US" sz="2400" dirty="0" smtClean="0">
                <a:solidFill>
                  <a:srgbClr val="FFFF00"/>
                </a:solidFill>
              </a:rPr>
              <a:t>: </a:t>
            </a:r>
            <a:r>
              <a:rPr lang="en-US" sz="2000" dirty="0" smtClean="0">
                <a:solidFill>
                  <a:srgbClr val="FFFF00"/>
                </a:solidFill>
              </a:rPr>
              <a:t>The 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 p, q) = |x - s|  +  |y - t|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 distance from ( x, y) less than or equal to some value r form a diamond centered at ( x, y).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                      </a:t>
            </a:r>
            <a:r>
              <a:rPr lang="en-US" sz="2800" dirty="0" smtClean="0">
                <a:solidFill>
                  <a:srgbClr val="FFFF00"/>
                </a:solidFill>
              </a:rPr>
              <a:t>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           2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Distance Measures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Chess-Board Distance</a:t>
            </a:r>
            <a:r>
              <a:rPr lang="en-US" sz="2400" i="1" dirty="0" smtClean="0">
                <a:solidFill>
                  <a:srgbClr val="FFFF00"/>
                </a:solidFill>
              </a:rPr>
              <a:t>: </a:t>
            </a:r>
            <a:r>
              <a:rPr lang="en-US" sz="2000" dirty="0" smtClean="0">
                <a:solidFill>
                  <a:srgbClr val="FFFF00"/>
                </a:solidFill>
              </a:rPr>
              <a:t>The 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( p, q) = max(  |x - s|  ,  |y - t|  )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 distance from ( x, y) less than or equal to some value r form a square centered at ( x, y).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  </a:t>
            </a:r>
            <a:r>
              <a:rPr lang="en-US" sz="2800" dirty="0" smtClean="0">
                <a:solidFill>
                  <a:srgbClr val="FFFF00"/>
                </a:solidFill>
              </a:rPr>
              <a:t>2     2     2      2      2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 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2     2      2      2      2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>
              <a:solidFill>
                <a:srgbClr val="FFFF00"/>
              </a:solidFill>
              <a:latin typeface="Bodoni MT" pitchFamily="18" charset="0"/>
            </a:endParaRPr>
          </a:p>
          <a:p>
            <a:pPr algn="ctr">
              <a:buNone/>
            </a:pPr>
            <a:endParaRPr lang="en-US" sz="5400" dirty="0" smtClean="0">
              <a:solidFill>
                <a:srgbClr val="FFFF00"/>
              </a:solidFill>
              <a:latin typeface="Bodoni MT" pitchFamily="18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FFFF00"/>
                </a:solidFill>
                <a:latin typeface="Bodoni MT" pitchFamily="18" charset="0"/>
              </a:rPr>
              <a:t>End of topic - 2</a:t>
            </a:r>
            <a:endParaRPr lang="en-US" sz="5400" dirty="0">
              <a:solidFill>
                <a:srgbClr val="FFFF00"/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A Pixel p at coordinates ( x, y) has 4 diagonal neighbors.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(x+1, y+1)          (x+1, y-1)         (x-1, y+1)             &amp;       (x-1, y-1)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 f(2,2)                              f(2,0)                             f(0,2)                                         f(0,0)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 smtClean="0">
                <a:solidFill>
                  <a:srgbClr val="FFFF00"/>
                </a:solidFill>
              </a:rPr>
              <a:t>diagonal-neighbors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of p denoted by N</a:t>
            </a:r>
            <a:r>
              <a:rPr lang="en-US" baseline="-25000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(p).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diagonal neighbors  +  4-neighbors   =   8-neighbors of p.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They are denoted by N</a:t>
            </a:r>
            <a:r>
              <a:rPr lang="en-US" baseline="-25000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(p).                           So, N</a:t>
            </a:r>
            <a:r>
              <a:rPr lang="en-US" baseline="-25000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(p)   =  N</a:t>
            </a:r>
            <a:r>
              <a:rPr lang="en-US" baseline="-25000" dirty="0" smtClean="0">
                <a:solidFill>
                  <a:srgbClr val="FFFF00"/>
                </a:solidFill>
              </a:rPr>
              <a:t>4</a:t>
            </a:r>
            <a:r>
              <a:rPr lang="en-US" dirty="0" smtClean="0">
                <a:solidFill>
                  <a:srgbClr val="FFFF00"/>
                </a:solidFill>
              </a:rPr>
              <a:t>(p)  +  N</a:t>
            </a:r>
            <a:r>
              <a:rPr lang="en-US" baseline="-25000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FF00"/>
                </a:solidFill>
              </a:rPr>
              <a:t>f(0,0)     </a:t>
            </a:r>
            <a:r>
              <a:rPr lang="en-US" dirty="0" smtClean="0"/>
              <a:t>f(0,1)     </a:t>
            </a:r>
            <a:r>
              <a:rPr lang="en-US" dirty="0" smtClean="0">
                <a:solidFill>
                  <a:srgbClr val="FFFF00"/>
                </a:solidFill>
              </a:rPr>
              <a:t>f(0,2)</a:t>
            </a:r>
            <a:r>
              <a:rPr lang="en-US" dirty="0" smtClean="0"/>
              <a:t>     f(0,3)     f(0,4) - - - - -</a:t>
            </a:r>
          </a:p>
          <a:p>
            <a:pPr algn="ctr"/>
            <a:r>
              <a:rPr lang="en-US" dirty="0" smtClean="0"/>
              <a:t>                      f(1,0)     </a:t>
            </a:r>
            <a:r>
              <a:rPr lang="en-US" dirty="0" smtClean="0">
                <a:solidFill>
                  <a:srgbClr val="FF0000"/>
                </a:solidFill>
              </a:rPr>
              <a:t>f(1,1)      </a:t>
            </a:r>
            <a:r>
              <a:rPr lang="en-US" dirty="0" smtClean="0"/>
              <a:t>f(1,2)</a:t>
            </a:r>
            <a:r>
              <a:rPr lang="en-US" dirty="0" smtClean="0">
                <a:solidFill>
                  <a:srgbClr val="FFFF00"/>
                </a:solidFill>
              </a:rPr>
              <a:t>     </a:t>
            </a:r>
            <a:r>
              <a:rPr lang="en-US" dirty="0" smtClean="0"/>
              <a:t>f(1,3)     f(1,4) - - - - -</a:t>
            </a:r>
          </a:p>
          <a:p>
            <a:pPr algn="ctr"/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       </a:t>
            </a:r>
            <a:r>
              <a:rPr lang="en-US" dirty="0" smtClean="0">
                <a:solidFill>
                  <a:srgbClr val="FFFF00"/>
                </a:solidFill>
              </a:rPr>
              <a:t>f(2,0)     </a:t>
            </a:r>
            <a:r>
              <a:rPr lang="en-US" dirty="0" smtClean="0"/>
              <a:t>f(2,1)     </a:t>
            </a:r>
            <a:r>
              <a:rPr lang="en-US" dirty="0" smtClean="0">
                <a:solidFill>
                  <a:srgbClr val="FFFF00"/>
                </a:solidFill>
              </a:rPr>
              <a:t>f(2,2)</a:t>
            </a:r>
            <a:r>
              <a:rPr lang="en-US" dirty="0" smtClean="0"/>
              <a:t>     f(2,3)     f(2,4) - - - - -</a:t>
            </a:r>
          </a:p>
          <a:p>
            <a:pPr algn="ctr"/>
            <a:r>
              <a:rPr lang="en-US" dirty="0" smtClean="0"/>
              <a:t>                      f(3,0)     f(3,1)      f(3,2)     f(3,3)     f(3,4)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Adjacency</a:t>
            </a:r>
            <a:r>
              <a:rPr lang="en-US" sz="2800" i="1" u="sng" dirty="0" smtClean="0">
                <a:solidFill>
                  <a:srgbClr val="FFFF00"/>
                </a:solidFill>
              </a:rPr>
              <a:t>:</a:t>
            </a:r>
            <a:r>
              <a:rPr lang="en-US" sz="2000" dirty="0" smtClean="0">
                <a:solidFill>
                  <a:srgbClr val="FFFF00"/>
                </a:solidFill>
              </a:rPr>
              <a:t>  Two pixels are adjacent if they are neighbors and their intensity level ‘V’ satisfy some specific criteria of similarity.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  V = {1}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V = { 0, 2}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Binary image = { 0, 1}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Gray scale image = { 0, 1, 2, ------, 255}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binary images, 2 pixels are adjacent if they are neighbors &amp; have some intensity values either 0 or 1.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gray scale, image contains more gray level values in range 0 to 255.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4-adjacency: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4-adjacent if q is in the set of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0, 1}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1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1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    1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p in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>
                <a:solidFill>
                  <a:srgbClr val="FFFF00"/>
                </a:solidFill>
              </a:rPr>
              <a:t> color.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8-adjacency: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8-adjacent if q is in the set of N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(p).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1, 2}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    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0     0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p in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>
                <a:solidFill>
                  <a:srgbClr val="FFFF00"/>
                </a:solidFill>
              </a:rPr>
              <a:t> color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384</TotalTime>
  <Words>2876</Words>
  <Application>Microsoft Office PowerPoint</Application>
  <PresentationFormat>On-screen Show (4:3)</PresentationFormat>
  <Paragraphs>500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Metro</vt:lpstr>
      <vt:lpstr>Digital image processing</vt:lpstr>
      <vt:lpstr>Neighbors of a Pixel</vt:lpstr>
      <vt:lpstr>Neighbors of a Pixel</vt:lpstr>
      <vt:lpstr>Neighbors of a Pixel</vt:lpstr>
      <vt:lpstr>Neighbors of a Pixel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Regions &amp; Boundaries</vt:lpstr>
      <vt:lpstr>Regions &amp; Boundaries</vt:lpstr>
      <vt:lpstr>Distance Measures</vt:lpstr>
      <vt:lpstr>Distance Measures</vt:lpstr>
      <vt:lpstr>Distance Measures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/>
  <cp:lastModifiedBy>ACER</cp:lastModifiedBy>
  <cp:revision>116</cp:revision>
  <dcterms:created xsi:type="dcterms:W3CDTF">2006-08-16T00:00:00Z</dcterms:created>
  <dcterms:modified xsi:type="dcterms:W3CDTF">2011-12-13T09:30:29Z</dcterms:modified>
</cp:coreProperties>
</file>