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Tahoma"/>
      <p:regular r:id="rId40"/>
      <p:bold r:id="rId41"/>
    </p:embeddedFont>
    <p:embeddedFont>
      <p:font typeface="Noto Sans Symbol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5">
          <p15:clr>
            <a:srgbClr val="000000"/>
          </p15:clr>
        </p15:guide>
        <p15:guide id="2" pos="72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hOzO3vliRs5bADrmqmVIgLLMme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BD8BF9-5F6D-4CAF-9FBB-595C46E1A0EF}">
  <a:tblStyle styleId="{C3BD8BF9-5F6D-4CAF-9FBB-595C46E1A0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5" orient="horz"/>
        <p:guide pos="7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4.xml"/><Relationship Id="rId42" Type="http://schemas.openxmlformats.org/officeDocument/2006/relationships/font" Target="fonts/NotoSansSymbols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NotoSansSymbol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intro</a:t>
            </a:r>
            <a:endParaRPr/>
          </a:p>
        </p:txBody>
      </p:sp>
      <p:sp>
        <p:nvSpPr>
          <p:cNvPr id="93" name="Google Shape;93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4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295275" y="347663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095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44989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4095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44989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 rot="5400000">
            <a:off x="5465762" y="2035175"/>
            <a:ext cx="5661025" cy="2286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 rot="5400000">
            <a:off x="817563" y="-174624"/>
            <a:ext cx="5661025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 rot="5400000">
            <a:off x="2094706" y="-332582"/>
            <a:ext cx="4656137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03C04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0808"/>
            </a:gs>
            <a:gs pos="50000">
              <a:srgbClr val="790D0D"/>
            </a:gs>
            <a:gs pos="100000">
              <a:srgbClr val="4D080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rgbClr val="503C04"/>
              </a:buClr>
              <a:buSzPts val="3600"/>
              <a:buFont typeface="Tahoma"/>
              <a:buChar char="•"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–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atevidyalay.com/left-recursion-left-recursion-elimin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0" y="10668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Predictive Parsing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371600" y="3657600"/>
            <a:ext cx="6400800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 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10"/>
          <p:cNvSpPr txBox="1"/>
          <p:nvPr/>
        </p:nvSpPr>
        <p:spPr>
          <a:xfrm>
            <a:off x="295275" y="3892550"/>
            <a:ext cx="8966200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Rule-02 applied to production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FOLLOW(</a:t>
            </a:r>
            <a:r>
              <a:rPr b="1" i="1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    = { ), $} . . . . . . . . . .(1)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68" name="Google Shape;168;p11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11"/>
          <p:cNvSpPr txBox="1"/>
          <p:nvPr/>
        </p:nvSpPr>
        <p:spPr>
          <a:xfrm>
            <a:off x="295275" y="3892550"/>
            <a:ext cx="8966200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Rule-02 applied to production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+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endParaRPr b="1" i="0" sz="40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    = { ), $} . . . . . . . . . .(2)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76" name="Google Shape;176;p12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12"/>
          <p:cNvSpPr txBox="1"/>
          <p:nvPr/>
        </p:nvSpPr>
        <p:spPr>
          <a:xfrm>
            <a:off x="636587" y="3998912"/>
            <a:ext cx="84613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(1) and (2) </a:t>
            </a: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= {  ), $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84" name="Google Shape;184;p13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3"/>
          <p:cNvSpPr txBox="1"/>
          <p:nvPr/>
        </p:nvSpPr>
        <p:spPr>
          <a:xfrm>
            <a:off x="649287" y="4127500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is appearing in two rules on RHS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E'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+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92" name="Google Shape;192;p14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4"/>
          <p:cNvSpPr txBox="1"/>
          <p:nvPr/>
        </p:nvSpPr>
        <p:spPr>
          <a:xfrm>
            <a:off x="0" y="379888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Rule-03 applied to production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FIRST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– ∈ } ∪ 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FOLLOW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+, ), $ } . . . . . . . . (1)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6340475" y="1868487"/>
            <a:ext cx="2909887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 FIRST(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+, </a:t>
            </a:r>
            <a:r>
              <a:rPr b="1" i="0" lang="en-US" sz="18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//FOLLOW 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{  ),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01" name="Google Shape;201;p15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15"/>
          <p:cNvSpPr txBox="1"/>
          <p:nvPr/>
        </p:nvSpPr>
        <p:spPr>
          <a:xfrm>
            <a:off x="0" y="379888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Rule-03 applied to production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→+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FIRST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– ∈ } ∪ 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FOLLOW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+, ), $ } . . . . . . . . (2)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6340475" y="1868487"/>
            <a:ext cx="2909887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 FIRST(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+, </a:t>
            </a:r>
            <a:r>
              <a:rPr b="1" i="0" lang="en-US" sz="18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//FOLLOW 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{  ),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10" name="Google Shape;210;p16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16"/>
          <p:cNvSpPr txBox="1"/>
          <p:nvPr/>
        </p:nvSpPr>
        <p:spPr>
          <a:xfrm>
            <a:off x="0" y="413543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By combining (1) and (2)</a:t>
            </a:r>
            <a:endParaRPr b="1" i="0" sz="36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+, ), $ }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18" name="Google Shape;218;p17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17"/>
          <p:cNvSpPr txBox="1"/>
          <p:nvPr/>
        </p:nvSpPr>
        <p:spPr>
          <a:xfrm>
            <a:off x="649287" y="4127500"/>
            <a:ext cx="9439275" cy="2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is appearing in two rules on RHS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T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T'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*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26" name="Google Shape;226;p18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18"/>
          <p:cNvSpPr txBox="1"/>
          <p:nvPr/>
        </p:nvSpPr>
        <p:spPr>
          <a:xfrm>
            <a:off x="295275" y="3892550"/>
            <a:ext cx="8966200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Rule-02 applied to production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    = { +, ), $ }  . . . . . . .(1)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19"/>
          <p:cNvSpPr txBox="1"/>
          <p:nvPr/>
        </p:nvSpPr>
        <p:spPr>
          <a:xfrm>
            <a:off x="295275" y="3892550"/>
            <a:ext cx="8966200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Rule-02 applied to production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*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FOLLOW(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    = { +, ), $} . . . . . . . .(2)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First and Follow Sets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 and Follow sets are needed so that the parser can properly apply the needed production rule at the correct position.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0"/>
          <p:cNvSpPr txBox="1"/>
          <p:nvPr/>
        </p:nvSpPr>
        <p:spPr>
          <a:xfrm>
            <a:off x="636587" y="3998912"/>
            <a:ext cx="84613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(1) and (2) </a:t>
            </a: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= {  +, ), $ 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50" name="Google Shape;250;p21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21"/>
          <p:cNvSpPr txBox="1"/>
          <p:nvPr/>
        </p:nvSpPr>
        <p:spPr>
          <a:xfrm>
            <a:off x="649287" y="4127500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is appearing in two rules on RHS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T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T'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*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58" name="Google Shape;258;p22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22"/>
          <p:cNvSpPr txBox="1"/>
          <p:nvPr/>
        </p:nvSpPr>
        <p:spPr>
          <a:xfrm>
            <a:off x="0" y="379888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Rule-03 applied to production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FIRST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– ∈ } ∪ 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FOLLOW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+, ), $ } . . . . . . . (1)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6340475" y="1868487"/>
            <a:ext cx="2909887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 FIRST(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</a:t>
            </a:r>
            <a:r>
              <a:rPr b="1" i="0" lang="en-US" sz="18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//FOLLOW(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{+, ),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67" name="Google Shape;267;p23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23"/>
          <p:cNvSpPr txBox="1"/>
          <p:nvPr/>
        </p:nvSpPr>
        <p:spPr>
          <a:xfrm>
            <a:off x="0" y="379888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Rule-03 applied to production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→*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T'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FIRST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 – ∈ } ∪ 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FOLLOW 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+, ), $ } . . . . . . . (2)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340475" y="1868487"/>
            <a:ext cx="2909887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 FIRST(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</a:t>
            </a:r>
            <a:r>
              <a:rPr b="1" i="0" lang="en-US" sz="18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//FOLLOW(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</a:t>
            </a:r>
            <a:r>
              <a:rPr b="1" i="1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0" lang="en-US" sz="1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{+, ),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76" name="Google Shape;276;p24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24"/>
          <p:cNvSpPr txBox="1"/>
          <p:nvPr/>
        </p:nvSpPr>
        <p:spPr>
          <a:xfrm>
            <a:off x="0" y="4135437"/>
            <a:ext cx="943927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By combining (1) and (2)</a:t>
            </a:r>
            <a:endParaRPr b="1" i="0" sz="36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+, ), $ }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395287" y="2762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3571875" y="1411287"/>
            <a:ext cx="5572125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Thus,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), </a:t>
            </a:r>
            <a:r>
              <a:rPr b="1" i="0" lang="en-US" sz="36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$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), </a:t>
            </a:r>
            <a:r>
              <a:rPr b="1" i="0" lang="en-US" sz="36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$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={+,), </a:t>
            </a:r>
            <a:r>
              <a:rPr b="1" i="0" lang="en-US" sz="36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$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T'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{+,), </a:t>
            </a:r>
            <a:r>
              <a:rPr b="1" i="0" lang="en-US" sz="36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$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*, +,), </a:t>
            </a:r>
            <a:r>
              <a:rPr b="1" i="0" lang="en-US" sz="36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$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}</a:t>
            </a:r>
            <a:endParaRPr/>
          </a:p>
        </p:txBody>
      </p:sp>
      <p:graphicFrame>
        <p:nvGraphicFramePr>
          <p:cNvPr id="285" name="Google Shape;285;p25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595300"/>
                <a:gridCol w="501650"/>
                <a:gridCol w="1995475"/>
              </a:tblGrid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baseline="-25000" i="0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28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28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Example-01</a:t>
            </a:r>
            <a:r>
              <a:rPr b="1" i="0" lang="en-US" sz="5400" u="sng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:</a:t>
            </a:r>
            <a:b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295275" y="1352550"/>
            <a:ext cx="8140700" cy="151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None/>
            </a:pPr>
            <a:r>
              <a:rPr b="1" i="0" lang="en-US" sz="34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Calculate the first and follow functions for the given grammar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None/>
            </a:pPr>
            <a:r>
              <a:rPr b="1" i="0" lang="en-US" sz="34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 </a:t>
            </a:r>
            <a:endParaRPr/>
          </a:p>
          <a:p>
            <a:pPr indent="-127000" lvl="0" marL="342900" marR="0" rtl="0" algn="l">
              <a:spcBef>
                <a:spcPts val="68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Noto Sans Symbols"/>
              <a:buNone/>
            </a:pPr>
            <a:r>
              <a:t/>
            </a:r>
            <a:endParaRPr b="1" i="0" sz="34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2119312" y="2519362"/>
            <a:ext cx="380365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aBDh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B → cC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 → bC / ∈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 → EF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 → g / ∈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Rounded"/>
              <a:buNone/>
            </a:pPr>
            <a:r>
              <a:rPr b="1" i="1" lang="en-US" sz="41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 → f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Example-01:</a:t>
            </a:r>
            <a:b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295275" y="1641475"/>
            <a:ext cx="2030412" cy="313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aBDh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 → cC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 → bC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 → EF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→ g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→ f / ∈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b="1" i="1" sz="2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2443162" y="990600"/>
            <a:ext cx="75946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sng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 Functions-</a:t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First(S) = { a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First(B) = { c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First(C) = { b , ∈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First(D) = { First(E) – ∈ } ∪ First(F)}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First(E) = { g , ∈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First(F) = { f , ∈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4019550" y="3922712"/>
            <a:ext cx="11620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= { g,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5181600" y="3967162"/>
            <a:ext cx="12176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 , ∈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Example-01:</a:t>
            </a:r>
            <a:b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58737" y="1598612"/>
            <a:ext cx="2030412" cy="313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aBDh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 → cC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 → bC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D → EF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→ g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1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 → f / ∈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b="1" i="1" sz="28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8" name="Google Shape;308;p28"/>
          <p:cNvSpPr txBox="1"/>
          <p:nvPr>
            <p:ph idx="2" type="body"/>
          </p:nvPr>
        </p:nvSpPr>
        <p:spPr>
          <a:xfrm>
            <a:off x="1982787" y="962025"/>
            <a:ext cx="7256462" cy="544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sng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 Functions-</a:t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Follow(S) = {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Follow(B) = { </a:t>
            </a:r>
            <a:r>
              <a:rPr b="0" i="0" lang="en-US" sz="32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First(D) – ∈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 ∪ First(h)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= { </a:t>
            </a:r>
            <a:r>
              <a:rPr b="0" i="0" lang="en-US" sz="32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g , f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h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Follow(C) = Follow(B) = { g , f , h 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Follow(D) = First(h) = { h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Follow(E) = { </a:t>
            </a:r>
            <a:r>
              <a:rPr b="0" i="0" lang="en-US" sz="32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First(F)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 ∈ } ∪ Follow(D)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= { </a:t>
            </a:r>
            <a:r>
              <a:rPr b="0" i="0" lang="en-US" sz="32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h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Follow(F) = Follow(D) = { h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Example-02: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409575" y="1352550"/>
            <a:ext cx="8026400" cy="524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first and follow functions for the given grammar-</a:t>
            </a:r>
            <a:endParaRPr b="0" i="0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 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 → aB / 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 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 → g</a:t>
            </a:r>
            <a:endParaRPr b="0" i="1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t/>
            </a:r>
            <a:endParaRPr b="0" i="1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Follow Function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Follow(α) is a set of terminal symbols that appear immediately to the right of α.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63500" lvl="0" marL="3429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295275" y="1109662"/>
            <a:ext cx="8362950" cy="2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given grammar is left recursive. So, we first remove left recursion from the given grammar.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0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 After eliminating left recursion, we get the following grammar-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2643187" y="3827462"/>
            <a:ext cx="4448175" cy="588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1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1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 → aBA’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1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A’ → dA’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1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B 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Rounded"/>
              <a:buNone/>
            </a:pPr>
            <a:r>
              <a:rPr b="1" i="1" lang="en-US" sz="32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 →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6302375" y="46037"/>
            <a:ext cx="27241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 → aBA’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A’ → dA’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 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 → g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1" sz="32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698500" y="1646237"/>
            <a:ext cx="5603875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sng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 Functions-</a:t>
            </a:r>
            <a:endParaRPr b="1" i="0" sz="36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First(S) = First(A) = { a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First(A) = { a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First(A’) = { d , ∈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First(B) = { b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Rounded"/>
              <a:buNone/>
            </a:pPr>
            <a:r>
              <a:rPr b="1" i="0" lang="en-US" sz="3600" u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First(C) = { g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295275" y="1660525"/>
            <a:ext cx="8221662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sng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 Functions-</a:t>
            </a:r>
            <a:endParaRPr b="1" i="0" sz="3600" u="non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Follow(S) = {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Follow(A) = Follow(S) = {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Follow(A’) = Follow(A) = {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Follow(B) = { </a:t>
            </a:r>
            <a:r>
              <a:rPr b="0" i="0" lang="en-US" sz="36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First(A’) – ∈ 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∪ Follow(A) 		  = { </a:t>
            </a:r>
            <a:r>
              <a:rPr b="0" i="0" lang="en-US" sz="3600" u="non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$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Follow(C) = NA</a:t>
            </a:r>
            <a:endParaRPr/>
          </a:p>
        </p:txBody>
      </p:sp>
      <p:sp>
        <p:nvSpPr>
          <p:cNvPr id="335" name="Google Shape;335;p32"/>
          <p:cNvSpPr txBox="1"/>
          <p:nvPr>
            <p:ph idx="2" type="body"/>
          </p:nvPr>
        </p:nvSpPr>
        <p:spPr>
          <a:xfrm>
            <a:off x="6302375" y="46037"/>
            <a:ext cx="2724150" cy="297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 →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 → aBA’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A’ → dA’ / 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 →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rPr b="1" i="1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 → g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i="1" sz="3200" u="none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Important Notes</a:t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Note-01:</a:t>
            </a: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∈ may appear in the first function of a non-terminal.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∈ will never appear in the follow function of a non-terminal.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Note-02:</a:t>
            </a: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calculating the first and follow functions, eliminate </a:t>
            </a:r>
            <a:r>
              <a:rPr b="1" i="0" lang="en-US" sz="2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Left Recursion</a:t>
            </a: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from the grammar, if present.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Note-03:</a:t>
            </a: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rPr b="1" i="0" lang="en-US" sz="2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calculate the follow function of a non-terminal by looking where it is present on the RHS of a production rule.</a:t>
            </a:r>
            <a:endParaRPr/>
          </a:p>
          <a:p>
            <a:pPr indent="-209550" lvl="0" marL="3429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Rules For Calculating Follow Function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95275" y="1576387"/>
            <a:ext cx="8848725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Rule-01: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the start symbol S, place $ in Follow(S).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Rule-02: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any production rule A → αB,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Follow(B) = Follow(A)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44462" y="852487"/>
            <a:ext cx="9117012" cy="571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1" i="0" lang="en-US" sz="4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Rule-03:</a:t>
            </a:r>
            <a:endParaRPr b="1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any production rule A → αBβ,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 ∈ ∉ First(β),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Follow(B) = First(β)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 ∈ ∈ First(β),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Follow(B) = { First(β) – ∈ } ∪ Follow(A)</a:t>
            </a:r>
            <a:endParaRPr/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798512" y="3919537"/>
            <a:ext cx="8345487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the Rule-01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$ 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798512" y="3919537"/>
            <a:ext cx="8345487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rule (3) applied to production</a:t>
            </a: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)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‘)’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also in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798512" y="3919537"/>
            <a:ext cx="8345487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FOLLOW(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 = { ), $}</a:t>
            </a:r>
            <a:endParaRPr/>
          </a:p>
        </p:txBody>
      </p:sp>
      <p:graphicFrame>
        <p:nvGraphicFramePr>
          <p:cNvPr id="145" name="Google Shape;145;p8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FOLLOW</a:t>
            </a: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52" name="Google Shape;152;p9"/>
          <p:cNvGraphicFramePr/>
          <p:nvPr/>
        </p:nvGraphicFramePr>
        <p:xfrm>
          <a:off x="2030412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{C3BD8BF9-5F6D-4CAF-9FBB-595C46E1A0EF}</a:tableStyleId>
              </a:tblPr>
              <a:tblGrid>
                <a:gridCol w="812800"/>
                <a:gridCol w="684200"/>
                <a:gridCol w="28130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 E'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 E'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 T'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 T'  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</a:t>
                      </a: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 </a:t>
                      </a: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b="1" i="0" lang="en-US" sz="3200" u="sng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9"/>
          <p:cNvSpPr txBox="1"/>
          <p:nvPr/>
        </p:nvSpPr>
        <p:spPr>
          <a:xfrm>
            <a:off x="649287" y="4127500"/>
            <a:ext cx="9439275" cy="2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E'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is appearing in two rules on RHS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E'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+</a:t>
            </a: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 E'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2002-01-25T19:27:43Z</dcterms:created>
  <dc:creator>white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