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31" r:id="rId2"/>
    <p:sldId id="319" r:id="rId3"/>
    <p:sldId id="332" r:id="rId4"/>
    <p:sldId id="339" r:id="rId5"/>
    <p:sldId id="340" r:id="rId6"/>
    <p:sldId id="261" r:id="rId7"/>
    <p:sldId id="258" r:id="rId8"/>
    <p:sldId id="259" r:id="rId9"/>
    <p:sldId id="257" r:id="rId10"/>
    <p:sldId id="260" r:id="rId11"/>
    <p:sldId id="345" r:id="rId12"/>
    <p:sldId id="262" r:id="rId13"/>
    <p:sldId id="263" r:id="rId14"/>
    <p:sldId id="347" r:id="rId15"/>
    <p:sldId id="348" r:id="rId16"/>
    <p:sldId id="349" r:id="rId17"/>
    <p:sldId id="350" r:id="rId18"/>
    <p:sldId id="267" r:id="rId19"/>
    <p:sldId id="351" r:id="rId20"/>
    <p:sldId id="264" r:id="rId21"/>
    <p:sldId id="265" r:id="rId22"/>
    <p:sldId id="266" r:id="rId23"/>
    <p:sldId id="276" r:id="rId24"/>
    <p:sldId id="278" r:id="rId25"/>
    <p:sldId id="268" r:id="rId26"/>
    <p:sldId id="270" r:id="rId27"/>
    <p:sldId id="272" r:id="rId28"/>
    <p:sldId id="271" r:id="rId29"/>
    <p:sldId id="273" r:id="rId30"/>
    <p:sldId id="274" r:id="rId31"/>
    <p:sldId id="275" r:id="rId32"/>
    <p:sldId id="279" r:id="rId33"/>
    <p:sldId id="280" r:id="rId34"/>
    <p:sldId id="352" r:id="rId35"/>
    <p:sldId id="341" r:id="rId36"/>
    <p:sldId id="342" r:id="rId37"/>
    <p:sldId id="343" r:id="rId38"/>
    <p:sldId id="344" r:id="rId39"/>
    <p:sldId id="33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9177" autoAdjust="0"/>
  </p:normalViewPr>
  <p:slideViewPr>
    <p:cSldViewPr snapToGrid="0">
      <p:cViewPr varScale="1">
        <p:scale>
          <a:sx n="83" d="100"/>
          <a:sy n="83" d="100"/>
        </p:scale>
        <p:origin x="858" y="78"/>
      </p:cViewPr>
      <p:guideLst>
        <p:guide orient="horz" pos="2160"/>
        <p:guide pos="3840"/>
      </p:guideLst>
    </p:cSldViewPr>
  </p:slideViewPr>
  <p:notesTextViewPr>
    <p:cViewPr>
      <p:scale>
        <a:sx n="1" d="1"/>
        <a:sy n="1" d="1"/>
      </p:scale>
      <p:origin x="0" y="0"/>
    </p:cViewPr>
  </p:notesTextViewPr>
  <p:sorterViewPr>
    <p:cViewPr varScale="1">
      <p:scale>
        <a:sx n="1" d="1"/>
        <a:sy n="1" d="1"/>
      </p:scale>
      <p:origin x="0" y="-80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096A1-65E6-41CF-B65E-A7AB445E1F1F}" type="datetimeFigureOut">
              <a:rPr lang="en-US" smtClean="0"/>
              <a:t>3/18/2024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D027F-432B-405E-8471-43FBCB4EE98C}" type="slidenum">
              <a:rPr lang="en-US" smtClean="0"/>
              <a:t>‹#›</a:t>
            </a:fld>
            <a:endParaRPr lang="en-US"/>
          </a:p>
        </p:txBody>
      </p:sp>
    </p:spTree>
    <p:extLst>
      <p:ext uri="{BB962C8B-B14F-4D97-AF65-F5344CB8AC3E}">
        <p14:creationId xmlns:p14="http://schemas.microsoft.com/office/powerpoint/2010/main" val="332339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B3203B87-6462-433C-8634-6A42624B638D}" type="slidenum">
              <a:rPr lang="en-US" smtClean="0"/>
              <a:pPr/>
              <a:t>6</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2665696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Ethics:</a:t>
            </a:r>
            <a:r>
              <a:rPr lang="en-US" dirty="0"/>
              <a:t> are principle or standards of behavior that are defined and adopted by a group, organization, or profession. They are more formalized and can vary depending on culture, societal or professional norms. Ethics may be written into code of conducts or professional standards. For example, medical ethics guide the behavior of healthcare professionals.</a:t>
            </a:r>
          </a:p>
          <a:p>
            <a:r>
              <a:rPr lang="en-US" b="1" u="sng" dirty="0"/>
              <a:t>Morals:</a:t>
            </a:r>
            <a:r>
              <a:rPr lang="en-US" dirty="0"/>
              <a:t> are personal beliefs or principles that an individual holds regarding what is right or wrong. Morals are often shaped by personal experience, upbringing, religion or philosophy. They reflects individual sense of right and wrong independent of external standards or rules. For instance, someone might believe it’s morally wrong to lie, based on their personal convictions.</a:t>
            </a:r>
          </a:p>
        </p:txBody>
      </p:sp>
      <p:sp>
        <p:nvSpPr>
          <p:cNvPr id="4" name="Slide Number Placeholder 3"/>
          <p:cNvSpPr>
            <a:spLocks noGrp="1"/>
          </p:cNvSpPr>
          <p:nvPr>
            <p:ph type="sldNum" sz="quarter" idx="5"/>
          </p:nvPr>
        </p:nvSpPr>
        <p:spPr/>
        <p:txBody>
          <a:bodyPr/>
          <a:lstStyle/>
          <a:p>
            <a:fld id="{DDCD027F-432B-405E-8471-43FBCB4EE98C}" type="slidenum">
              <a:rPr lang="en-US" smtClean="0"/>
              <a:t>7</a:t>
            </a:fld>
            <a:endParaRPr lang="en-US"/>
          </a:p>
        </p:txBody>
      </p:sp>
    </p:spTree>
    <p:extLst>
      <p:ext uri="{BB962C8B-B14F-4D97-AF65-F5344CB8AC3E}">
        <p14:creationId xmlns:p14="http://schemas.microsoft.com/office/powerpoint/2010/main" val="1757494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55034E5-AE91-4F3F-A861-CD27F6C5E5FA}"/>
              </a:ext>
            </a:extLst>
          </p:cNvPr>
          <p:cNvSpPr txBox="1">
            <a:spLocks noGrp="1"/>
          </p:cNvSpPr>
          <p:nvPr>
            <p:ph type="sldNum" sz="quarter" idx="5"/>
          </p:nvPr>
        </p:nvSpPr>
        <p:spPr>
          <a:ln/>
        </p:spPr>
        <p:txBody>
          <a:bodyPr lIns="0" tIns="0" rIns="0" bIns="0" anchor="b" anchorCtr="0">
            <a:noAutofit/>
          </a:bodyPr>
          <a:lstStyle/>
          <a:p>
            <a:pPr lvl="0"/>
            <a:fld id="{47F3D3E7-031F-4C0D-91CF-71863A8BDFA6}" type="slidenum">
              <a:t>23</a:t>
            </a:fld>
            <a:endParaRPr lang="en-US"/>
          </a:p>
        </p:txBody>
      </p:sp>
      <p:sp>
        <p:nvSpPr>
          <p:cNvPr id="2" name="Slide Image Placeholder 1">
            <a:extLst>
              <a:ext uri="{FF2B5EF4-FFF2-40B4-BE49-F238E27FC236}">
                <a16:creationId xmlns:a16="http://schemas.microsoft.com/office/drawing/2014/main" id="{D73C2D20-EDFE-4820-AF72-5A0ACD0647D2}"/>
              </a:ext>
            </a:extLst>
          </p:cNvPr>
          <p:cNvSpPr>
            <a:spLocks noGrp="1" noRot="1" noChangeAspect="1" noResize="1"/>
          </p:cNvSpPr>
          <p:nvPr>
            <p:ph type="sldImg"/>
          </p:nvPr>
        </p:nvSpPr>
        <p:spPr>
          <a:xfrm>
            <a:off x="217488" y="812800"/>
            <a:ext cx="7123112" cy="4008438"/>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B5058A2F-1470-41C3-A6C2-CA286BDABAA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011310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67D1E14-C8D1-4488-BE75-1133458DD8AD}"/>
              </a:ext>
            </a:extLst>
          </p:cNvPr>
          <p:cNvSpPr txBox="1">
            <a:spLocks noGrp="1"/>
          </p:cNvSpPr>
          <p:nvPr>
            <p:ph type="sldNum" sz="quarter" idx="5"/>
          </p:nvPr>
        </p:nvSpPr>
        <p:spPr>
          <a:ln/>
        </p:spPr>
        <p:txBody>
          <a:bodyPr lIns="0" tIns="0" rIns="0" bIns="0" anchor="b" anchorCtr="0">
            <a:noAutofit/>
          </a:bodyPr>
          <a:lstStyle/>
          <a:p>
            <a:pPr lvl="0"/>
            <a:fld id="{C5048787-1CC3-4A1E-8472-E07B09FB7A54}" type="slidenum">
              <a:t>24</a:t>
            </a:fld>
            <a:endParaRPr lang="en-US"/>
          </a:p>
        </p:txBody>
      </p:sp>
      <p:sp>
        <p:nvSpPr>
          <p:cNvPr id="2" name="Slide Image Placeholder 1">
            <a:extLst>
              <a:ext uri="{FF2B5EF4-FFF2-40B4-BE49-F238E27FC236}">
                <a16:creationId xmlns:a16="http://schemas.microsoft.com/office/drawing/2014/main" id="{AC96D40B-1AEA-4E06-BAC9-4EC8F4935FA5}"/>
              </a:ext>
            </a:extLst>
          </p:cNvPr>
          <p:cNvSpPr>
            <a:spLocks noGrp="1" noRot="1" noChangeAspect="1" noResize="1"/>
          </p:cNvSpPr>
          <p:nvPr>
            <p:ph type="sldImg"/>
          </p:nvPr>
        </p:nvSpPr>
        <p:spPr>
          <a:xfrm>
            <a:off x="217488" y="812800"/>
            <a:ext cx="7123112" cy="4008438"/>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90866645-DB0C-4301-8DC4-F4C114AF8AD4}"/>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040252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Foster = Encourage</a:t>
            </a:r>
          </a:p>
        </p:txBody>
      </p:sp>
      <p:sp>
        <p:nvSpPr>
          <p:cNvPr id="4" name="Slide Number Placeholder 3"/>
          <p:cNvSpPr>
            <a:spLocks noGrp="1"/>
          </p:cNvSpPr>
          <p:nvPr>
            <p:ph type="sldNum" sz="quarter" idx="5"/>
          </p:nvPr>
        </p:nvSpPr>
        <p:spPr/>
        <p:txBody>
          <a:bodyPr/>
          <a:lstStyle/>
          <a:p>
            <a:fld id="{DDCD027F-432B-405E-8471-43FBCB4EE98C}" type="slidenum">
              <a:rPr lang="en-US" smtClean="0"/>
              <a:t>26</a:t>
            </a:fld>
            <a:endParaRPr lang="en-US"/>
          </a:p>
        </p:txBody>
      </p:sp>
    </p:spTree>
    <p:extLst>
      <p:ext uri="{BB962C8B-B14F-4D97-AF65-F5344CB8AC3E}">
        <p14:creationId xmlns:p14="http://schemas.microsoft.com/office/powerpoint/2010/main" val="1082720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59AA8-E137-402B-82B6-B7F7B6C991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A6A95B-8AEB-42D7-B82B-65281E3DE6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D85625-91E7-43CB-A04B-EEED4B5D6715}"/>
              </a:ext>
            </a:extLst>
          </p:cNvPr>
          <p:cNvSpPr>
            <a:spLocks noGrp="1"/>
          </p:cNvSpPr>
          <p:nvPr>
            <p:ph type="dt" sz="half" idx="10"/>
          </p:nvPr>
        </p:nvSpPr>
        <p:spPr/>
        <p:txBody>
          <a:bodyPr/>
          <a:lstStyle/>
          <a:p>
            <a:fld id="{EE206318-8874-4990-B123-6DAE74CCD5FF}" type="datetimeFigureOut">
              <a:rPr lang="en-US" smtClean="0"/>
              <a:t>3/18/2024</a:t>
            </a:fld>
            <a:endParaRPr lang="en-US"/>
          </a:p>
        </p:txBody>
      </p:sp>
      <p:sp>
        <p:nvSpPr>
          <p:cNvPr id="5" name="Footer Placeholder 4">
            <a:extLst>
              <a:ext uri="{FF2B5EF4-FFF2-40B4-BE49-F238E27FC236}">
                <a16:creationId xmlns:a16="http://schemas.microsoft.com/office/drawing/2014/main" id="{0DE94F0E-6A52-4B15-870E-BF3CCCB02E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8A6EE3-8E78-49F3-88A9-2C8CCD314FC4}"/>
              </a:ext>
            </a:extLst>
          </p:cNvPr>
          <p:cNvSpPr>
            <a:spLocks noGrp="1"/>
          </p:cNvSpPr>
          <p:nvPr>
            <p:ph type="sldNum" sz="quarter" idx="12"/>
          </p:nvPr>
        </p:nvSpPr>
        <p:spPr/>
        <p:txBody>
          <a:bodyPr/>
          <a:lstStyle/>
          <a:p>
            <a:fld id="{0439A32B-4445-433B-8ECF-6C13BF429FA8}" type="slidenum">
              <a:rPr lang="en-US" smtClean="0"/>
              <a:t>‹#›</a:t>
            </a:fld>
            <a:endParaRPr lang="en-US"/>
          </a:p>
        </p:txBody>
      </p:sp>
    </p:spTree>
    <p:extLst>
      <p:ext uri="{BB962C8B-B14F-4D97-AF65-F5344CB8AC3E}">
        <p14:creationId xmlns:p14="http://schemas.microsoft.com/office/powerpoint/2010/main" val="1103959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E68A-BF45-4E71-BC96-7E90DCD181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79D8BE-514E-4CFF-8826-13C1344654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953D9-4085-4317-88F3-DF14C969A47D}"/>
              </a:ext>
            </a:extLst>
          </p:cNvPr>
          <p:cNvSpPr>
            <a:spLocks noGrp="1"/>
          </p:cNvSpPr>
          <p:nvPr>
            <p:ph type="dt" sz="half" idx="10"/>
          </p:nvPr>
        </p:nvSpPr>
        <p:spPr/>
        <p:txBody>
          <a:bodyPr/>
          <a:lstStyle/>
          <a:p>
            <a:fld id="{EE206318-8874-4990-B123-6DAE74CCD5FF}" type="datetimeFigureOut">
              <a:rPr lang="en-US" smtClean="0"/>
              <a:t>3/18/2024</a:t>
            </a:fld>
            <a:endParaRPr lang="en-US"/>
          </a:p>
        </p:txBody>
      </p:sp>
      <p:sp>
        <p:nvSpPr>
          <p:cNvPr id="5" name="Footer Placeholder 4">
            <a:extLst>
              <a:ext uri="{FF2B5EF4-FFF2-40B4-BE49-F238E27FC236}">
                <a16:creationId xmlns:a16="http://schemas.microsoft.com/office/drawing/2014/main" id="{4EDFFB73-CD71-46FE-8C27-B935E8E8AF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AE1691-E45C-4B6E-9600-AC96F50964DC}"/>
              </a:ext>
            </a:extLst>
          </p:cNvPr>
          <p:cNvSpPr>
            <a:spLocks noGrp="1"/>
          </p:cNvSpPr>
          <p:nvPr>
            <p:ph type="sldNum" sz="quarter" idx="12"/>
          </p:nvPr>
        </p:nvSpPr>
        <p:spPr/>
        <p:txBody>
          <a:bodyPr/>
          <a:lstStyle/>
          <a:p>
            <a:fld id="{0439A32B-4445-433B-8ECF-6C13BF429FA8}" type="slidenum">
              <a:rPr lang="en-US" smtClean="0"/>
              <a:t>‹#›</a:t>
            </a:fld>
            <a:endParaRPr lang="en-US"/>
          </a:p>
        </p:txBody>
      </p:sp>
    </p:spTree>
    <p:extLst>
      <p:ext uri="{BB962C8B-B14F-4D97-AF65-F5344CB8AC3E}">
        <p14:creationId xmlns:p14="http://schemas.microsoft.com/office/powerpoint/2010/main" val="262256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9743B9-AF20-4E68-B19E-75D8A56F98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1529EA-6450-4BBE-9CB1-AFCA1F59A5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B2A7C-30CA-415E-956E-E78024A5F1A7}"/>
              </a:ext>
            </a:extLst>
          </p:cNvPr>
          <p:cNvSpPr>
            <a:spLocks noGrp="1"/>
          </p:cNvSpPr>
          <p:nvPr>
            <p:ph type="dt" sz="half" idx="10"/>
          </p:nvPr>
        </p:nvSpPr>
        <p:spPr/>
        <p:txBody>
          <a:bodyPr/>
          <a:lstStyle/>
          <a:p>
            <a:fld id="{EE206318-8874-4990-B123-6DAE74CCD5FF}" type="datetimeFigureOut">
              <a:rPr lang="en-US" smtClean="0"/>
              <a:t>3/18/2024</a:t>
            </a:fld>
            <a:endParaRPr lang="en-US"/>
          </a:p>
        </p:txBody>
      </p:sp>
      <p:sp>
        <p:nvSpPr>
          <p:cNvPr id="5" name="Footer Placeholder 4">
            <a:extLst>
              <a:ext uri="{FF2B5EF4-FFF2-40B4-BE49-F238E27FC236}">
                <a16:creationId xmlns:a16="http://schemas.microsoft.com/office/drawing/2014/main" id="{8179D296-627A-40F1-AAB8-F150356B0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5F436-F09C-43A3-8A68-2CDBF2A21D8E}"/>
              </a:ext>
            </a:extLst>
          </p:cNvPr>
          <p:cNvSpPr>
            <a:spLocks noGrp="1"/>
          </p:cNvSpPr>
          <p:nvPr>
            <p:ph type="sldNum" sz="quarter" idx="12"/>
          </p:nvPr>
        </p:nvSpPr>
        <p:spPr/>
        <p:txBody>
          <a:bodyPr/>
          <a:lstStyle/>
          <a:p>
            <a:fld id="{0439A32B-4445-433B-8ECF-6C13BF429FA8}" type="slidenum">
              <a:rPr lang="en-US" smtClean="0"/>
              <a:t>‹#›</a:t>
            </a:fld>
            <a:endParaRPr lang="en-US"/>
          </a:p>
        </p:txBody>
      </p:sp>
    </p:spTree>
    <p:extLst>
      <p:ext uri="{BB962C8B-B14F-4D97-AF65-F5344CB8AC3E}">
        <p14:creationId xmlns:p14="http://schemas.microsoft.com/office/powerpoint/2010/main" val="641580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30F40-EE92-4E16-BE2F-24DF14625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6E1F70-A495-45A3-8710-319136CDB2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827787-A6F7-49F5-A58A-099CD7F20EF0}"/>
              </a:ext>
            </a:extLst>
          </p:cNvPr>
          <p:cNvSpPr>
            <a:spLocks noGrp="1"/>
          </p:cNvSpPr>
          <p:nvPr>
            <p:ph type="dt" sz="half" idx="10"/>
          </p:nvPr>
        </p:nvSpPr>
        <p:spPr/>
        <p:txBody>
          <a:bodyPr/>
          <a:lstStyle/>
          <a:p>
            <a:fld id="{EE206318-8874-4990-B123-6DAE74CCD5FF}" type="datetimeFigureOut">
              <a:rPr lang="en-US" smtClean="0"/>
              <a:t>3/18/2024</a:t>
            </a:fld>
            <a:endParaRPr lang="en-US"/>
          </a:p>
        </p:txBody>
      </p:sp>
      <p:sp>
        <p:nvSpPr>
          <p:cNvPr id="5" name="Footer Placeholder 4">
            <a:extLst>
              <a:ext uri="{FF2B5EF4-FFF2-40B4-BE49-F238E27FC236}">
                <a16:creationId xmlns:a16="http://schemas.microsoft.com/office/drawing/2014/main" id="{0F733ED1-CDCB-4E2D-8887-33607F4D99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9BE22B-8483-4121-95A8-AC35AECEA781}"/>
              </a:ext>
            </a:extLst>
          </p:cNvPr>
          <p:cNvSpPr>
            <a:spLocks noGrp="1"/>
          </p:cNvSpPr>
          <p:nvPr>
            <p:ph type="sldNum" sz="quarter" idx="12"/>
          </p:nvPr>
        </p:nvSpPr>
        <p:spPr/>
        <p:txBody>
          <a:bodyPr/>
          <a:lstStyle/>
          <a:p>
            <a:fld id="{0439A32B-4445-433B-8ECF-6C13BF429FA8}" type="slidenum">
              <a:rPr lang="en-US" smtClean="0"/>
              <a:t>‹#›</a:t>
            </a:fld>
            <a:endParaRPr lang="en-US"/>
          </a:p>
        </p:txBody>
      </p:sp>
    </p:spTree>
    <p:extLst>
      <p:ext uri="{BB962C8B-B14F-4D97-AF65-F5344CB8AC3E}">
        <p14:creationId xmlns:p14="http://schemas.microsoft.com/office/powerpoint/2010/main" val="882015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88C4F-CCA4-4A85-927D-8755F89376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E051CC-7AF5-4603-BA89-F4513E0D03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53F340-8AAC-4F8B-8F68-7265024BFFCC}"/>
              </a:ext>
            </a:extLst>
          </p:cNvPr>
          <p:cNvSpPr>
            <a:spLocks noGrp="1"/>
          </p:cNvSpPr>
          <p:nvPr>
            <p:ph type="dt" sz="half" idx="10"/>
          </p:nvPr>
        </p:nvSpPr>
        <p:spPr/>
        <p:txBody>
          <a:bodyPr/>
          <a:lstStyle/>
          <a:p>
            <a:fld id="{EE206318-8874-4990-B123-6DAE74CCD5FF}" type="datetimeFigureOut">
              <a:rPr lang="en-US" smtClean="0"/>
              <a:t>3/18/2024</a:t>
            </a:fld>
            <a:endParaRPr lang="en-US"/>
          </a:p>
        </p:txBody>
      </p:sp>
      <p:sp>
        <p:nvSpPr>
          <p:cNvPr id="5" name="Footer Placeholder 4">
            <a:extLst>
              <a:ext uri="{FF2B5EF4-FFF2-40B4-BE49-F238E27FC236}">
                <a16:creationId xmlns:a16="http://schemas.microsoft.com/office/drawing/2014/main" id="{558F1C3A-ED40-4C1B-9FDB-D64288749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355AE-F1CF-4E8B-AF2D-A7A966105B7F}"/>
              </a:ext>
            </a:extLst>
          </p:cNvPr>
          <p:cNvSpPr>
            <a:spLocks noGrp="1"/>
          </p:cNvSpPr>
          <p:nvPr>
            <p:ph type="sldNum" sz="quarter" idx="12"/>
          </p:nvPr>
        </p:nvSpPr>
        <p:spPr/>
        <p:txBody>
          <a:bodyPr/>
          <a:lstStyle/>
          <a:p>
            <a:fld id="{0439A32B-4445-433B-8ECF-6C13BF429FA8}" type="slidenum">
              <a:rPr lang="en-US" smtClean="0"/>
              <a:t>‹#›</a:t>
            </a:fld>
            <a:endParaRPr lang="en-US"/>
          </a:p>
        </p:txBody>
      </p:sp>
    </p:spTree>
    <p:extLst>
      <p:ext uri="{BB962C8B-B14F-4D97-AF65-F5344CB8AC3E}">
        <p14:creationId xmlns:p14="http://schemas.microsoft.com/office/powerpoint/2010/main" val="1741199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B3F35-A414-4B42-BA71-865FC6C37E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ACD707-097F-4FC6-8473-5F622F95E0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AF7F7E-DA7F-4C7B-8D78-4D1565DB9F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112C59-28D1-4FA6-9F3D-6E8C31B078FE}"/>
              </a:ext>
            </a:extLst>
          </p:cNvPr>
          <p:cNvSpPr>
            <a:spLocks noGrp="1"/>
          </p:cNvSpPr>
          <p:nvPr>
            <p:ph type="dt" sz="half" idx="10"/>
          </p:nvPr>
        </p:nvSpPr>
        <p:spPr/>
        <p:txBody>
          <a:bodyPr/>
          <a:lstStyle/>
          <a:p>
            <a:fld id="{EE206318-8874-4990-B123-6DAE74CCD5FF}" type="datetimeFigureOut">
              <a:rPr lang="en-US" smtClean="0"/>
              <a:t>3/18/2024</a:t>
            </a:fld>
            <a:endParaRPr lang="en-US"/>
          </a:p>
        </p:txBody>
      </p:sp>
      <p:sp>
        <p:nvSpPr>
          <p:cNvPr id="6" name="Footer Placeholder 5">
            <a:extLst>
              <a:ext uri="{FF2B5EF4-FFF2-40B4-BE49-F238E27FC236}">
                <a16:creationId xmlns:a16="http://schemas.microsoft.com/office/drawing/2014/main" id="{9F1062E0-BECA-44A4-B807-61FFE9A749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3AE5B-B345-4FCC-AAC9-918A4BBE39E9}"/>
              </a:ext>
            </a:extLst>
          </p:cNvPr>
          <p:cNvSpPr>
            <a:spLocks noGrp="1"/>
          </p:cNvSpPr>
          <p:nvPr>
            <p:ph type="sldNum" sz="quarter" idx="12"/>
          </p:nvPr>
        </p:nvSpPr>
        <p:spPr/>
        <p:txBody>
          <a:bodyPr/>
          <a:lstStyle/>
          <a:p>
            <a:fld id="{0439A32B-4445-433B-8ECF-6C13BF429FA8}" type="slidenum">
              <a:rPr lang="en-US" smtClean="0"/>
              <a:t>‹#›</a:t>
            </a:fld>
            <a:endParaRPr lang="en-US"/>
          </a:p>
        </p:txBody>
      </p:sp>
    </p:spTree>
    <p:extLst>
      <p:ext uri="{BB962C8B-B14F-4D97-AF65-F5344CB8AC3E}">
        <p14:creationId xmlns:p14="http://schemas.microsoft.com/office/powerpoint/2010/main" val="1918337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13830-8C25-4E33-A1F0-DFDA9DE1F1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36101A-2BD4-47E6-8372-DD64E83B45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B10811-00E1-4BB2-B6AC-8EC65F5D6D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3AAE41-AE06-4D03-A555-E41D22BA10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DB2CD4-1626-4B16-BB04-F1D848B46A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79BCC9-934F-4E25-ADB7-5F5BAE7C9004}"/>
              </a:ext>
            </a:extLst>
          </p:cNvPr>
          <p:cNvSpPr>
            <a:spLocks noGrp="1"/>
          </p:cNvSpPr>
          <p:nvPr>
            <p:ph type="dt" sz="half" idx="10"/>
          </p:nvPr>
        </p:nvSpPr>
        <p:spPr/>
        <p:txBody>
          <a:bodyPr/>
          <a:lstStyle/>
          <a:p>
            <a:fld id="{EE206318-8874-4990-B123-6DAE74CCD5FF}" type="datetimeFigureOut">
              <a:rPr lang="en-US" smtClean="0"/>
              <a:t>3/18/2024</a:t>
            </a:fld>
            <a:endParaRPr lang="en-US"/>
          </a:p>
        </p:txBody>
      </p:sp>
      <p:sp>
        <p:nvSpPr>
          <p:cNvPr id="8" name="Footer Placeholder 7">
            <a:extLst>
              <a:ext uri="{FF2B5EF4-FFF2-40B4-BE49-F238E27FC236}">
                <a16:creationId xmlns:a16="http://schemas.microsoft.com/office/drawing/2014/main" id="{9F16D403-6568-4C1C-A202-92BC2B68E8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8698E8-65EC-4A3E-AD7D-F315DA4347D2}"/>
              </a:ext>
            </a:extLst>
          </p:cNvPr>
          <p:cNvSpPr>
            <a:spLocks noGrp="1"/>
          </p:cNvSpPr>
          <p:nvPr>
            <p:ph type="sldNum" sz="quarter" idx="12"/>
          </p:nvPr>
        </p:nvSpPr>
        <p:spPr/>
        <p:txBody>
          <a:bodyPr/>
          <a:lstStyle/>
          <a:p>
            <a:fld id="{0439A32B-4445-433B-8ECF-6C13BF429FA8}" type="slidenum">
              <a:rPr lang="en-US" smtClean="0"/>
              <a:t>‹#›</a:t>
            </a:fld>
            <a:endParaRPr lang="en-US"/>
          </a:p>
        </p:txBody>
      </p:sp>
    </p:spTree>
    <p:extLst>
      <p:ext uri="{BB962C8B-B14F-4D97-AF65-F5344CB8AC3E}">
        <p14:creationId xmlns:p14="http://schemas.microsoft.com/office/powerpoint/2010/main" val="116194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C28E-2111-48FF-8D3E-217CF28FEA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0DE925-CE91-45F1-9DE7-06C8C6C76CE5}"/>
              </a:ext>
            </a:extLst>
          </p:cNvPr>
          <p:cNvSpPr>
            <a:spLocks noGrp="1"/>
          </p:cNvSpPr>
          <p:nvPr>
            <p:ph type="dt" sz="half" idx="10"/>
          </p:nvPr>
        </p:nvSpPr>
        <p:spPr/>
        <p:txBody>
          <a:bodyPr/>
          <a:lstStyle/>
          <a:p>
            <a:fld id="{EE206318-8874-4990-B123-6DAE74CCD5FF}" type="datetimeFigureOut">
              <a:rPr lang="en-US" smtClean="0"/>
              <a:t>3/18/2024</a:t>
            </a:fld>
            <a:endParaRPr lang="en-US"/>
          </a:p>
        </p:txBody>
      </p:sp>
      <p:sp>
        <p:nvSpPr>
          <p:cNvPr id="4" name="Footer Placeholder 3">
            <a:extLst>
              <a:ext uri="{FF2B5EF4-FFF2-40B4-BE49-F238E27FC236}">
                <a16:creationId xmlns:a16="http://schemas.microsoft.com/office/drawing/2014/main" id="{B1A2934C-2E7F-4C93-AD31-D0323F1E4D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557F9A-88AF-460C-BD8A-DC768CF28DA3}"/>
              </a:ext>
            </a:extLst>
          </p:cNvPr>
          <p:cNvSpPr>
            <a:spLocks noGrp="1"/>
          </p:cNvSpPr>
          <p:nvPr>
            <p:ph type="sldNum" sz="quarter" idx="12"/>
          </p:nvPr>
        </p:nvSpPr>
        <p:spPr/>
        <p:txBody>
          <a:bodyPr/>
          <a:lstStyle/>
          <a:p>
            <a:fld id="{0439A32B-4445-433B-8ECF-6C13BF429FA8}" type="slidenum">
              <a:rPr lang="en-US" smtClean="0"/>
              <a:t>‹#›</a:t>
            </a:fld>
            <a:endParaRPr lang="en-US"/>
          </a:p>
        </p:txBody>
      </p:sp>
    </p:spTree>
    <p:extLst>
      <p:ext uri="{BB962C8B-B14F-4D97-AF65-F5344CB8AC3E}">
        <p14:creationId xmlns:p14="http://schemas.microsoft.com/office/powerpoint/2010/main" val="1102050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93D0F9-078B-49C3-BE4C-AA38B7DEAB39}"/>
              </a:ext>
            </a:extLst>
          </p:cNvPr>
          <p:cNvSpPr>
            <a:spLocks noGrp="1"/>
          </p:cNvSpPr>
          <p:nvPr>
            <p:ph type="dt" sz="half" idx="10"/>
          </p:nvPr>
        </p:nvSpPr>
        <p:spPr/>
        <p:txBody>
          <a:bodyPr/>
          <a:lstStyle/>
          <a:p>
            <a:fld id="{EE206318-8874-4990-B123-6DAE74CCD5FF}" type="datetimeFigureOut">
              <a:rPr lang="en-US" smtClean="0"/>
              <a:t>3/18/2024</a:t>
            </a:fld>
            <a:endParaRPr lang="en-US"/>
          </a:p>
        </p:txBody>
      </p:sp>
      <p:sp>
        <p:nvSpPr>
          <p:cNvPr id="3" name="Footer Placeholder 2">
            <a:extLst>
              <a:ext uri="{FF2B5EF4-FFF2-40B4-BE49-F238E27FC236}">
                <a16:creationId xmlns:a16="http://schemas.microsoft.com/office/drawing/2014/main" id="{B6561927-D748-472E-82C1-A6DA1DE9C2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18D192-0073-4708-8DE4-22D4F6542A80}"/>
              </a:ext>
            </a:extLst>
          </p:cNvPr>
          <p:cNvSpPr>
            <a:spLocks noGrp="1"/>
          </p:cNvSpPr>
          <p:nvPr>
            <p:ph type="sldNum" sz="quarter" idx="12"/>
          </p:nvPr>
        </p:nvSpPr>
        <p:spPr/>
        <p:txBody>
          <a:bodyPr/>
          <a:lstStyle/>
          <a:p>
            <a:fld id="{0439A32B-4445-433B-8ECF-6C13BF429FA8}" type="slidenum">
              <a:rPr lang="en-US" smtClean="0"/>
              <a:t>‹#›</a:t>
            </a:fld>
            <a:endParaRPr lang="en-US"/>
          </a:p>
        </p:txBody>
      </p:sp>
    </p:spTree>
    <p:extLst>
      <p:ext uri="{BB962C8B-B14F-4D97-AF65-F5344CB8AC3E}">
        <p14:creationId xmlns:p14="http://schemas.microsoft.com/office/powerpoint/2010/main" val="344738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9FDBA-2C13-4F0C-9E6D-4ED12662ED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6DE37A-93EB-44F7-A71E-2C24B8A5AD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14CC89-4EAC-4E95-B81F-003C6D5BE0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2598C5-85DE-4007-BF85-79227C36F53E}"/>
              </a:ext>
            </a:extLst>
          </p:cNvPr>
          <p:cNvSpPr>
            <a:spLocks noGrp="1"/>
          </p:cNvSpPr>
          <p:nvPr>
            <p:ph type="dt" sz="half" idx="10"/>
          </p:nvPr>
        </p:nvSpPr>
        <p:spPr/>
        <p:txBody>
          <a:bodyPr/>
          <a:lstStyle/>
          <a:p>
            <a:fld id="{EE206318-8874-4990-B123-6DAE74CCD5FF}" type="datetimeFigureOut">
              <a:rPr lang="en-US" smtClean="0"/>
              <a:t>3/18/2024</a:t>
            </a:fld>
            <a:endParaRPr lang="en-US"/>
          </a:p>
        </p:txBody>
      </p:sp>
      <p:sp>
        <p:nvSpPr>
          <p:cNvPr id="6" name="Footer Placeholder 5">
            <a:extLst>
              <a:ext uri="{FF2B5EF4-FFF2-40B4-BE49-F238E27FC236}">
                <a16:creationId xmlns:a16="http://schemas.microsoft.com/office/drawing/2014/main" id="{D92950A2-BED8-4210-BD90-E588CA5F80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3FD38A-78DA-4EA3-B67D-9E8A1A2039CE}"/>
              </a:ext>
            </a:extLst>
          </p:cNvPr>
          <p:cNvSpPr>
            <a:spLocks noGrp="1"/>
          </p:cNvSpPr>
          <p:nvPr>
            <p:ph type="sldNum" sz="quarter" idx="12"/>
          </p:nvPr>
        </p:nvSpPr>
        <p:spPr/>
        <p:txBody>
          <a:bodyPr/>
          <a:lstStyle/>
          <a:p>
            <a:fld id="{0439A32B-4445-433B-8ECF-6C13BF429FA8}" type="slidenum">
              <a:rPr lang="en-US" smtClean="0"/>
              <a:t>‹#›</a:t>
            </a:fld>
            <a:endParaRPr lang="en-US"/>
          </a:p>
        </p:txBody>
      </p:sp>
    </p:spTree>
    <p:extLst>
      <p:ext uri="{BB962C8B-B14F-4D97-AF65-F5344CB8AC3E}">
        <p14:creationId xmlns:p14="http://schemas.microsoft.com/office/powerpoint/2010/main" val="3020725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A2593-2C49-439C-9672-3756B380BB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E01E34-723B-4F4B-AA14-4D6567A94F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20BCBB-792F-4695-8162-B0A0770B7D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4C05B6-0C4D-4EA2-A699-7CD16A7EDF17}"/>
              </a:ext>
            </a:extLst>
          </p:cNvPr>
          <p:cNvSpPr>
            <a:spLocks noGrp="1"/>
          </p:cNvSpPr>
          <p:nvPr>
            <p:ph type="dt" sz="half" idx="10"/>
          </p:nvPr>
        </p:nvSpPr>
        <p:spPr/>
        <p:txBody>
          <a:bodyPr/>
          <a:lstStyle/>
          <a:p>
            <a:fld id="{EE206318-8874-4990-B123-6DAE74CCD5FF}" type="datetimeFigureOut">
              <a:rPr lang="en-US" smtClean="0"/>
              <a:t>3/18/2024</a:t>
            </a:fld>
            <a:endParaRPr lang="en-US"/>
          </a:p>
        </p:txBody>
      </p:sp>
      <p:sp>
        <p:nvSpPr>
          <p:cNvPr id="6" name="Footer Placeholder 5">
            <a:extLst>
              <a:ext uri="{FF2B5EF4-FFF2-40B4-BE49-F238E27FC236}">
                <a16:creationId xmlns:a16="http://schemas.microsoft.com/office/drawing/2014/main" id="{385BA84D-951B-421B-AFC8-4E8B2FDE7A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04BD0B-35BF-4A3A-9407-20BCF893F55F}"/>
              </a:ext>
            </a:extLst>
          </p:cNvPr>
          <p:cNvSpPr>
            <a:spLocks noGrp="1"/>
          </p:cNvSpPr>
          <p:nvPr>
            <p:ph type="sldNum" sz="quarter" idx="12"/>
          </p:nvPr>
        </p:nvSpPr>
        <p:spPr/>
        <p:txBody>
          <a:bodyPr/>
          <a:lstStyle/>
          <a:p>
            <a:fld id="{0439A32B-4445-433B-8ECF-6C13BF429FA8}" type="slidenum">
              <a:rPr lang="en-US" smtClean="0"/>
              <a:t>‹#›</a:t>
            </a:fld>
            <a:endParaRPr lang="en-US"/>
          </a:p>
        </p:txBody>
      </p:sp>
    </p:spTree>
    <p:extLst>
      <p:ext uri="{BB962C8B-B14F-4D97-AF65-F5344CB8AC3E}">
        <p14:creationId xmlns:p14="http://schemas.microsoft.com/office/powerpoint/2010/main" val="4266848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484986-A533-48F9-95CC-B35A8805B9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349604-86ED-4B44-A5F8-F431E0B05E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3C284C-09F1-4C37-81E1-BB97FA2EF9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06318-8874-4990-B123-6DAE74CCD5FF}" type="datetimeFigureOut">
              <a:rPr lang="en-US" smtClean="0"/>
              <a:t>3/18/2024</a:t>
            </a:fld>
            <a:endParaRPr lang="en-US"/>
          </a:p>
        </p:txBody>
      </p:sp>
      <p:sp>
        <p:nvSpPr>
          <p:cNvPr id="5" name="Footer Placeholder 4">
            <a:extLst>
              <a:ext uri="{FF2B5EF4-FFF2-40B4-BE49-F238E27FC236}">
                <a16:creationId xmlns:a16="http://schemas.microsoft.com/office/drawing/2014/main" id="{CD46838D-2E52-4FFA-AF92-809983E4BD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03F463-DD1B-4C8F-9FD2-A53AA84EE4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39A32B-4445-433B-8ECF-6C13BF429FA8}" type="slidenum">
              <a:rPr lang="en-US" smtClean="0"/>
              <a:t>‹#›</a:t>
            </a:fld>
            <a:endParaRPr lang="en-US"/>
          </a:p>
        </p:txBody>
      </p:sp>
    </p:spTree>
    <p:extLst>
      <p:ext uri="{BB962C8B-B14F-4D97-AF65-F5344CB8AC3E}">
        <p14:creationId xmlns:p14="http://schemas.microsoft.com/office/powerpoint/2010/main" val="3198425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D7516-F93F-49B4-B5B6-373E6F190658}"/>
              </a:ext>
            </a:extLst>
          </p:cNvPr>
          <p:cNvSpPr>
            <a:spLocks noGrp="1"/>
          </p:cNvSpPr>
          <p:nvPr>
            <p:ph type="title"/>
          </p:nvPr>
        </p:nvSpPr>
        <p:spPr>
          <a:xfrm>
            <a:off x="535194" y="1736726"/>
            <a:ext cx="11121611" cy="2852737"/>
          </a:xfrm>
        </p:spPr>
        <p:txBody>
          <a:bodyPr>
            <a:normAutofit/>
          </a:bodyPr>
          <a:lstStyle/>
          <a:p>
            <a:pPr algn="ctr"/>
            <a:r>
              <a:rPr lang="en-US" dirty="0"/>
              <a:t>CS 110 - Professional Practices in IT</a:t>
            </a:r>
            <a:br>
              <a:rPr lang="en-US" dirty="0"/>
            </a:br>
            <a:br>
              <a:rPr lang="en-US" dirty="0"/>
            </a:br>
            <a:r>
              <a:rPr lang="en-US" sz="2400" dirty="0"/>
              <a:t>Instructor Name :  Dr Tariq Umer</a:t>
            </a:r>
            <a:br>
              <a:rPr lang="en-US" sz="2400" dirty="0"/>
            </a:br>
            <a:r>
              <a:rPr lang="en-US" sz="2400" dirty="0"/>
              <a:t>Email : tariqumer@cuilahore.edu.pk </a:t>
            </a:r>
            <a:endParaRPr lang="en-US" dirty="0"/>
          </a:p>
        </p:txBody>
      </p:sp>
    </p:spTree>
    <p:extLst>
      <p:ext uri="{BB962C8B-B14F-4D97-AF65-F5344CB8AC3E}">
        <p14:creationId xmlns:p14="http://schemas.microsoft.com/office/powerpoint/2010/main" val="1632152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a:extLst>
              <a:ext uri="{FF2B5EF4-FFF2-40B4-BE49-F238E27FC236}">
                <a16:creationId xmlns:a16="http://schemas.microsoft.com/office/drawing/2014/main" id="{A5E2476D-79E9-4946-B87D-85B60D774A47}"/>
              </a:ext>
            </a:extLst>
          </p:cNvPr>
          <p:cNvSpPr txBox="1">
            <a:spLocks noChangeArrowheads="1"/>
          </p:cNvSpPr>
          <p:nvPr/>
        </p:nvSpPr>
        <p:spPr bwMode="auto">
          <a:xfrm>
            <a:off x="2590800" y="1524000"/>
            <a:ext cx="7543800" cy="301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t>What ethical decisions were involved in this story?</a:t>
            </a:r>
          </a:p>
          <a:p>
            <a:pPr>
              <a:spcBef>
                <a:spcPct val="50000"/>
              </a:spcBef>
            </a:pPr>
            <a:endParaRPr lang="en-US" altLang="en-US" sz="3200"/>
          </a:p>
          <a:p>
            <a:pPr>
              <a:spcBef>
                <a:spcPct val="50000"/>
              </a:spcBef>
            </a:pPr>
            <a:r>
              <a:rPr lang="en-US" altLang="en-US" sz="3200"/>
              <a:t>What kind of ethical decisions did the engineers make?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8234360B-29DF-470B-B917-8EBA9D2DADB7}"/>
              </a:ext>
            </a:extLst>
          </p:cNvPr>
          <p:cNvSpPr>
            <a:spLocks noGrp="1" noChangeArrowheads="1"/>
          </p:cNvSpPr>
          <p:nvPr>
            <p:ph type="title"/>
          </p:nvPr>
        </p:nvSpPr>
        <p:spPr/>
        <p:txBody>
          <a:bodyPr/>
          <a:lstStyle/>
          <a:p>
            <a:r>
              <a:rPr lang="en-US" altLang="en-US"/>
              <a:t>Take out a piece of scrap paper!</a:t>
            </a:r>
          </a:p>
        </p:txBody>
      </p:sp>
      <p:sp>
        <p:nvSpPr>
          <p:cNvPr id="72707" name="Rectangle 3">
            <a:extLst>
              <a:ext uri="{FF2B5EF4-FFF2-40B4-BE49-F238E27FC236}">
                <a16:creationId xmlns:a16="http://schemas.microsoft.com/office/drawing/2014/main" id="{2E69C0AD-5876-47D6-8279-98F945A27CE2}"/>
              </a:ext>
            </a:extLst>
          </p:cNvPr>
          <p:cNvSpPr>
            <a:spLocks noGrp="1" noChangeArrowheads="1"/>
          </p:cNvSpPr>
          <p:nvPr>
            <p:ph type="body" idx="1"/>
          </p:nvPr>
        </p:nvSpPr>
        <p:spPr>
          <a:xfrm>
            <a:off x="2209800" y="2147888"/>
            <a:ext cx="8077200" cy="4114800"/>
          </a:xfrm>
        </p:spPr>
        <p:txBody>
          <a:bodyPr/>
          <a:lstStyle/>
          <a:p>
            <a:pPr>
              <a:lnSpc>
                <a:spcPct val="90000"/>
              </a:lnSpc>
            </a:pPr>
            <a:r>
              <a:rPr lang="en-US" altLang="en-US"/>
              <a:t>Do not put your name on the paper, this is anonymous!</a:t>
            </a:r>
          </a:p>
          <a:p>
            <a:pPr>
              <a:lnSpc>
                <a:spcPct val="90000"/>
              </a:lnSpc>
            </a:pPr>
            <a:r>
              <a:rPr lang="en-US" altLang="en-US"/>
              <a:t>Would you cheat on an important exam?  “Yes or No”</a:t>
            </a:r>
          </a:p>
          <a:p>
            <a:pPr>
              <a:lnSpc>
                <a:spcPct val="90000"/>
              </a:lnSpc>
            </a:pPr>
            <a:r>
              <a:rPr lang="en-US" altLang="en-US"/>
              <a:t>A survey of American students showed that 65% would cheat!</a:t>
            </a:r>
          </a:p>
          <a:p>
            <a:pPr>
              <a:lnSpc>
                <a:spcPct val="90000"/>
              </a:lnSpc>
            </a:pPr>
            <a:r>
              <a:rPr lang="en-US" altLang="en-US"/>
              <a:t>Were you truthful?  Is it ethical to answer truthfully?  Who gets hurt when people are unethical?  What if GM cheated you when they built your car?</a:t>
            </a:r>
          </a:p>
          <a:p>
            <a:pPr>
              <a:lnSpc>
                <a:spcPct val="90000"/>
              </a:lnSpc>
            </a:pPr>
            <a:endParaRPr lang="en-US" altLang="en-US"/>
          </a:p>
          <a:p>
            <a:pPr>
              <a:lnSpc>
                <a:spcPct val="90000"/>
              </a:lnSpc>
              <a:buFontTx/>
              <a:buNone/>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 calcmode="lin" valueType="num">
                                      <p:cBhvr additive="base">
                                        <p:cTn id="7" dur="500" fill="hold"/>
                                        <p:tgtEl>
                                          <p:spTgt spid="727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7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707">
                                            <p:txEl>
                                              <p:pRg st="1" end="1"/>
                                            </p:txEl>
                                          </p:spTgt>
                                        </p:tgtEl>
                                        <p:attrNameLst>
                                          <p:attrName>style.visibility</p:attrName>
                                        </p:attrNameLst>
                                      </p:cBhvr>
                                      <p:to>
                                        <p:strVal val="visible"/>
                                      </p:to>
                                    </p:set>
                                    <p:anim calcmode="lin" valueType="num">
                                      <p:cBhvr additive="base">
                                        <p:cTn id="13" dur="500" fill="hold"/>
                                        <p:tgtEl>
                                          <p:spTgt spid="727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27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2707">
                                            <p:txEl>
                                              <p:pRg st="2" end="2"/>
                                            </p:txEl>
                                          </p:spTgt>
                                        </p:tgtEl>
                                        <p:attrNameLst>
                                          <p:attrName>style.visibility</p:attrName>
                                        </p:attrNameLst>
                                      </p:cBhvr>
                                      <p:to>
                                        <p:strVal val="visible"/>
                                      </p:to>
                                    </p:set>
                                    <p:anim calcmode="lin" valueType="num">
                                      <p:cBhvr additive="base">
                                        <p:cTn id="19" dur="500" fill="hold"/>
                                        <p:tgtEl>
                                          <p:spTgt spid="727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27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2707">
                                            <p:txEl>
                                              <p:pRg st="3" end="3"/>
                                            </p:txEl>
                                          </p:spTgt>
                                        </p:tgtEl>
                                        <p:attrNameLst>
                                          <p:attrName>style.visibility</p:attrName>
                                        </p:attrNameLst>
                                      </p:cBhvr>
                                      <p:to>
                                        <p:strVal val="visible"/>
                                      </p:to>
                                    </p:set>
                                    <p:anim calcmode="lin" valueType="num">
                                      <p:cBhvr additive="base">
                                        <p:cTn id="25" dur="500" fill="hold"/>
                                        <p:tgtEl>
                                          <p:spTgt spid="727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270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E09B8-5750-4F50-BB97-F7760CFFE241}"/>
              </a:ext>
            </a:extLst>
          </p:cNvPr>
          <p:cNvSpPr>
            <a:spLocks noGrp="1"/>
          </p:cNvSpPr>
          <p:nvPr>
            <p:ph type="title"/>
          </p:nvPr>
        </p:nvSpPr>
        <p:spPr/>
        <p:txBody>
          <a:bodyPr/>
          <a:lstStyle/>
          <a:p>
            <a:pPr algn="ctr"/>
            <a:r>
              <a:rPr lang="en-US" b="1" dirty="0"/>
              <a:t>Morals</a:t>
            </a:r>
          </a:p>
        </p:txBody>
      </p:sp>
      <p:sp>
        <p:nvSpPr>
          <p:cNvPr id="3" name="Content Placeholder 2">
            <a:extLst>
              <a:ext uri="{FF2B5EF4-FFF2-40B4-BE49-F238E27FC236}">
                <a16:creationId xmlns:a16="http://schemas.microsoft.com/office/drawing/2014/main" id="{CF6BDE7D-C10B-4164-A1C7-F93833364392}"/>
              </a:ext>
            </a:extLst>
          </p:cNvPr>
          <p:cNvSpPr>
            <a:spLocks noGrp="1"/>
          </p:cNvSpPr>
          <p:nvPr>
            <p:ph idx="1"/>
          </p:nvPr>
        </p:nvSpPr>
        <p:spPr>
          <a:xfrm>
            <a:off x="838200" y="1690688"/>
            <a:ext cx="10515600" cy="4486275"/>
          </a:xfrm>
        </p:spPr>
        <p:txBody>
          <a:bodyPr>
            <a:normAutofit fontScale="92500" lnSpcReduction="10000"/>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200" b="1" dirty="0"/>
              <a:t>Moral code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Set of rules </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Establishes boundaries of generally accepted behaviour</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Different rules often have contradictions </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E.g. Caught friend cheating? Personal privacy?</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200" b="1" dirty="0"/>
              <a:t>Morality</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Social conventions about right and wrong</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Widely shared</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Form basis for an established consensus</a:t>
            </a:r>
          </a:p>
          <a:p>
            <a:pPr marL="280988" lvl="1" indent="-225425">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200" b="1" dirty="0"/>
              <a:t>Morals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Principles on which one’s judgement of right and wrong are based</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Not related to professional work </a:t>
            </a:r>
          </a:p>
          <a:p>
            <a:pPr marL="457200" lvl="1"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endParaRPr lang="en-US" dirty="0"/>
          </a:p>
        </p:txBody>
      </p:sp>
    </p:spTree>
    <p:extLst>
      <p:ext uri="{BB962C8B-B14F-4D97-AF65-F5344CB8AC3E}">
        <p14:creationId xmlns:p14="http://schemas.microsoft.com/office/powerpoint/2010/main" val="203541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A898-FACB-4332-9D26-75299F2733C8}"/>
              </a:ext>
            </a:extLst>
          </p:cNvPr>
          <p:cNvSpPr>
            <a:spLocks noGrp="1"/>
          </p:cNvSpPr>
          <p:nvPr>
            <p:ph type="title"/>
          </p:nvPr>
        </p:nvSpPr>
        <p:spPr/>
        <p:txBody>
          <a:bodyPr/>
          <a:lstStyle/>
          <a:p>
            <a:pPr algn="ctr"/>
            <a:r>
              <a:rPr lang="en-US" b="1" dirty="0"/>
              <a:t>Morality</a:t>
            </a:r>
          </a:p>
        </p:txBody>
      </p:sp>
      <p:sp>
        <p:nvSpPr>
          <p:cNvPr id="3" name="Content Placeholder 2">
            <a:extLst>
              <a:ext uri="{FF2B5EF4-FFF2-40B4-BE49-F238E27FC236}">
                <a16:creationId xmlns:a16="http://schemas.microsoft.com/office/drawing/2014/main" id="{444F3290-0FA3-410A-8B78-FAC169084E08}"/>
              </a:ext>
            </a:extLst>
          </p:cNvPr>
          <p:cNvSpPr>
            <a:spLocks noGrp="1"/>
          </p:cNvSpPr>
          <p:nvPr>
            <p:ph idx="1"/>
          </p:nvPr>
        </p:nvSpPr>
        <p:spPr/>
        <p:txBody>
          <a:bodyPr>
            <a:normAutofit/>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Morality may vary by:</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Age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Cultural group</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Ethnic background</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Religion</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Life experiences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Education</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Gender</a:t>
            </a:r>
          </a:p>
          <a:p>
            <a:endParaRPr lang="en-US" dirty="0"/>
          </a:p>
        </p:txBody>
      </p:sp>
    </p:spTree>
    <p:extLst>
      <p:ext uri="{BB962C8B-B14F-4D97-AF65-F5344CB8AC3E}">
        <p14:creationId xmlns:p14="http://schemas.microsoft.com/office/powerpoint/2010/main" val="3121774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C21AF43-BEE7-4474-B787-8438617089D6}"/>
              </a:ext>
            </a:extLst>
          </p:cNvPr>
          <p:cNvSpPr>
            <a:spLocks noGrp="1" noChangeArrowheads="1"/>
          </p:cNvSpPr>
          <p:nvPr>
            <p:ph type="title"/>
          </p:nvPr>
        </p:nvSpPr>
        <p:spPr/>
        <p:txBody>
          <a:bodyPr/>
          <a:lstStyle/>
          <a:p>
            <a:r>
              <a:rPr lang="en-US" altLang="en-US" dirty="0"/>
              <a:t>Where does morality come from?</a:t>
            </a:r>
          </a:p>
        </p:txBody>
      </p:sp>
      <p:sp>
        <p:nvSpPr>
          <p:cNvPr id="74755" name="Rectangle 3">
            <a:extLst>
              <a:ext uri="{FF2B5EF4-FFF2-40B4-BE49-F238E27FC236}">
                <a16:creationId xmlns:a16="http://schemas.microsoft.com/office/drawing/2014/main" id="{5DCE377D-02B6-4D75-9481-F13B9D2DD893}"/>
              </a:ext>
            </a:extLst>
          </p:cNvPr>
          <p:cNvSpPr>
            <a:spLocks noGrp="1" noChangeArrowheads="1"/>
          </p:cNvSpPr>
          <p:nvPr>
            <p:ph type="body" idx="1"/>
          </p:nvPr>
        </p:nvSpPr>
        <p:spPr/>
        <p:txBody>
          <a:bodyPr/>
          <a:lstStyle/>
          <a:p>
            <a:r>
              <a:rPr lang="en-US" altLang="en-US" dirty="0"/>
              <a:t>Parents</a:t>
            </a:r>
          </a:p>
          <a:p>
            <a:r>
              <a:rPr lang="en-US" altLang="en-US" dirty="0"/>
              <a:t>Religion</a:t>
            </a:r>
          </a:p>
          <a:p>
            <a:r>
              <a:rPr lang="en-US" altLang="en-US" dirty="0"/>
              <a:t>Peers</a:t>
            </a:r>
          </a:p>
          <a:p>
            <a:r>
              <a:rPr lang="en-US" altLang="en-US" dirty="0"/>
              <a:t>Technology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blinds(horizontal)">
                                      <p:cBhvr>
                                        <p:cTn id="7" dur="500"/>
                                        <p:tgtEl>
                                          <p:spTgt spid="74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755">
                                            <p:txEl>
                                              <p:pRg st="1" end="1"/>
                                            </p:txEl>
                                          </p:spTgt>
                                        </p:tgtEl>
                                        <p:attrNameLst>
                                          <p:attrName>style.visibility</p:attrName>
                                        </p:attrNameLst>
                                      </p:cBhvr>
                                      <p:to>
                                        <p:strVal val="visible"/>
                                      </p:to>
                                    </p:set>
                                    <p:animEffect transition="in" filter="blinds(horizontal)">
                                      <p:cBhvr>
                                        <p:cTn id="12" dur="500"/>
                                        <p:tgtEl>
                                          <p:spTgt spid="747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755">
                                            <p:txEl>
                                              <p:pRg st="2" end="2"/>
                                            </p:txEl>
                                          </p:spTgt>
                                        </p:tgtEl>
                                        <p:attrNameLst>
                                          <p:attrName>style.visibility</p:attrName>
                                        </p:attrNameLst>
                                      </p:cBhvr>
                                      <p:to>
                                        <p:strVal val="visible"/>
                                      </p:to>
                                    </p:set>
                                    <p:animEffect transition="in" filter="blinds(horizontal)">
                                      <p:cBhvr>
                                        <p:cTn id="17" dur="500"/>
                                        <p:tgtEl>
                                          <p:spTgt spid="747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755">
                                            <p:txEl>
                                              <p:pRg st="3" end="3"/>
                                            </p:txEl>
                                          </p:spTgt>
                                        </p:tgtEl>
                                        <p:attrNameLst>
                                          <p:attrName>style.visibility</p:attrName>
                                        </p:attrNameLst>
                                      </p:cBhvr>
                                      <p:to>
                                        <p:strVal val="visible"/>
                                      </p:to>
                                    </p:set>
                                    <p:animEffect transition="in" filter="blinds(horizontal)">
                                      <p:cBhvr>
                                        <p:cTn id="22" dur="500"/>
                                        <p:tgtEl>
                                          <p:spTgt spid="747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27F9778-5B4F-485D-B3E1-D50743B83F97}"/>
              </a:ext>
            </a:extLst>
          </p:cNvPr>
          <p:cNvSpPr>
            <a:spLocks noGrp="1" noChangeArrowheads="1"/>
          </p:cNvSpPr>
          <p:nvPr>
            <p:ph type="title"/>
          </p:nvPr>
        </p:nvSpPr>
        <p:spPr/>
        <p:txBody>
          <a:bodyPr/>
          <a:lstStyle/>
          <a:p>
            <a:r>
              <a:rPr lang="en-US" altLang="en-US"/>
              <a:t>Parents</a:t>
            </a:r>
          </a:p>
        </p:txBody>
      </p:sp>
      <p:sp>
        <p:nvSpPr>
          <p:cNvPr id="75779" name="Rectangle 3">
            <a:extLst>
              <a:ext uri="{FF2B5EF4-FFF2-40B4-BE49-F238E27FC236}">
                <a16:creationId xmlns:a16="http://schemas.microsoft.com/office/drawing/2014/main" id="{C3E459EB-EF8A-47EB-9630-E9AFD2A279E0}"/>
              </a:ext>
            </a:extLst>
          </p:cNvPr>
          <p:cNvSpPr>
            <a:spLocks noGrp="1" noChangeArrowheads="1"/>
          </p:cNvSpPr>
          <p:nvPr>
            <p:ph type="body" idx="1"/>
          </p:nvPr>
        </p:nvSpPr>
        <p:spPr/>
        <p:txBody>
          <a:bodyPr/>
          <a:lstStyle/>
          <a:p>
            <a:r>
              <a:rPr lang="en-US" altLang="en-US"/>
              <a:t>Parents instill ethics and morals in children.  Example: A child yells at their friend – calling them a name.  </a:t>
            </a:r>
          </a:p>
          <a:p>
            <a:r>
              <a:rPr lang="en-US" altLang="en-US"/>
              <a:t>How does the parent respond?</a:t>
            </a:r>
          </a:p>
          <a:p>
            <a:r>
              <a:rPr lang="en-US" altLang="en-US"/>
              <a:t>Other ways?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0267F1D9-97D1-4846-A31E-90A5D976D3D3}"/>
              </a:ext>
            </a:extLst>
          </p:cNvPr>
          <p:cNvSpPr>
            <a:spLocks noGrp="1" noChangeArrowheads="1"/>
          </p:cNvSpPr>
          <p:nvPr>
            <p:ph type="title"/>
          </p:nvPr>
        </p:nvSpPr>
        <p:spPr/>
        <p:txBody>
          <a:bodyPr/>
          <a:lstStyle/>
          <a:p>
            <a:r>
              <a:rPr lang="en-US" altLang="en-US"/>
              <a:t>Religion</a:t>
            </a:r>
          </a:p>
        </p:txBody>
      </p:sp>
      <p:sp>
        <p:nvSpPr>
          <p:cNvPr id="76803" name="Rectangle 3">
            <a:extLst>
              <a:ext uri="{FF2B5EF4-FFF2-40B4-BE49-F238E27FC236}">
                <a16:creationId xmlns:a16="http://schemas.microsoft.com/office/drawing/2014/main" id="{F5E260C4-F10E-41B7-AA3D-3E93A1EABA74}"/>
              </a:ext>
            </a:extLst>
          </p:cNvPr>
          <p:cNvSpPr>
            <a:spLocks noGrp="1" noChangeArrowheads="1"/>
          </p:cNvSpPr>
          <p:nvPr>
            <p:ph type="body" idx="1"/>
          </p:nvPr>
        </p:nvSpPr>
        <p:spPr>
          <a:xfrm>
            <a:off x="2209800" y="2147888"/>
            <a:ext cx="8001000" cy="4114800"/>
          </a:xfrm>
        </p:spPr>
        <p:txBody>
          <a:bodyPr/>
          <a:lstStyle/>
          <a:p>
            <a:r>
              <a:rPr lang="en-US" altLang="en-US"/>
              <a:t>Most religions set guidelines on how to make moral judgments.Example: In the Christian religion the ten commandments serve as guidelines for making ethical and moral judgments.</a:t>
            </a:r>
          </a:p>
          <a:p>
            <a:r>
              <a:rPr lang="en-US" altLang="en-US"/>
              <a:t>What do Muslims, Hebrews, and other religions use?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985A7668-210E-4EAE-8FD7-6758C20EAA9B}"/>
              </a:ext>
            </a:extLst>
          </p:cNvPr>
          <p:cNvSpPr>
            <a:spLocks noGrp="1" noChangeArrowheads="1"/>
          </p:cNvSpPr>
          <p:nvPr>
            <p:ph type="title"/>
          </p:nvPr>
        </p:nvSpPr>
        <p:spPr/>
        <p:txBody>
          <a:bodyPr/>
          <a:lstStyle/>
          <a:p>
            <a:r>
              <a:rPr lang="en-US" altLang="en-US"/>
              <a:t>Peers</a:t>
            </a:r>
          </a:p>
        </p:txBody>
      </p:sp>
      <p:sp>
        <p:nvSpPr>
          <p:cNvPr id="77827" name="Rectangle 3">
            <a:extLst>
              <a:ext uri="{FF2B5EF4-FFF2-40B4-BE49-F238E27FC236}">
                <a16:creationId xmlns:a16="http://schemas.microsoft.com/office/drawing/2014/main" id="{8EF46531-8CF7-40D3-B0CC-BFD155ACA60A}"/>
              </a:ext>
            </a:extLst>
          </p:cNvPr>
          <p:cNvSpPr>
            <a:spLocks noGrp="1" noChangeArrowheads="1"/>
          </p:cNvSpPr>
          <p:nvPr>
            <p:ph type="body" idx="1"/>
          </p:nvPr>
        </p:nvSpPr>
        <p:spPr/>
        <p:txBody>
          <a:bodyPr/>
          <a:lstStyle/>
          <a:p>
            <a:r>
              <a:rPr lang="en-US" altLang="en-US" dirty="0"/>
              <a:t>Friends effect your moral judgments.  Example: A friend or colleague might coax you to use drugs.</a:t>
            </a:r>
          </a:p>
          <a:p>
            <a:r>
              <a:rPr lang="en-US" altLang="en-US" dirty="0"/>
              <a:t>Peer pressure can sometimes cause people to make moral and ethical decisions.</a:t>
            </a:r>
          </a:p>
          <a:p>
            <a:r>
              <a:rPr lang="en-US" altLang="en-US" dirty="0"/>
              <a:t>Others?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A42A80EE-850B-45E8-BF8B-9F112A6DC218}"/>
              </a:ext>
            </a:extLst>
          </p:cNvPr>
          <p:cNvSpPr>
            <a:spLocks noGrp="1" noChangeArrowheads="1"/>
          </p:cNvSpPr>
          <p:nvPr>
            <p:ph type="title"/>
          </p:nvPr>
        </p:nvSpPr>
        <p:spPr/>
        <p:txBody>
          <a:bodyPr/>
          <a:lstStyle/>
          <a:p>
            <a:r>
              <a:rPr lang="en-US" altLang="en-US"/>
              <a:t>Technology</a:t>
            </a:r>
          </a:p>
        </p:txBody>
      </p:sp>
      <p:sp>
        <p:nvSpPr>
          <p:cNvPr id="78851" name="Rectangle 3">
            <a:extLst>
              <a:ext uri="{FF2B5EF4-FFF2-40B4-BE49-F238E27FC236}">
                <a16:creationId xmlns:a16="http://schemas.microsoft.com/office/drawing/2014/main" id="{DB17E4EF-3E45-48B0-B850-F181C1F7BFE6}"/>
              </a:ext>
            </a:extLst>
          </p:cNvPr>
          <p:cNvSpPr>
            <a:spLocks noGrp="1" noChangeArrowheads="1"/>
          </p:cNvSpPr>
          <p:nvPr>
            <p:ph type="body" idx="1"/>
          </p:nvPr>
        </p:nvSpPr>
        <p:spPr>
          <a:xfrm>
            <a:off x="2209800" y="2209800"/>
            <a:ext cx="7772400" cy="4114800"/>
          </a:xfrm>
        </p:spPr>
        <p:txBody>
          <a:bodyPr>
            <a:normAutofit lnSpcReduction="10000"/>
          </a:bodyPr>
          <a:lstStyle/>
          <a:p>
            <a:pPr marL="533400" indent="-533400"/>
            <a:r>
              <a:rPr lang="en-US" altLang="en-US" dirty="0"/>
              <a:t>Technology provides many opportunities to make moral and ethical decisions. Example: Copying computer games and violating copyright laws.</a:t>
            </a:r>
          </a:p>
          <a:p>
            <a:pPr marL="533400" indent="-533400">
              <a:buFontTx/>
              <a:buAutoNum type="arabicPeriod"/>
            </a:pPr>
            <a:r>
              <a:rPr lang="en-US" altLang="en-US" dirty="0"/>
              <a:t>Does having a radar detector give you the right to break the law and speed?</a:t>
            </a:r>
          </a:p>
          <a:p>
            <a:pPr marL="533400" indent="-533400">
              <a:buFontTx/>
              <a:buAutoNum type="arabicPeriod"/>
            </a:pPr>
            <a:r>
              <a:rPr lang="en-US" altLang="en-US" dirty="0"/>
              <a:t>Is it ethical to slash and burn the rain forests to feed more people?</a:t>
            </a:r>
          </a:p>
          <a:p>
            <a:pPr marL="533400" indent="-533400">
              <a:buFontTx/>
              <a:buAutoNum type="arabicPeriod"/>
            </a:pPr>
            <a:r>
              <a:rPr lang="en-US" altLang="en-US" dirty="0"/>
              <a:t>Should you drive your car to work or school when it is in within waling distance?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433ECD31-DC0F-4EA3-9F97-47362DA3BD1A}"/>
              </a:ext>
            </a:extLst>
          </p:cNvPr>
          <p:cNvSpPr>
            <a:spLocks noGrp="1" noChangeArrowheads="1"/>
          </p:cNvSpPr>
          <p:nvPr>
            <p:ph type="title"/>
          </p:nvPr>
        </p:nvSpPr>
        <p:spPr/>
        <p:txBody>
          <a:bodyPr/>
          <a:lstStyle/>
          <a:p>
            <a:r>
              <a:rPr lang="en-US" altLang="en-US"/>
              <a:t>Right, Wrong and Grey areas?</a:t>
            </a:r>
          </a:p>
        </p:txBody>
      </p:sp>
      <p:sp>
        <p:nvSpPr>
          <p:cNvPr id="79875" name="Rectangle 3">
            <a:extLst>
              <a:ext uri="{FF2B5EF4-FFF2-40B4-BE49-F238E27FC236}">
                <a16:creationId xmlns:a16="http://schemas.microsoft.com/office/drawing/2014/main" id="{12480658-FC76-4435-9297-B2C634030D14}"/>
              </a:ext>
            </a:extLst>
          </p:cNvPr>
          <p:cNvSpPr>
            <a:spLocks noGrp="1" noChangeArrowheads="1"/>
          </p:cNvSpPr>
          <p:nvPr>
            <p:ph type="body" idx="1"/>
          </p:nvPr>
        </p:nvSpPr>
        <p:spPr/>
        <p:txBody>
          <a:bodyPr/>
          <a:lstStyle/>
          <a:p>
            <a:pPr>
              <a:lnSpc>
                <a:spcPct val="90000"/>
              </a:lnSpc>
            </a:pPr>
            <a:r>
              <a:rPr lang="en-US" altLang="en-US"/>
              <a:t>Unclear situations in ethics, many times they are personal and hotly debated in politics.</a:t>
            </a:r>
          </a:p>
          <a:p>
            <a:pPr>
              <a:lnSpc>
                <a:spcPct val="90000"/>
              </a:lnSpc>
            </a:pPr>
            <a:r>
              <a:rPr lang="en-US" altLang="en-US"/>
              <a:t>Black and white – Fairly clear – straight forward, most people feel the same way about: stealing, murder, honesty, charity.</a:t>
            </a:r>
          </a:p>
          <a:p>
            <a:pPr>
              <a:lnSpc>
                <a:spcPct val="90000"/>
              </a:lnSpc>
            </a:pPr>
            <a:r>
              <a:rPr lang="en-US" altLang="en-US"/>
              <a:t>Others?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838325"/>
            <a:ext cx="9677400" cy="2786684"/>
          </a:xfrm>
        </p:spPr>
        <p:txBody>
          <a:bodyPr>
            <a:normAutofit fontScale="90000"/>
          </a:bodyPr>
          <a:lstStyle/>
          <a:p>
            <a:pPr algn="ctr"/>
            <a:br>
              <a:rPr lang="en-US" dirty="0"/>
            </a:br>
            <a:r>
              <a:rPr lang="en-US" dirty="0"/>
              <a:t> WEEK -1 </a:t>
            </a:r>
            <a:br>
              <a:rPr lang="en-US" dirty="0"/>
            </a:br>
            <a:br>
              <a:rPr lang="en-US" dirty="0"/>
            </a:br>
            <a:br>
              <a:rPr lang="en-US" dirty="0"/>
            </a:br>
            <a:r>
              <a:rPr lang="en-US" dirty="0"/>
              <a:t>Introduction to Ethics and Its Principles</a:t>
            </a:r>
          </a:p>
        </p:txBody>
      </p:sp>
      <p:sp>
        <p:nvSpPr>
          <p:cNvPr id="3" name="Date Placeholder 2"/>
          <p:cNvSpPr>
            <a:spLocks noGrp="1"/>
          </p:cNvSpPr>
          <p:nvPr>
            <p:ph type="dt" sz="half" idx="10"/>
          </p:nvPr>
        </p:nvSpPr>
        <p:spPr/>
        <p:txBody>
          <a:bodyPr/>
          <a:lstStyle/>
          <a:p>
            <a:pPr>
              <a:defRPr/>
            </a:pPr>
            <a:fld id="{F4208A14-4703-4480-B93D-E48CFC7CAD3E}" type="datetime1">
              <a:rPr lang="en-US" smtClean="0"/>
              <a:pPr>
                <a:defRPr/>
              </a:pPr>
              <a:t>3/18/2024</a:t>
            </a:fld>
            <a:endParaRPr lang="en-US"/>
          </a:p>
        </p:txBody>
      </p:sp>
      <p:sp>
        <p:nvSpPr>
          <p:cNvPr id="4" name="Slide Number Placeholder 3"/>
          <p:cNvSpPr>
            <a:spLocks noGrp="1"/>
          </p:cNvSpPr>
          <p:nvPr>
            <p:ph type="sldNum" sz="quarter" idx="12"/>
          </p:nvPr>
        </p:nvSpPr>
        <p:spPr/>
        <p:txBody>
          <a:bodyPr/>
          <a:lstStyle/>
          <a:p>
            <a:fld id="{B59C2F3A-E23F-4F62-A3BB-4D5D29472E8D}" type="slidenum">
              <a:rPr lang="en-US" altLang="en-US" smtClean="0"/>
              <a:pPr/>
              <a:t>2</a:t>
            </a:fld>
            <a:endParaRPr lang="en-US" altLang="en-US"/>
          </a:p>
        </p:txBody>
      </p:sp>
    </p:spTree>
    <p:extLst>
      <p:ext uri="{BB962C8B-B14F-4D97-AF65-F5344CB8AC3E}">
        <p14:creationId xmlns:p14="http://schemas.microsoft.com/office/powerpoint/2010/main" val="3404032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E6CA-3FE2-4A93-BA40-81B0F56C67A1}"/>
              </a:ext>
            </a:extLst>
          </p:cNvPr>
          <p:cNvSpPr>
            <a:spLocks noGrp="1"/>
          </p:cNvSpPr>
          <p:nvPr>
            <p:ph type="title"/>
          </p:nvPr>
        </p:nvSpPr>
        <p:spPr/>
        <p:txBody>
          <a:bodyPr/>
          <a:lstStyle/>
          <a:p>
            <a:pPr algn="ctr"/>
            <a:r>
              <a:rPr lang="en-US" b="1"/>
              <a:t>Ethics</a:t>
            </a:r>
            <a:endParaRPr lang="en-US" b="1" dirty="0"/>
          </a:p>
        </p:txBody>
      </p:sp>
      <p:sp>
        <p:nvSpPr>
          <p:cNvPr id="3" name="Content Placeholder 2">
            <a:extLst>
              <a:ext uri="{FF2B5EF4-FFF2-40B4-BE49-F238E27FC236}">
                <a16:creationId xmlns:a16="http://schemas.microsoft.com/office/drawing/2014/main" id="{CCFAEE89-712E-4541-8D9B-9B7E64831C6E}"/>
              </a:ext>
            </a:extLst>
          </p:cNvPr>
          <p:cNvSpPr>
            <a:spLocks noGrp="1"/>
          </p:cNvSpPr>
          <p:nvPr>
            <p:ph idx="1"/>
          </p:nvPr>
        </p:nvSpPr>
        <p:spPr>
          <a:xfrm>
            <a:off x="838200" y="1491175"/>
            <a:ext cx="10515600" cy="4685788"/>
          </a:xfrm>
        </p:spPr>
        <p:txBody>
          <a:bodyPr>
            <a:normAutofit fontScale="77500" lnSpcReduction="20000"/>
          </a:bodyPr>
          <a:lstStyle/>
          <a:p>
            <a:r>
              <a:rPr lang="en-US" sz="3600" b="1"/>
              <a:t>Ethics</a:t>
            </a:r>
          </a:p>
          <a:p>
            <a:pPr marL="688975" indent="-407988">
              <a:tabLst>
                <a:tab pos="633413" algn="l"/>
              </a:tabLst>
            </a:pPr>
            <a:r>
              <a:rPr lang="en-US"/>
              <a:t>Set of beliefs about right and wrong behavior within a society</a:t>
            </a:r>
          </a:p>
          <a:p>
            <a:pPr marL="688975" indent="-407988">
              <a:tabLst>
                <a:tab pos="633413" algn="l"/>
              </a:tabLst>
            </a:pPr>
            <a:r>
              <a:rPr lang="en-US"/>
              <a:t>Ethical behavior conforms to generally accepted norms; many of which are almost universal</a:t>
            </a:r>
          </a:p>
          <a:p>
            <a:pPr marL="688975" indent="-407988">
              <a:tabLst>
                <a:tab pos="633413" algn="l"/>
              </a:tabLst>
            </a:pPr>
            <a:r>
              <a:rPr lang="en-US"/>
              <a:t>Guiding principals of conduct for an individual/group</a:t>
            </a:r>
          </a:p>
          <a:p>
            <a:pPr marL="688975" indent="-407988">
              <a:tabLst>
                <a:tab pos="633413" algn="l"/>
              </a:tabLst>
            </a:pPr>
            <a:r>
              <a:rPr lang="en-US"/>
              <a:t>Influenced by Profession, field, organization</a:t>
            </a:r>
          </a:p>
          <a:p>
            <a:pPr marL="688975" indent="-407988">
              <a:tabLst>
                <a:tab pos="633413" algn="l"/>
              </a:tabLst>
            </a:pPr>
            <a:r>
              <a:rPr lang="en-US"/>
              <a:t>Related to professional work</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600" b="1"/>
              <a:t>Virtues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Habits that incline people to do what is acceptable (fairness, generosity, Loyalty etc)</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500" b="1"/>
              <a:t>Vices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Habits of unacceptable </a:t>
            </a:r>
            <a:r>
              <a:rPr lang="en-US"/>
              <a:t>behavior (vanity, Greed, anger, envy etc.)</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Virtues and vices define a personal value system</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Scheme of moral values</a:t>
            </a:r>
          </a:p>
          <a:p>
            <a:pPr marL="688975" indent="-407988">
              <a:tabLst>
                <a:tab pos="633413" algn="l"/>
              </a:tabLst>
            </a:pPr>
            <a:endParaRPr lang="en-US" dirty="0"/>
          </a:p>
        </p:txBody>
      </p:sp>
    </p:spTree>
    <p:extLst>
      <p:ext uri="{BB962C8B-B14F-4D97-AF65-F5344CB8AC3E}">
        <p14:creationId xmlns:p14="http://schemas.microsoft.com/office/powerpoint/2010/main" val="2494779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5EBE-2932-4861-9587-7A91CF1E5961}"/>
              </a:ext>
            </a:extLst>
          </p:cNvPr>
          <p:cNvSpPr>
            <a:spLocks noGrp="1"/>
          </p:cNvSpPr>
          <p:nvPr>
            <p:ph type="title"/>
          </p:nvPr>
        </p:nvSpPr>
        <p:spPr/>
        <p:txBody>
          <a:bodyPr/>
          <a:lstStyle/>
          <a:p>
            <a:pPr algn="ctr"/>
            <a:r>
              <a:rPr lang="en-US" b="1" dirty="0"/>
              <a:t>Integrity</a:t>
            </a:r>
          </a:p>
        </p:txBody>
      </p:sp>
      <p:sp>
        <p:nvSpPr>
          <p:cNvPr id="3" name="Content Placeholder 2">
            <a:extLst>
              <a:ext uri="{FF2B5EF4-FFF2-40B4-BE49-F238E27FC236}">
                <a16:creationId xmlns:a16="http://schemas.microsoft.com/office/drawing/2014/main" id="{6D4DD45F-6656-4201-A725-51BB3B918899}"/>
              </a:ext>
            </a:extLst>
          </p:cNvPr>
          <p:cNvSpPr>
            <a:spLocks noGrp="1"/>
          </p:cNvSpPr>
          <p:nvPr>
            <p:ph idx="1"/>
          </p:nvPr>
        </p:nvSpPr>
        <p:spPr/>
        <p:txBody>
          <a:bodyPr>
            <a:normAutofit/>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Integrity is a cornerstone of ethical behaviour</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People with integrity: </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Act in accordance with a personal code of principles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Extend to all the same respect and consideration</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Apply the same moral standards in all situations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Lack of integrity emerges if you apply moral standards differently according to situation or people involved</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Many ethical dilemmas are not as simple as right versus wrong</a:t>
            </a:r>
          </a:p>
          <a:p>
            <a:endParaRPr lang="en-US" dirty="0"/>
          </a:p>
        </p:txBody>
      </p:sp>
    </p:spTree>
    <p:extLst>
      <p:ext uri="{BB962C8B-B14F-4D97-AF65-F5344CB8AC3E}">
        <p14:creationId xmlns:p14="http://schemas.microsoft.com/office/powerpoint/2010/main" val="2841011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C3948-FEEA-4285-BAF9-1E2528E66D24}"/>
              </a:ext>
            </a:extLst>
          </p:cNvPr>
          <p:cNvSpPr>
            <a:spLocks noGrp="1"/>
          </p:cNvSpPr>
          <p:nvPr>
            <p:ph type="title"/>
          </p:nvPr>
        </p:nvSpPr>
        <p:spPr/>
        <p:txBody>
          <a:bodyPr/>
          <a:lstStyle/>
          <a:p>
            <a:pPr algn="ctr"/>
            <a:r>
              <a:rPr lang="en-US" b="1" dirty="0"/>
              <a:t>Law</a:t>
            </a:r>
          </a:p>
        </p:txBody>
      </p:sp>
      <p:sp>
        <p:nvSpPr>
          <p:cNvPr id="3" name="Content Placeholder 2">
            <a:extLst>
              <a:ext uri="{FF2B5EF4-FFF2-40B4-BE49-F238E27FC236}">
                <a16:creationId xmlns:a16="http://schemas.microsoft.com/office/drawing/2014/main" id="{C470D116-D7CD-4955-8034-9C07015EBC29}"/>
              </a:ext>
            </a:extLst>
          </p:cNvPr>
          <p:cNvSpPr>
            <a:spLocks noGrp="1"/>
          </p:cNvSpPr>
          <p:nvPr>
            <p:ph idx="1"/>
          </p:nvPr>
        </p:nvSpPr>
        <p:spPr/>
        <p:txBody>
          <a:bodyPr>
            <a:normAutofit/>
          </a:bodyPr>
          <a:lstStyle/>
          <a:p>
            <a:r>
              <a:rPr lang="en-US" dirty="0"/>
              <a:t>A system of rules that tells us what we can and cannot do</a:t>
            </a:r>
          </a:p>
          <a:p>
            <a:r>
              <a:rPr lang="en-US" dirty="0"/>
              <a:t>Enforced by a set of institutions (the police, courts, law-making bodies). </a:t>
            </a:r>
          </a:p>
          <a:p>
            <a:r>
              <a:rPr lang="en-US" dirty="0"/>
              <a:t>Legal acts are acts that conform to the law. </a:t>
            </a:r>
          </a:p>
          <a:p>
            <a:r>
              <a:rPr lang="en-US" dirty="0"/>
              <a:t>Moral acts conform with what an individual believes to be the right thing to do.</a:t>
            </a:r>
          </a:p>
          <a:p>
            <a:r>
              <a:rPr lang="en-US" dirty="0"/>
              <a:t> Laws can proclaim an act as legal, although many people may consider the act immoral</a:t>
            </a:r>
          </a:p>
        </p:txBody>
      </p:sp>
    </p:spTree>
    <p:extLst>
      <p:ext uri="{BB962C8B-B14F-4D97-AF65-F5344CB8AC3E}">
        <p14:creationId xmlns:p14="http://schemas.microsoft.com/office/powerpoint/2010/main" val="3052927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E5BF3E1F-18BE-4C6D-B115-0392CE57BEAF}"/>
              </a:ext>
            </a:extLst>
          </p:cNvPr>
          <p:cNvSpPr>
            <a:spLocks noGrp="1"/>
          </p:cNvSpPr>
          <p:nvPr>
            <p:ph type="sldNum" sz="quarter" idx="12"/>
          </p:nvPr>
        </p:nvSpPr>
        <p:spPr/>
        <p:txBody>
          <a:bodyPr/>
          <a:lstStyle/>
          <a:p>
            <a:pPr lvl="0"/>
            <a:fld id="{59786604-2227-40A1-90CB-7DDB33B83AC5}" type="slidenum">
              <a:rPr/>
              <a:t>23</a:t>
            </a:fld>
            <a:endParaRPr lang="en-US"/>
          </a:p>
        </p:txBody>
      </p:sp>
      <p:sp>
        <p:nvSpPr>
          <p:cNvPr id="2" name="Title 1">
            <a:extLst>
              <a:ext uri="{FF2B5EF4-FFF2-40B4-BE49-F238E27FC236}">
                <a16:creationId xmlns:a16="http://schemas.microsoft.com/office/drawing/2014/main" id="{932B64B0-EEDC-4F6E-8D86-954A9CB6A192}"/>
              </a:ext>
            </a:extLst>
          </p:cNvPr>
          <p:cNvSpPr txBox="1">
            <a:spLocks noGrp="1"/>
          </p:cNvSpPr>
          <p:nvPr>
            <p:ph type="title" idx="4294967295"/>
          </p:nvPr>
        </p:nvSpPr>
        <p:spPr>
          <a:xfrm>
            <a:off x="0" y="365125"/>
            <a:ext cx="10515600" cy="1325563"/>
          </a:xfrm>
        </p:spPr>
        <p:txBody>
          <a:bodyPr/>
          <a:lstStyle/>
          <a:p>
            <a:pPr lvl="0" algn="ctr"/>
            <a:r>
              <a:rPr lang="en-US" b="1" dirty="0"/>
              <a:t>Why Professional Issues in IT?</a:t>
            </a:r>
          </a:p>
        </p:txBody>
      </p:sp>
      <p:sp>
        <p:nvSpPr>
          <p:cNvPr id="3" name="Text Placeholder 2">
            <a:extLst>
              <a:ext uri="{FF2B5EF4-FFF2-40B4-BE49-F238E27FC236}">
                <a16:creationId xmlns:a16="http://schemas.microsoft.com/office/drawing/2014/main" id="{29A8EF06-69DB-4255-8407-39285F488DC2}"/>
              </a:ext>
            </a:extLst>
          </p:cNvPr>
          <p:cNvSpPr txBox="1">
            <a:spLocks noGrp="1"/>
          </p:cNvSpPr>
          <p:nvPr>
            <p:ph type="body" idx="4294967295"/>
          </p:nvPr>
        </p:nvSpPr>
        <p:spPr>
          <a:xfrm>
            <a:off x="1089212" y="1847850"/>
            <a:ext cx="9426388" cy="4351338"/>
          </a:xfrm>
        </p:spPr>
        <p:txBody>
          <a:bodyPr/>
          <a:lstStyle/>
          <a:p>
            <a:pPr lvl="0" algn="just">
              <a:buSzPct val="45000"/>
              <a:buFont typeface="StarSymbol"/>
              <a:buChar char="●"/>
            </a:pPr>
            <a:r>
              <a:rPr lang="en-US" dirty="0"/>
              <a:t>Computing is one of the key factors for progress in various areas nowadays</a:t>
            </a:r>
          </a:p>
          <a:p>
            <a:pPr lvl="0" algn="just">
              <a:buSzPct val="45000"/>
              <a:buFont typeface="StarSymbol"/>
              <a:buChar char="●"/>
            </a:pPr>
            <a:r>
              <a:rPr lang="en-US" dirty="0"/>
              <a:t>It has transformed the way we live, learn, work, and play.</a:t>
            </a:r>
          </a:p>
          <a:p>
            <a:pPr lvl="0" algn="just">
              <a:buSzPct val="45000"/>
              <a:buFont typeface="StarSymbol"/>
              <a:buChar char="●"/>
            </a:pPr>
            <a:r>
              <a:rPr lang="en-US" dirty="0"/>
              <a:t>Advances in computing &amp; related technologies will help improve business, commerce, manufacturing, communication, research, education, and social interaction.</a:t>
            </a:r>
          </a:p>
          <a:p>
            <a:pPr lvl="0" algn="just">
              <a:buSzPct val="45000"/>
              <a:buFont typeface="StarSymbol"/>
              <a:buChar char="●"/>
            </a:pPr>
            <a:r>
              <a:rPr lang="en-US" dirty="0"/>
              <a:t>This improvement will provide us with new tools which will definitely be a vehicle for economic growth</a:t>
            </a:r>
          </a:p>
        </p:txBody>
      </p:sp>
    </p:spTree>
    <p:extLst>
      <p:ext uri="{BB962C8B-B14F-4D97-AF65-F5344CB8AC3E}">
        <p14:creationId xmlns:p14="http://schemas.microsoft.com/office/powerpoint/2010/main" val="361800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582FAB2D-7288-4DA9-8680-11635D4815BB}"/>
              </a:ext>
            </a:extLst>
          </p:cNvPr>
          <p:cNvSpPr>
            <a:spLocks noGrp="1"/>
          </p:cNvSpPr>
          <p:nvPr>
            <p:ph type="sldNum" sz="quarter" idx="12"/>
          </p:nvPr>
        </p:nvSpPr>
        <p:spPr>
          <a:xfrm>
            <a:off x="10571516" y="6033479"/>
            <a:ext cx="782283" cy="365125"/>
          </a:xfrm>
        </p:spPr>
        <p:txBody>
          <a:bodyPr vert="horz" lIns="91440" tIns="45720" rIns="91440" bIns="45720" rtlCol="0" anchor="ctr">
            <a:normAutofit/>
          </a:bodyPr>
          <a:lstStyle/>
          <a:p>
            <a:pPr lvl="0">
              <a:spcAft>
                <a:spcPts val="600"/>
              </a:spcAft>
            </a:pPr>
            <a:fld id="{E1B30BC3-532B-4679-B206-0F5ED8533000}" type="slidenum">
              <a:rPr lang="en-US" sz="1050">
                <a:solidFill>
                  <a:schemeClr val="tx1">
                    <a:alpha val="80000"/>
                  </a:schemeClr>
                </a:solidFill>
              </a:rPr>
              <a:pPr lvl="0">
                <a:spcAft>
                  <a:spcPts val="600"/>
                </a:spcAft>
              </a:pPr>
              <a:t>24</a:t>
            </a:fld>
            <a:endParaRPr lang="en-US" sz="1050">
              <a:solidFill>
                <a:schemeClr val="tx1">
                  <a:alpha val="80000"/>
                </a:schemeClr>
              </a:solidFill>
            </a:endParaRPr>
          </a:p>
        </p:txBody>
      </p:sp>
      <p:sp>
        <p:nvSpPr>
          <p:cNvPr id="2" name="Title 1">
            <a:extLst>
              <a:ext uri="{FF2B5EF4-FFF2-40B4-BE49-F238E27FC236}">
                <a16:creationId xmlns:a16="http://schemas.microsoft.com/office/drawing/2014/main" id="{4DD469C1-C1F3-4618-994E-4A8FF41770EE}"/>
              </a:ext>
            </a:extLst>
          </p:cNvPr>
          <p:cNvSpPr txBox="1">
            <a:spLocks noGrp="1"/>
          </p:cNvSpPr>
          <p:nvPr>
            <p:ph type="title" idx="4294967295"/>
          </p:nvPr>
        </p:nvSpPr>
        <p:spPr>
          <a:xfrm>
            <a:off x="0" y="963613"/>
            <a:ext cx="3494088" cy="4930775"/>
          </a:xfrm>
        </p:spPr>
        <p:txBody>
          <a:bodyPr vert="horz" lIns="91440" tIns="45720" rIns="91440" bIns="45720" rtlCol="0" anchor="ctr">
            <a:normAutofit/>
          </a:bodyPr>
          <a:lstStyle/>
          <a:p>
            <a:pPr lvl="0" algn="ctr"/>
            <a:r>
              <a:rPr lang="en-US" sz="4100" b="0" i="0" kern="1200" cap="all" dirty="0">
                <a:effectLst/>
                <a:latin typeface="+mj-lt"/>
                <a:ea typeface="+mj-ea"/>
                <a:cs typeface="+mj-cs"/>
              </a:rPr>
              <a:t>Why Professional Issues in IT?</a:t>
            </a:r>
          </a:p>
        </p:txBody>
      </p:sp>
      <p:sp>
        <p:nvSpPr>
          <p:cNvPr id="3" name="Text Placeholder 2">
            <a:extLst>
              <a:ext uri="{FF2B5EF4-FFF2-40B4-BE49-F238E27FC236}">
                <a16:creationId xmlns:a16="http://schemas.microsoft.com/office/drawing/2014/main" id="{D2F872BB-1E4C-436C-8C89-5AB4F1DD1CB3}"/>
              </a:ext>
            </a:extLst>
          </p:cNvPr>
          <p:cNvSpPr txBox="1">
            <a:spLocks noGrp="1"/>
          </p:cNvSpPr>
          <p:nvPr>
            <p:ph type="body" idx="4294967295"/>
          </p:nvPr>
        </p:nvSpPr>
        <p:spPr>
          <a:xfrm>
            <a:off x="4834352" y="711822"/>
            <a:ext cx="6376987" cy="4930775"/>
          </a:xfrm>
        </p:spPr>
        <p:txBody>
          <a:bodyPr vert="horz" lIns="91440" tIns="45720" rIns="91440" bIns="45720" rtlCol="0" anchor="ctr">
            <a:normAutofit/>
          </a:bodyPr>
          <a:lstStyle/>
          <a:p>
            <a:pPr lvl="0" algn="just"/>
            <a:r>
              <a:rPr lang="en-US" sz="2400" dirty="0"/>
              <a:t>Computers/IT/Software sector important for mission-critical applications </a:t>
            </a:r>
            <a:br>
              <a:rPr lang="en-US" sz="2400" dirty="0"/>
            </a:br>
            <a:r>
              <a:rPr lang="en-US" sz="2400" dirty="0"/>
              <a:t>($$$ + Life/Death involved here)</a:t>
            </a:r>
          </a:p>
          <a:p>
            <a:pPr lvl="0" algn="just"/>
            <a:r>
              <a:rPr lang="en-US" sz="2400" dirty="0"/>
              <a:t>Something goes wrong, who to blame ???</a:t>
            </a:r>
          </a:p>
          <a:p>
            <a:pPr lvl="0" algn="just"/>
            <a:r>
              <a:rPr lang="en-US" sz="2400" dirty="0"/>
              <a:t>Developed countries vigorously follow  Laws/Standards/Ethics, etc. related to computing</a:t>
            </a:r>
          </a:p>
          <a:p>
            <a:pPr lvl="0" algn="just"/>
            <a:r>
              <a:rPr lang="en-US" sz="2400" dirty="0"/>
              <a:t>Professionals working in CS/IT with no knowledge of these aspects risk the chance of jobs, or procurement of contracts in developed countries.</a:t>
            </a:r>
          </a:p>
        </p:txBody>
      </p:sp>
    </p:spTree>
    <p:extLst>
      <p:ext uri="{BB962C8B-B14F-4D97-AF65-F5344CB8AC3E}">
        <p14:creationId xmlns:p14="http://schemas.microsoft.com/office/powerpoint/2010/main" val="2086471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39F9-92A1-4E34-A9B2-12697CFE7885}"/>
              </a:ext>
            </a:extLst>
          </p:cNvPr>
          <p:cNvSpPr>
            <a:spLocks noGrp="1"/>
          </p:cNvSpPr>
          <p:nvPr>
            <p:ph type="title"/>
          </p:nvPr>
        </p:nvSpPr>
        <p:spPr/>
        <p:txBody>
          <a:bodyPr>
            <a:normAutofit/>
          </a:bodyPr>
          <a:lstStyle/>
          <a:p>
            <a:pPr algn="ctr"/>
            <a:r>
              <a:rPr lang="en-GB" b="1" dirty="0"/>
              <a:t>Recent scandals in IT companies</a:t>
            </a:r>
            <a:br>
              <a:rPr lang="en-GB" b="1" dirty="0"/>
            </a:br>
            <a:endParaRPr lang="en-US" b="1" dirty="0"/>
          </a:p>
        </p:txBody>
      </p:sp>
      <p:sp>
        <p:nvSpPr>
          <p:cNvPr id="3" name="Content Placeholder 2">
            <a:extLst>
              <a:ext uri="{FF2B5EF4-FFF2-40B4-BE49-F238E27FC236}">
                <a16:creationId xmlns:a16="http://schemas.microsoft.com/office/drawing/2014/main" id="{69C70DBD-1789-45B0-ADAE-BF5D3B5EF6D9}"/>
              </a:ext>
            </a:extLst>
          </p:cNvPr>
          <p:cNvSpPr>
            <a:spLocks noGrp="1"/>
          </p:cNvSpPr>
          <p:nvPr>
            <p:ph idx="1"/>
          </p:nvPr>
        </p:nvSpPr>
        <p:spPr/>
        <p:txBody>
          <a:bodyPr/>
          <a:lstStyle/>
          <a:p>
            <a:pPr lvl="1"/>
            <a:r>
              <a:rPr lang="en-GB" dirty="0"/>
              <a:t>Satyam Computer Services (India)</a:t>
            </a:r>
          </a:p>
          <a:p>
            <a:pPr lvl="1"/>
            <a:r>
              <a:rPr lang="en-GB" dirty="0"/>
              <a:t>Hewlett Packard</a:t>
            </a:r>
          </a:p>
          <a:p>
            <a:pPr lvl="1"/>
            <a:r>
              <a:rPr lang="en-GB" dirty="0"/>
              <a:t>Computer Associates International</a:t>
            </a:r>
          </a:p>
          <a:p>
            <a:pPr lvl="1"/>
            <a:r>
              <a:rPr lang="en-GB" dirty="0"/>
              <a:t>IBM</a:t>
            </a:r>
          </a:p>
          <a:p>
            <a:pPr lvl="1"/>
            <a:r>
              <a:rPr lang="en-GB" dirty="0"/>
              <a:t>Enron Accounting Scandal</a:t>
            </a:r>
          </a:p>
          <a:p>
            <a:pPr lvl="1"/>
            <a:endParaRPr lang="en-GB" dirty="0"/>
          </a:p>
          <a:p>
            <a:pPr lvl="1"/>
            <a:r>
              <a:rPr lang="en-GB" i="1" dirty="0"/>
              <a:t>Read it by yourself</a:t>
            </a:r>
          </a:p>
          <a:p>
            <a:endParaRPr lang="en-US" dirty="0"/>
          </a:p>
        </p:txBody>
      </p:sp>
    </p:spTree>
    <p:extLst>
      <p:ext uri="{BB962C8B-B14F-4D97-AF65-F5344CB8AC3E}">
        <p14:creationId xmlns:p14="http://schemas.microsoft.com/office/powerpoint/2010/main" val="131153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A48E0-979D-42DA-87BB-C36A3C0DDC29}"/>
              </a:ext>
            </a:extLst>
          </p:cNvPr>
          <p:cNvSpPr>
            <a:spLocks noGrp="1"/>
          </p:cNvSpPr>
          <p:nvPr>
            <p:ph type="title"/>
          </p:nvPr>
        </p:nvSpPr>
        <p:spPr/>
        <p:txBody>
          <a:bodyPr>
            <a:normAutofit/>
          </a:bodyPr>
          <a:lstStyle/>
          <a:p>
            <a:pPr algn="ctr"/>
            <a:r>
              <a:rPr lang="en-GB" b="1" dirty="0"/>
              <a:t>Why Fostering Good Business Ethics </a:t>
            </a:r>
            <a:br>
              <a:rPr lang="en-GB" b="1" dirty="0"/>
            </a:br>
            <a:r>
              <a:rPr lang="en-GB" b="1" dirty="0"/>
              <a:t>Is Important?</a:t>
            </a:r>
            <a:endParaRPr lang="en-US" b="1" dirty="0"/>
          </a:p>
        </p:txBody>
      </p:sp>
      <p:sp>
        <p:nvSpPr>
          <p:cNvPr id="3" name="Content Placeholder 2">
            <a:extLst>
              <a:ext uri="{FF2B5EF4-FFF2-40B4-BE49-F238E27FC236}">
                <a16:creationId xmlns:a16="http://schemas.microsoft.com/office/drawing/2014/main" id="{BE38CF25-88C3-4176-ABD7-5E1608BF1172}"/>
              </a:ext>
            </a:extLst>
          </p:cNvPr>
          <p:cNvSpPr>
            <a:spLocks noGrp="1"/>
          </p:cNvSpPr>
          <p:nvPr>
            <p:ph idx="1"/>
          </p:nvPr>
        </p:nvSpPr>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To gain the good will of the community</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To create an organization that operates consistently</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To foster good business practices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To protect organization/employees from legal action</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To avoid </a:t>
            </a:r>
            <a:r>
              <a:rPr lang="en-US" dirty="0"/>
              <a:t>unfavorable</a:t>
            </a:r>
            <a:r>
              <a:rPr lang="en-GB" dirty="0"/>
              <a:t> publicity</a:t>
            </a:r>
          </a:p>
          <a:p>
            <a:endParaRPr lang="en-US" dirty="0"/>
          </a:p>
        </p:txBody>
      </p:sp>
    </p:spTree>
    <p:extLst>
      <p:ext uri="{BB962C8B-B14F-4D97-AF65-F5344CB8AC3E}">
        <p14:creationId xmlns:p14="http://schemas.microsoft.com/office/powerpoint/2010/main" val="2050749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D8DC-8D5D-42C9-856F-88CAF84C743A}"/>
              </a:ext>
            </a:extLst>
          </p:cNvPr>
          <p:cNvSpPr>
            <a:spLocks noGrp="1"/>
          </p:cNvSpPr>
          <p:nvPr>
            <p:ph type="title"/>
          </p:nvPr>
        </p:nvSpPr>
        <p:spPr/>
        <p:txBody>
          <a:bodyPr/>
          <a:lstStyle/>
          <a:p>
            <a:pPr algn="ctr"/>
            <a:r>
              <a:rPr lang="en-US" b="1" dirty="0"/>
              <a:t>Microsoft’s statement of values</a:t>
            </a:r>
          </a:p>
        </p:txBody>
      </p:sp>
      <p:pic>
        <p:nvPicPr>
          <p:cNvPr id="4" name="Picture 2">
            <a:extLst>
              <a:ext uri="{FF2B5EF4-FFF2-40B4-BE49-F238E27FC236}">
                <a16:creationId xmlns:a16="http://schemas.microsoft.com/office/drawing/2014/main" id="{A1BED20E-9E3E-44F8-BD0A-CA193F2163D0}"/>
              </a:ext>
            </a:extLst>
          </p:cNvPr>
          <p:cNvPicPr>
            <a:picLocks noGrp="1" noChangeAspect="1" noChangeArrowheads="1"/>
          </p:cNvPicPr>
          <p:nvPr>
            <p:ph idx="1"/>
          </p:nvPr>
        </p:nvPicPr>
        <p:blipFill>
          <a:blip r:embed="rId2"/>
          <a:stretch>
            <a:fillRect/>
          </a:stretch>
        </p:blipFill>
        <p:spPr bwMode="auto">
          <a:xfrm>
            <a:off x="2724150" y="2967831"/>
            <a:ext cx="6743700" cy="2066925"/>
          </a:xfrm>
          <a:prstGeom prst="rect">
            <a:avLst/>
          </a:prstGeom>
          <a:noFill/>
          <a:ln w="9525">
            <a:noFill/>
            <a:miter lim="800000"/>
            <a:headEnd/>
            <a:tailEnd/>
          </a:ln>
          <a:effectLst/>
        </p:spPr>
      </p:pic>
    </p:spTree>
    <p:extLst>
      <p:ext uri="{BB962C8B-B14F-4D97-AF65-F5344CB8AC3E}">
        <p14:creationId xmlns:p14="http://schemas.microsoft.com/office/powerpoint/2010/main" val="3598604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A807A-5921-4DAA-8B50-669EF7EB6A28}"/>
              </a:ext>
            </a:extLst>
          </p:cNvPr>
          <p:cNvSpPr>
            <a:spLocks noGrp="1"/>
          </p:cNvSpPr>
          <p:nvPr>
            <p:ph type="title"/>
          </p:nvPr>
        </p:nvSpPr>
        <p:spPr/>
        <p:txBody>
          <a:bodyPr>
            <a:normAutofit/>
          </a:bodyPr>
          <a:lstStyle/>
          <a:p>
            <a:pPr algn="ctr"/>
            <a:r>
              <a:rPr lang="en-GB" b="1" dirty="0"/>
              <a:t>Corporate ethics/Compliance officer</a:t>
            </a:r>
            <a:br>
              <a:rPr lang="en-GB" b="1" dirty="0"/>
            </a:br>
            <a:endParaRPr lang="en-US" b="1" dirty="0"/>
          </a:p>
        </p:txBody>
      </p:sp>
      <p:sp>
        <p:nvSpPr>
          <p:cNvPr id="3" name="Content Placeholder 2">
            <a:extLst>
              <a:ext uri="{FF2B5EF4-FFF2-40B4-BE49-F238E27FC236}">
                <a16:creationId xmlns:a16="http://schemas.microsoft.com/office/drawing/2014/main" id="{902313DC-BB39-41D6-A3E8-72A03DB1857D}"/>
              </a:ext>
            </a:extLst>
          </p:cNvPr>
          <p:cNvSpPr>
            <a:spLocks noGrp="1"/>
          </p:cNvSpPr>
          <p:nvPr>
            <p:ph idx="1"/>
          </p:nvPr>
        </p:nvSpPr>
        <p:spPr/>
        <p:txBody>
          <a:bodyPr>
            <a:normAutofit/>
          </a:bodyPr>
          <a:lstStyle/>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Provides vision and leadership in business conduct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Should be well-respected, senior-level manager who reports directly to the CEO</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Ensures ethical procedures are put in place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Creates and maintains ethics culture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Is responsible for key knowledge/contact person for ethical issues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CEO has :</a:t>
            </a:r>
          </a:p>
          <a:p>
            <a:pPr marL="914400" lvl="1" indent="-225425">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dirty="0"/>
              <a:t>Responsibility for compliance</a:t>
            </a:r>
          </a:p>
          <a:p>
            <a:pPr marL="914400" lvl="1" indent="-225425">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dirty="0"/>
              <a:t>Responsibility for creating and maintaining the ethics culture</a:t>
            </a:r>
          </a:p>
          <a:p>
            <a:pPr marL="914400" lvl="1" indent="-225425">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dirty="0"/>
              <a:t>Responsibility for being a key knowledge and contact person</a:t>
            </a:r>
            <a:endParaRPr lang="en-GB" dirty="0"/>
          </a:p>
          <a:p>
            <a:pPr marL="0" indent="0">
              <a:buNone/>
            </a:pPr>
            <a:endParaRPr lang="en-US" dirty="0"/>
          </a:p>
        </p:txBody>
      </p:sp>
    </p:spTree>
    <p:extLst>
      <p:ext uri="{BB962C8B-B14F-4D97-AF65-F5344CB8AC3E}">
        <p14:creationId xmlns:p14="http://schemas.microsoft.com/office/powerpoint/2010/main" val="740150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BAE4C-2039-4601-9CCE-734C03066D13}"/>
              </a:ext>
            </a:extLst>
          </p:cNvPr>
          <p:cNvSpPr>
            <a:spLocks noGrp="1"/>
          </p:cNvSpPr>
          <p:nvPr>
            <p:ph type="title"/>
          </p:nvPr>
        </p:nvSpPr>
        <p:spPr/>
        <p:txBody>
          <a:bodyPr/>
          <a:lstStyle/>
          <a:p>
            <a:pPr algn="ctr"/>
            <a:r>
              <a:rPr lang="en-US" b="1"/>
              <a:t>Code of Ethics</a:t>
            </a:r>
            <a:endParaRPr lang="en-US" b="1" dirty="0"/>
          </a:p>
        </p:txBody>
      </p:sp>
      <p:sp>
        <p:nvSpPr>
          <p:cNvPr id="3" name="Content Placeholder 2">
            <a:extLst>
              <a:ext uri="{FF2B5EF4-FFF2-40B4-BE49-F238E27FC236}">
                <a16:creationId xmlns:a16="http://schemas.microsoft.com/office/drawing/2014/main" id="{C84E22CC-4382-4BB2-9329-844F317BC7FB}"/>
              </a:ext>
            </a:extLst>
          </p:cNvPr>
          <p:cNvSpPr>
            <a:spLocks noGrp="1"/>
          </p:cNvSpPr>
          <p:nvPr>
            <p:ph idx="1"/>
          </p:nvPr>
        </p:nvSpPr>
        <p:spPr/>
        <p:txBody>
          <a:bodyPr/>
          <a:lstStyle/>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Highlights an organization’s key ethical issues </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Identifies overarching values and important principles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Focuses employees on areas of ethical risk</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Offers guidance for employees to recognize and deal with ethical issues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Provides mechanisms to report unethical conduct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Help employees abide by the law, follow necessary regulations, and behave in an ethical manner</a:t>
            </a:r>
          </a:p>
          <a:p>
            <a:pPr marL="0" indent="0">
              <a:buNone/>
            </a:pPr>
            <a:endParaRPr lang="en-US" dirty="0"/>
          </a:p>
        </p:txBody>
      </p:sp>
    </p:spTree>
    <p:extLst>
      <p:ext uri="{BB962C8B-B14F-4D97-AF65-F5344CB8AC3E}">
        <p14:creationId xmlns:p14="http://schemas.microsoft.com/office/powerpoint/2010/main" val="218856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A9119-7B49-43D9-904C-CF78B7059696}"/>
              </a:ext>
            </a:extLst>
          </p:cNvPr>
          <p:cNvSpPr>
            <a:spLocks noGrp="1"/>
          </p:cNvSpPr>
          <p:nvPr>
            <p:ph type="title"/>
          </p:nvPr>
        </p:nvSpPr>
        <p:spPr>
          <a:xfrm>
            <a:off x="1991139" y="881960"/>
            <a:ext cx="7523922" cy="1325563"/>
          </a:xfrm>
        </p:spPr>
        <p:txBody>
          <a:bodyPr/>
          <a:lstStyle/>
          <a:p>
            <a:r>
              <a:rPr lang="en-US" dirty="0"/>
              <a:t>Topics Covered in this Lecture</a:t>
            </a:r>
          </a:p>
        </p:txBody>
      </p:sp>
      <p:sp>
        <p:nvSpPr>
          <p:cNvPr id="3" name="Content Placeholder 2">
            <a:extLst>
              <a:ext uri="{FF2B5EF4-FFF2-40B4-BE49-F238E27FC236}">
                <a16:creationId xmlns:a16="http://schemas.microsoft.com/office/drawing/2014/main" id="{28E843CF-7AAE-4644-ACA7-4888923C30E5}"/>
              </a:ext>
            </a:extLst>
          </p:cNvPr>
          <p:cNvSpPr>
            <a:spLocks noGrp="1"/>
          </p:cNvSpPr>
          <p:nvPr>
            <p:ph idx="1"/>
          </p:nvPr>
        </p:nvSpPr>
        <p:spPr>
          <a:xfrm>
            <a:off x="2786270" y="2793034"/>
            <a:ext cx="6927574" cy="2057262"/>
          </a:xfrm>
        </p:spPr>
        <p:txBody>
          <a:bodyPr>
            <a:normAutofit/>
          </a:bodyPr>
          <a:lstStyle/>
          <a:p>
            <a:r>
              <a:rPr lang="en-US" sz="2400" dirty="0"/>
              <a:t>Introduction to Course </a:t>
            </a:r>
          </a:p>
          <a:p>
            <a:r>
              <a:rPr lang="en-US" sz="2400" dirty="0"/>
              <a:t>Ethics , Definition and concept</a:t>
            </a:r>
          </a:p>
          <a:p>
            <a:r>
              <a:rPr lang="en-US" sz="2400" dirty="0"/>
              <a:t>Morality in Islam</a:t>
            </a:r>
          </a:p>
          <a:p>
            <a:r>
              <a:rPr lang="en-US" sz="2400" dirty="0"/>
              <a:t>Professional and Social Ethics</a:t>
            </a:r>
            <a:endParaRPr lang="en-US" dirty="0"/>
          </a:p>
        </p:txBody>
      </p:sp>
    </p:spTree>
    <p:extLst>
      <p:ext uri="{BB962C8B-B14F-4D97-AF65-F5344CB8AC3E}">
        <p14:creationId xmlns:p14="http://schemas.microsoft.com/office/powerpoint/2010/main" val="222405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824BD-033F-4A85-9872-0D35C63C1EB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Intel Code of Ethics </a:t>
            </a:r>
          </a:p>
        </p:txBody>
      </p:sp>
      <p:pic>
        <p:nvPicPr>
          <p:cNvPr id="4" name="Picture 7" descr="A screenshot of a cell phone&#10;&#10;Description automatically generated">
            <a:extLst>
              <a:ext uri="{FF2B5EF4-FFF2-40B4-BE49-F238E27FC236}">
                <a16:creationId xmlns:a16="http://schemas.microsoft.com/office/drawing/2014/main" id="{17C7459E-3AA8-4FF2-A1C5-D58880E65440}"/>
              </a:ext>
            </a:extLst>
          </p:cNvPr>
          <p:cNvPicPr>
            <a:picLocks noGrp="1" noChangeAspect="1" noChangeArrowheads="1"/>
          </p:cNvPicPr>
          <p:nvPr>
            <p:ph idx="1"/>
          </p:nvPr>
        </p:nvPicPr>
        <p:blipFill>
          <a:blip r:embed="rId2" cstate="print"/>
          <a:stretch>
            <a:fillRect/>
          </a:stretch>
        </p:blipFill>
        <p:spPr bwMode="auto">
          <a:xfrm>
            <a:off x="1476375" y="2701131"/>
            <a:ext cx="9239250" cy="2600325"/>
          </a:xfrm>
          <a:prstGeom prst="rect">
            <a:avLst/>
          </a:prstGeom>
          <a:noFill/>
        </p:spPr>
      </p:pic>
    </p:spTree>
    <p:extLst>
      <p:ext uri="{BB962C8B-B14F-4D97-AF65-F5344CB8AC3E}">
        <p14:creationId xmlns:p14="http://schemas.microsoft.com/office/powerpoint/2010/main" val="3273704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2C53F-F369-453E-921A-065D0D36030B}"/>
              </a:ext>
            </a:extLst>
          </p:cNvPr>
          <p:cNvSpPr>
            <a:spLocks noGrp="1"/>
          </p:cNvSpPr>
          <p:nvPr>
            <p:ph type="title"/>
          </p:nvPr>
        </p:nvSpPr>
        <p:spPr/>
        <p:txBody>
          <a:bodyPr/>
          <a:lstStyle/>
          <a:p>
            <a:pPr algn="ctr"/>
            <a:r>
              <a:rPr lang="en-US" b="1" dirty="0"/>
              <a:t>Code of Ethics and Professional Conduct</a:t>
            </a:r>
          </a:p>
        </p:txBody>
      </p:sp>
      <p:sp>
        <p:nvSpPr>
          <p:cNvPr id="3" name="Content Placeholder 2">
            <a:extLst>
              <a:ext uri="{FF2B5EF4-FFF2-40B4-BE49-F238E27FC236}">
                <a16:creationId xmlns:a16="http://schemas.microsoft.com/office/drawing/2014/main" id="{C494B6E5-550F-46D5-9A22-70A13DCC731A}"/>
              </a:ext>
            </a:extLst>
          </p:cNvPr>
          <p:cNvSpPr>
            <a:spLocks noGrp="1"/>
          </p:cNvSpPr>
          <p:nvPr>
            <p:ph idx="1"/>
          </p:nvPr>
        </p:nvSpPr>
        <p:spPr/>
        <p:txBody>
          <a:bodyPr>
            <a:normAutofit fontScale="85000" lnSpcReduction="20000"/>
          </a:bodyPr>
          <a:lstStyle/>
          <a:p>
            <a:r>
              <a:rPr lang="en-US" sz="2400" dirty="0"/>
              <a:t>A good example of a code of ethics is the </a:t>
            </a:r>
            <a:r>
              <a:rPr lang="en-US" sz="2400" i="1" u="sng" dirty="0"/>
              <a:t>Code of Ethics and Professional Conduct</a:t>
            </a:r>
            <a:r>
              <a:rPr lang="en-US" sz="2400" i="1" dirty="0"/>
              <a:t> </a:t>
            </a:r>
            <a:r>
              <a:rPr lang="en-US" sz="2400" dirty="0"/>
              <a:t>of the Association for Computing Machinery, an organization of computing professionals that includes academics, researchers, and practitioners/</a:t>
            </a:r>
          </a:p>
          <a:p>
            <a:pPr lvl="0"/>
            <a:r>
              <a:rPr lang="en-US" dirty="0"/>
              <a:t>No one should enter or use another’s computer system, software, or data files without permission. One must always have appropriate approval before using system resources, including communication ports, file space, other system peripherals, and computer time.</a:t>
            </a:r>
          </a:p>
          <a:p>
            <a:pPr lvl="0"/>
            <a:r>
              <a:rPr lang="en-US" dirty="0"/>
              <a:t>Designing or implementing systems that deliberately or inadvertently demean individuals or groups is ethically unacceptable.</a:t>
            </a:r>
          </a:p>
          <a:p>
            <a:pPr lvl="0"/>
            <a:r>
              <a:rPr lang="en-US" dirty="0"/>
              <a:t>Organizational leaders are responsible for ensuring that computer systems enhance, not degrade, the quality of working life. When implementing a computer system, organizations must consider the personal and professional development, physical safety, and human dignity of all workers. Appropriate human-computer ergonomic standards should be considered in system design and in the workplace.</a:t>
            </a:r>
          </a:p>
          <a:p>
            <a:endParaRPr lang="en-US" sz="2400" dirty="0"/>
          </a:p>
        </p:txBody>
      </p:sp>
    </p:spTree>
    <p:extLst>
      <p:ext uri="{BB962C8B-B14F-4D97-AF65-F5344CB8AC3E}">
        <p14:creationId xmlns:p14="http://schemas.microsoft.com/office/powerpoint/2010/main" val="69598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0E7C-0CB4-460A-90C9-314B26BF8D46}"/>
              </a:ext>
            </a:extLst>
          </p:cNvPr>
          <p:cNvSpPr>
            <a:spLocks noGrp="1"/>
          </p:cNvSpPr>
          <p:nvPr>
            <p:ph type="title"/>
          </p:nvPr>
        </p:nvSpPr>
        <p:spPr/>
        <p:txBody>
          <a:bodyPr/>
          <a:lstStyle/>
          <a:p>
            <a:pPr algn="ctr"/>
            <a:r>
              <a:rPr lang="en-US" b="1" dirty="0"/>
              <a:t>Acceptable Use Policies</a:t>
            </a:r>
            <a:endParaRPr lang="en-US" dirty="0"/>
          </a:p>
        </p:txBody>
      </p:sp>
      <p:sp>
        <p:nvSpPr>
          <p:cNvPr id="3" name="Content Placeholder 2">
            <a:extLst>
              <a:ext uri="{FF2B5EF4-FFF2-40B4-BE49-F238E27FC236}">
                <a16:creationId xmlns:a16="http://schemas.microsoft.com/office/drawing/2014/main" id="{6EE0E05D-EBCE-4F11-83EA-2C8B25625BB7}"/>
              </a:ext>
            </a:extLst>
          </p:cNvPr>
          <p:cNvSpPr>
            <a:spLocks noGrp="1"/>
          </p:cNvSpPr>
          <p:nvPr>
            <p:ph idx="1"/>
          </p:nvPr>
        </p:nvSpPr>
        <p:spPr>
          <a:xfrm>
            <a:off x="838200" y="1690688"/>
            <a:ext cx="10515600" cy="4486275"/>
          </a:xfrm>
        </p:spPr>
        <p:txBody>
          <a:bodyPr>
            <a:normAutofit lnSpcReduction="10000"/>
          </a:bodyPr>
          <a:lstStyle/>
          <a:p>
            <a:r>
              <a:rPr lang="en-US" dirty="0"/>
              <a:t>Many organizations that provide technology services to a group of constituents or the public require agreement to an acceptable use policy (AUP) before those services can be accessed.</a:t>
            </a:r>
          </a:p>
          <a:p>
            <a:r>
              <a:rPr lang="en-US" dirty="0"/>
              <a:t> Similar to a code of ethics, this policy outlines what is allowed and what is not allowed while someone is using the organization’s services.</a:t>
            </a:r>
          </a:p>
          <a:p>
            <a:pPr marL="463550" lvl="0"/>
            <a:r>
              <a:rPr lang="en-US" dirty="0"/>
              <a:t>“Borrowing” someone else’s login ID and password is prohibited.</a:t>
            </a:r>
          </a:p>
          <a:p>
            <a:pPr marL="463550" lvl="0"/>
            <a:r>
              <a:rPr lang="en-US" dirty="0"/>
              <a:t>Using the provided access for commercial purposes, such as hosting your own business website, is not allowed.</a:t>
            </a:r>
          </a:p>
          <a:p>
            <a:pPr marL="463550" lvl="0"/>
            <a:r>
              <a:rPr lang="en-US" dirty="0"/>
              <a:t>Sending out unsolicited email to a large group of people is prohibited.</a:t>
            </a:r>
          </a:p>
          <a:p>
            <a:endParaRPr lang="en-US" dirty="0"/>
          </a:p>
        </p:txBody>
      </p:sp>
    </p:spTree>
    <p:extLst>
      <p:ext uri="{BB962C8B-B14F-4D97-AF65-F5344CB8AC3E}">
        <p14:creationId xmlns:p14="http://schemas.microsoft.com/office/powerpoint/2010/main" val="4037664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85FE-1655-40A8-906E-185A848836C4}"/>
              </a:ext>
            </a:extLst>
          </p:cNvPr>
          <p:cNvSpPr>
            <a:spLocks noGrp="1"/>
          </p:cNvSpPr>
          <p:nvPr>
            <p:ph type="title"/>
          </p:nvPr>
        </p:nvSpPr>
        <p:spPr/>
        <p:txBody>
          <a:bodyPr/>
          <a:lstStyle/>
          <a:p>
            <a:pPr algn="ctr"/>
            <a:r>
              <a:rPr lang="en-US" b="1" dirty="0"/>
              <a:t>Ethics in IT</a:t>
            </a:r>
          </a:p>
        </p:txBody>
      </p:sp>
      <p:sp>
        <p:nvSpPr>
          <p:cNvPr id="3" name="Content Placeholder 2">
            <a:extLst>
              <a:ext uri="{FF2B5EF4-FFF2-40B4-BE49-F238E27FC236}">
                <a16:creationId xmlns:a16="http://schemas.microsoft.com/office/drawing/2014/main" id="{9D5F77B5-0D5B-4935-AB1C-63D0CD332521}"/>
              </a:ext>
            </a:extLst>
          </p:cNvPr>
          <p:cNvSpPr>
            <a:spLocks noGrp="1"/>
          </p:cNvSpPr>
          <p:nvPr>
            <p:ph idx="1"/>
          </p:nvPr>
        </p:nvSpPr>
        <p:spPr/>
        <p:txBody>
          <a:bodyPr>
            <a:normAutofit/>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Public concern about the ethical use of information technology includes: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E-mail and Internet access monitoring</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Downloading in violation of copyright laws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Unsolicited e-mail (spam)</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Hackers and identify theft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Students and plagiarism</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Cookies and spyware</a:t>
            </a:r>
          </a:p>
          <a:p>
            <a:endParaRPr lang="en-US" dirty="0"/>
          </a:p>
        </p:txBody>
      </p:sp>
    </p:spTree>
    <p:extLst>
      <p:ext uri="{BB962C8B-B14F-4D97-AF65-F5344CB8AC3E}">
        <p14:creationId xmlns:p14="http://schemas.microsoft.com/office/powerpoint/2010/main" val="3509019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6F6D7-B324-43DA-AE11-2C84DC6005DA}"/>
              </a:ext>
            </a:extLst>
          </p:cNvPr>
          <p:cNvSpPr>
            <a:spLocks noGrp="1"/>
          </p:cNvSpPr>
          <p:nvPr>
            <p:ph type="title"/>
          </p:nvPr>
        </p:nvSpPr>
        <p:spPr>
          <a:xfrm>
            <a:off x="3043030" y="2551733"/>
            <a:ext cx="6105939" cy="1325563"/>
          </a:xfrm>
        </p:spPr>
        <p:txBody>
          <a:bodyPr/>
          <a:lstStyle/>
          <a:p>
            <a:r>
              <a:rPr lang="en-US" dirty="0"/>
              <a:t>Ethics &amp; Morality in Islam</a:t>
            </a:r>
          </a:p>
        </p:txBody>
      </p:sp>
    </p:spTree>
    <p:extLst>
      <p:ext uri="{BB962C8B-B14F-4D97-AF65-F5344CB8AC3E}">
        <p14:creationId xmlns:p14="http://schemas.microsoft.com/office/powerpoint/2010/main" val="3533662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9">
            <a:extLst>
              <a:ext uri="{FF2B5EF4-FFF2-40B4-BE49-F238E27FC236}">
                <a16:creationId xmlns:a16="http://schemas.microsoft.com/office/drawing/2014/main" id="{9527FCEA-6143-4C5E-8C45-8AC9237AD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1">
            <a:extLst>
              <a:ext uri="{FF2B5EF4-FFF2-40B4-BE49-F238E27FC236}">
                <a16:creationId xmlns:a16="http://schemas.microsoft.com/office/drawing/2014/main" id="{1A9F23AD-7A55-49F3-A3EC-743F47F36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6741849" cy="5897880"/>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9E1A9B9-15D9-4FC4-9595-98422FA401F7}"/>
              </a:ext>
            </a:extLst>
          </p:cNvPr>
          <p:cNvPicPr>
            <a:picLocks noChangeAspect="1"/>
          </p:cNvPicPr>
          <p:nvPr/>
        </p:nvPicPr>
        <p:blipFill>
          <a:blip r:embed="rId2"/>
          <a:stretch>
            <a:fillRect/>
          </a:stretch>
        </p:blipFill>
        <p:spPr>
          <a:xfrm>
            <a:off x="641180" y="1168463"/>
            <a:ext cx="6410084" cy="4535134"/>
          </a:xfrm>
          <a:prstGeom prst="rect">
            <a:avLst/>
          </a:prstGeom>
        </p:spPr>
      </p:pic>
      <p:sp>
        <p:nvSpPr>
          <p:cNvPr id="34" name="Rectangle 33">
            <a:extLst>
              <a:ext uri="{FF2B5EF4-FFF2-40B4-BE49-F238E27FC236}">
                <a16:creationId xmlns:a16="http://schemas.microsoft.com/office/drawing/2014/main" id="{D7D9F91F-72C9-4DB9-ABD0-A8180D826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48006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3B581E2-08B0-415A-A547-FA4DD87F3845}"/>
              </a:ext>
            </a:extLst>
          </p:cNvPr>
          <p:cNvPicPr>
            <a:picLocks noChangeAspect="1"/>
          </p:cNvPicPr>
          <p:nvPr/>
        </p:nvPicPr>
        <p:blipFill>
          <a:blip r:embed="rId3"/>
          <a:stretch>
            <a:fillRect/>
          </a:stretch>
        </p:blipFill>
        <p:spPr>
          <a:xfrm>
            <a:off x="7726293" y="643467"/>
            <a:ext cx="3794104" cy="2475653"/>
          </a:xfrm>
          <a:prstGeom prst="rect">
            <a:avLst/>
          </a:prstGeom>
        </p:spPr>
      </p:pic>
      <p:sp>
        <p:nvSpPr>
          <p:cNvPr id="36" name="Rectangle 35">
            <a:extLst>
              <a:ext uri="{FF2B5EF4-FFF2-40B4-BE49-F238E27FC236}">
                <a16:creationId xmlns:a16="http://schemas.microsoft.com/office/drawing/2014/main" id="{BE016956-CE9F-4946-8834-A8BC3529D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60367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FC7A433-1F9C-474F-A1F1-09E564A75299}"/>
              </a:ext>
            </a:extLst>
          </p:cNvPr>
          <p:cNvPicPr>
            <a:picLocks noChangeAspect="1"/>
          </p:cNvPicPr>
          <p:nvPr/>
        </p:nvPicPr>
        <p:blipFill>
          <a:blip r:embed="rId4"/>
          <a:stretch>
            <a:fillRect/>
          </a:stretch>
        </p:blipFill>
        <p:spPr>
          <a:xfrm>
            <a:off x="7695873" y="3750427"/>
            <a:ext cx="3854945" cy="2467164"/>
          </a:xfrm>
          <a:prstGeom prst="rect">
            <a:avLst/>
          </a:prstGeom>
        </p:spPr>
      </p:pic>
    </p:spTree>
    <p:extLst>
      <p:ext uri="{BB962C8B-B14F-4D97-AF65-F5344CB8AC3E}">
        <p14:creationId xmlns:p14="http://schemas.microsoft.com/office/powerpoint/2010/main" val="18897761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C4E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F64B09C-8F64-4540-A315-902F90FD8D5B}"/>
              </a:ext>
            </a:extLst>
          </p:cNvPr>
          <p:cNvPicPr>
            <a:picLocks noChangeAspect="1"/>
          </p:cNvPicPr>
          <p:nvPr/>
        </p:nvPicPr>
        <p:blipFill>
          <a:blip r:embed="rId2"/>
          <a:stretch>
            <a:fillRect/>
          </a:stretch>
        </p:blipFill>
        <p:spPr>
          <a:xfrm>
            <a:off x="6421035" y="1684873"/>
            <a:ext cx="5129784" cy="3488253"/>
          </a:xfrm>
          <a:prstGeom prst="rect">
            <a:avLst/>
          </a:prstGeom>
        </p:spPr>
      </p:pic>
      <p:sp>
        <p:nvSpPr>
          <p:cNvPr id="12" name="Rectangle 11">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BA1C27A-BA3A-4575-A09C-326E7DAF7612}"/>
              </a:ext>
            </a:extLst>
          </p:cNvPr>
          <p:cNvPicPr>
            <a:picLocks noChangeAspect="1"/>
          </p:cNvPicPr>
          <p:nvPr/>
        </p:nvPicPr>
        <p:blipFill>
          <a:blip r:embed="rId3"/>
          <a:stretch>
            <a:fillRect/>
          </a:stretch>
        </p:blipFill>
        <p:spPr>
          <a:xfrm>
            <a:off x="641180" y="1691286"/>
            <a:ext cx="5129784" cy="3475428"/>
          </a:xfrm>
          <a:prstGeom prst="rect">
            <a:avLst/>
          </a:prstGeom>
        </p:spPr>
      </p:pic>
    </p:spTree>
    <p:extLst>
      <p:ext uri="{BB962C8B-B14F-4D97-AF65-F5344CB8AC3E}">
        <p14:creationId xmlns:p14="http://schemas.microsoft.com/office/powerpoint/2010/main" val="1226457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27FCEA-6143-4C5E-8C45-8AC9237AD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9F23AD-7A55-49F3-A3EC-743F47F36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6741849" cy="5897880"/>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C1B8D7A-5FDA-4EEC-BC25-5E34F221591C}"/>
              </a:ext>
            </a:extLst>
          </p:cNvPr>
          <p:cNvPicPr>
            <a:picLocks noChangeAspect="1"/>
          </p:cNvPicPr>
          <p:nvPr/>
        </p:nvPicPr>
        <p:blipFill>
          <a:blip r:embed="rId2"/>
          <a:stretch>
            <a:fillRect/>
          </a:stretch>
        </p:blipFill>
        <p:spPr>
          <a:xfrm>
            <a:off x="641180" y="1288652"/>
            <a:ext cx="6410084" cy="4294755"/>
          </a:xfrm>
          <a:prstGeom prst="rect">
            <a:avLst/>
          </a:prstGeom>
        </p:spPr>
      </p:pic>
      <p:sp>
        <p:nvSpPr>
          <p:cNvPr id="13" name="Rectangle 12">
            <a:extLst>
              <a:ext uri="{FF2B5EF4-FFF2-40B4-BE49-F238E27FC236}">
                <a16:creationId xmlns:a16="http://schemas.microsoft.com/office/drawing/2014/main" id="{D7D9F91F-72C9-4DB9-ABD0-A8180D826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48006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DAED8E3A-82B4-462C-BA5C-1B6219DB6D0D}"/>
              </a:ext>
            </a:extLst>
          </p:cNvPr>
          <p:cNvPicPr>
            <a:picLocks noChangeAspect="1"/>
          </p:cNvPicPr>
          <p:nvPr/>
        </p:nvPicPr>
        <p:blipFill>
          <a:blip r:embed="rId3"/>
          <a:stretch>
            <a:fillRect/>
          </a:stretch>
        </p:blipFill>
        <p:spPr>
          <a:xfrm>
            <a:off x="7761952" y="643467"/>
            <a:ext cx="3722786" cy="2475653"/>
          </a:xfrm>
          <a:prstGeom prst="rect">
            <a:avLst/>
          </a:prstGeom>
        </p:spPr>
      </p:pic>
      <p:sp>
        <p:nvSpPr>
          <p:cNvPr id="15" name="Rectangle 14">
            <a:extLst>
              <a:ext uri="{FF2B5EF4-FFF2-40B4-BE49-F238E27FC236}">
                <a16:creationId xmlns:a16="http://schemas.microsoft.com/office/drawing/2014/main" id="{BE016956-CE9F-4946-8834-A8BC3529D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60367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0122FD0-3B00-4A7C-9650-A421A78E9075}"/>
              </a:ext>
            </a:extLst>
          </p:cNvPr>
          <p:cNvPicPr>
            <a:picLocks noChangeAspect="1"/>
          </p:cNvPicPr>
          <p:nvPr/>
        </p:nvPicPr>
        <p:blipFill>
          <a:blip r:embed="rId4"/>
          <a:stretch>
            <a:fillRect/>
          </a:stretch>
        </p:blipFill>
        <p:spPr>
          <a:xfrm>
            <a:off x="7750898" y="3748194"/>
            <a:ext cx="3744895" cy="2471631"/>
          </a:xfrm>
          <a:prstGeom prst="rect">
            <a:avLst/>
          </a:prstGeom>
        </p:spPr>
      </p:pic>
    </p:spTree>
    <p:extLst>
      <p:ext uri="{BB962C8B-B14F-4D97-AF65-F5344CB8AC3E}">
        <p14:creationId xmlns:p14="http://schemas.microsoft.com/office/powerpoint/2010/main" val="20148406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E301E5-1206-47D0-9CDF-72583D739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FA31FBE-7948-4384-B68A-75DEFDC49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F081A82-3C81-464D-A0D8-5AF910D29526}"/>
              </a:ext>
            </a:extLst>
          </p:cNvPr>
          <p:cNvPicPr>
            <a:picLocks noChangeAspect="1"/>
          </p:cNvPicPr>
          <p:nvPr/>
        </p:nvPicPr>
        <p:blipFill rotWithShape="1">
          <a:blip r:embed="rId2"/>
          <a:srcRect t="598" r="4" b="4"/>
          <a:stretch/>
        </p:blipFill>
        <p:spPr>
          <a:xfrm>
            <a:off x="641276" y="643467"/>
            <a:ext cx="4013020" cy="2702558"/>
          </a:xfrm>
          <a:prstGeom prst="rect">
            <a:avLst/>
          </a:prstGeom>
        </p:spPr>
      </p:pic>
      <p:pic>
        <p:nvPicPr>
          <p:cNvPr id="2" name="Picture 1">
            <a:extLst>
              <a:ext uri="{FF2B5EF4-FFF2-40B4-BE49-F238E27FC236}">
                <a16:creationId xmlns:a16="http://schemas.microsoft.com/office/drawing/2014/main" id="{5E9D6846-1977-46ED-853F-74AD279FD9F8}"/>
              </a:ext>
            </a:extLst>
          </p:cNvPr>
          <p:cNvPicPr>
            <a:picLocks noChangeAspect="1"/>
          </p:cNvPicPr>
          <p:nvPr/>
        </p:nvPicPr>
        <p:blipFill rotWithShape="1">
          <a:blip r:embed="rId3"/>
          <a:srcRect r="1405" b="4"/>
          <a:stretch/>
        </p:blipFill>
        <p:spPr>
          <a:xfrm>
            <a:off x="643467" y="3509433"/>
            <a:ext cx="4010830" cy="2705099"/>
          </a:xfrm>
          <a:prstGeom prst="rect">
            <a:avLst/>
          </a:prstGeom>
        </p:spPr>
      </p:pic>
      <p:pic>
        <p:nvPicPr>
          <p:cNvPr id="4" name="Picture 3">
            <a:extLst>
              <a:ext uri="{FF2B5EF4-FFF2-40B4-BE49-F238E27FC236}">
                <a16:creationId xmlns:a16="http://schemas.microsoft.com/office/drawing/2014/main" id="{850C9387-3B08-4201-AF81-74E8BB9B2CE7}"/>
              </a:ext>
            </a:extLst>
          </p:cNvPr>
          <p:cNvPicPr>
            <a:picLocks noChangeAspect="1"/>
          </p:cNvPicPr>
          <p:nvPr/>
        </p:nvPicPr>
        <p:blipFill rotWithShape="1">
          <a:blip r:embed="rId4"/>
          <a:srcRect l="7080" r="12819" b="1"/>
          <a:stretch/>
        </p:blipFill>
        <p:spPr>
          <a:xfrm>
            <a:off x="4812633" y="643467"/>
            <a:ext cx="6735900" cy="5571066"/>
          </a:xfrm>
          <a:prstGeom prst="rect">
            <a:avLst/>
          </a:prstGeom>
        </p:spPr>
      </p:pic>
    </p:spTree>
    <p:extLst>
      <p:ext uri="{BB962C8B-B14F-4D97-AF65-F5344CB8AC3E}">
        <p14:creationId xmlns:p14="http://schemas.microsoft.com/office/powerpoint/2010/main" val="3983684301"/>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D314-D22D-4461-A77F-F5236A6F82E7}"/>
              </a:ext>
            </a:extLst>
          </p:cNvPr>
          <p:cNvSpPr>
            <a:spLocks noGrp="1"/>
          </p:cNvSpPr>
          <p:nvPr>
            <p:ph type="title"/>
          </p:nvPr>
        </p:nvSpPr>
        <p:spPr>
          <a:xfrm>
            <a:off x="838200" y="2565400"/>
            <a:ext cx="10515600" cy="1325563"/>
          </a:xfrm>
        </p:spPr>
        <p:txBody>
          <a:bodyPr/>
          <a:lstStyle/>
          <a:p>
            <a:pPr algn="ctr"/>
            <a:r>
              <a:rPr lang="en-US" b="1" dirty="0"/>
              <a:t>End of </a:t>
            </a:r>
            <a:r>
              <a:rPr lang="en-US" b="1"/>
              <a:t>Lecture  </a:t>
            </a:r>
            <a:endParaRPr lang="en-US" b="1" dirty="0"/>
          </a:p>
        </p:txBody>
      </p:sp>
    </p:spTree>
    <p:extLst>
      <p:ext uri="{BB962C8B-B14F-4D97-AF65-F5344CB8AC3E}">
        <p14:creationId xmlns:p14="http://schemas.microsoft.com/office/powerpoint/2010/main" val="999866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E7252-85CC-45B1-8DE9-10CE24A889FF}"/>
              </a:ext>
            </a:extLst>
          </p:cNvPr>
          <p:cNvSpPr>
            <a:spLocks noGrp="1"/>
          </p:cNvSpPr>
          <p:nvPr>
            <p:ph type="title"/>
          </p:nvPr>
        </p:nvSpPr>
        <p:spPr>
          <a:xfrm>
            <a:off x="1281112" y="579437"/>
            <a:ext cx="9805988" cy="1325563"/>
          </a:xfrm>
        </p:spPr>
        <p:txBody>
          <a:bodyPr/>
          <a:lstStyle/>
          <a:p>
            <a:r>
              <a:rPr lang="en-US" dirty="0"/>
              <a:t>Learning outcomes of this Lecture</a:t>
            </a:r>
          </a:p>
        </p:txBody>
      </p:sp>
      <p:sp>
        <p:nvSpPr>
          <p:cNvPr id="3" name="Content Placeholder 2">
            <a:extLst>
              <a:ext uri="{FF2B5EF4-FFF2-40B4-BE49-F238E27FC236}">
                <a16:creationId xmlns:a16="http://schemas.microsoft.com/office/drawing/2014/main" id="{F792DB88-F5F2-4806-89E8-1BE44BAFFDA5}"/>
              </a:ext>
            </a:extLst>
          </p:cNvPr>
          <p:cNvSpPr>
            <a:spLocks noGrp="1"/>
          </p:cNvSpPr>
          <p:nvPr>
            <p:ph idx="1"/>
          </p:nvPr>
        </p:nvSpPr>
        <p:spPr>
          <a:xfrm>
            <a:off x="838200" y="2439987"/>
            <a:ext cx="10515600" cy="2846388"/>
          </a:xfrm>
        </p:spPr>
        <p:txBody>
          <a:bodyPr/>
          <a:lstStyle/>
          <a:p>
            <a:r>
              <a:rPr lang="en-US" dirty="0"/>
              <a:t>To understand the concept of Morality and Ethics </a:t>
            </a:r>
          </a:p>
          <a:p>
            <a:r>
              <a:rPr lang="en-US" dirty="0"/>
              <a:t>Learning Ethics Concept in Islam and daily life. </a:t>
            </a:r>
          </a:p>
          <a:p>
            <a:r>
              <a:rPr lang="en-US" dirty="0"/>
              <a:t>To know different types of Ethical challenges new era.</a:t>
            </a:r>
          </a:p>
          <a:p>
            <a:r>
              <a:rPr lang="en-US" dirty="0"/>
              <a:t>How to manage personal Ethics in Society and Profession </a:t>
            </a:r>
          </a:p>
        </p:txBody>
      </p:sp>
    </p:spTree>
    <p:extLst>
      <p:ext uri="{BB962C8B-B14F-4D97-AF65-F5344CB8AC3E}">
        <p14:creationId xmlns:p14="http://schemas.microsoft.com/office/powerpoint/2010/main" val="3396754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B23F01-6099-4B1C-8DDB-571663F3B4F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Course Overview</a:t>
            </a:r>
            <a:endParaRPr lang="en-US" sz="3600" kern="1200">
              <a:solidFill>
                <a:srgbClr val="FFFFFF"/>
              </a:solidFill>
              <a:latin typeface="+mj-lt"/>
              <a:ea typeface="+mj-ea"/>
              <a:cs typeface="+mj-cs"/>
            </a:endParaRPr>
          </a:p>
        </p:txBody>
      </p:sp>
      <p:graphicFrame>
        <p:nvGraphicFramePr>
          <p:cNvPr id="9" name="Table 8">
            <a:extLst>
              <a:ext uri="{FF2B5EF4-FFF2-40B4-BE49-F238E27FC236}">
                <a16:creationId xmlns:a16="http://schemas.microsoft.com/office/drawing/2014/main" id="{80A2AE82-655F-44CF-8F47-225AA2329761}"/>
              </a:ext>
            </a:extLst>
          </p:cNvPr>
          <p:cNvGraphicFramePr>
            <a:graphicFrameLocks noGrp="1"/>
          </p:cNvGraphicFramePr>
          <p:nvPr>
            <p:extLst>
              <p:ext uri="{D42A27DB-BD31-4B8C-83A1-F6EECF244321}">
                <p14:modId xmlns:p14="http://schemas.microsoft.com/office/powerpoint/2010/main" val="2440033919"/>
              </p:ext>
            </p:extLst>
          </p:nvPr>
        </p:nvGraphicFramePr>
        <p:xfrm>
          <a:off x="5711974" y="287975"/>
          <a:ext cx="4850009" cy="6282050"/>
        </p:xfrm>
        <a:graphic>
          <a:graphicData uri="http://schemas.openxmlformats.org/drawingml/2006/table">
            <a:tbl>
              <a:tblPr firstRow="1" firstCol="1" lastRow="1" lastCol="1" bandRow="1" bandCol="1">
                <a:tableStyleId>{5C22544A-7EE6-4342-B048-85BDC9FD1C3A}</a:tableStyleId>
              </a:tblPr>
              <a:tblGrid>
                <a:gridCol w="1184682">
                  <a:extLst>
                    <a:ext uri="{9D8B030D-6E8A-4147-A177-3AD203B41FA5}">
                      <a16:colId xmlns:a16="http://schemas.microsoft.com/office/drawing/2014/main" val="1199903359"/>
                    </a:ext>
                  </a:extLst>
                </a:gridCol>
                <a:gridCol w="3665327">
                  <a:extLst>
                    <a:ext uri="{9D8B030D-6E8A-4147-A177-3AD203B41FA5}">
                      <a16:colId xmlns:a16="http://schemas.microsoft.com/office/drawing/2014/main" val="2884213856"/>
                    </a:ext>
                  </a:extLst>
                </a:gridCol>
              </a:tblGrid>
              <a:tr h="158043">
                <a:tc>
                  <a:txBody>
                    <a:bodyPr/>
                    <a:lstStyle/>
                    <a:p>
                      <a:pPr marL="0" marR="0" algn="ctr">
                        <a:lnSpc>
                          <a:spcPct val="115000"/>
                        </a:lnSpc>
                        <a:spcBef>
                          <a:spcPts val="0"/>
                        </a:spcBef>
                        <a:spcAft>
                          <a:spcPts val="1000"/>
                        </a:spcAft>
                      </a:pPr>
                      <a:r>
                        <a:rPr lang="en-US" sz="1000">
                          <a:effectLst/>
                        </a:rPr>
                        <a:t>90 Minutes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tc>
                  <a:txBody>
                    <a:bodyPr/>
                    <a:lstStyle/>
                    <a:p>
                      <a:pPr marL="0" marR="0" algn="ctr">
                        <a:lnSpc>
                          <a:spcPct val="115000"/>
                        </a:lnSpc>
                        <a:spcBef>
                          <a:spcPts val="0"/>
                        </a:spcBef>
                        <a:spcAft>
                          <a:spcPts val="1000"/>
                        </a:spcAft>
                      </a:pPr>
                      <a:r>
                        <a:rPr lang="en-US" sz="1000">
                          <a:effectLst/>
                        </a:rPr>
                        <a:t>Ethics definition and concept</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extLst>
                  <a:ext uri="{0D108BD9-81ED-4DB2-BD59-A6C34878D82A}">
                    <a16:rowId xmlns:a16="http://schemas.microsoft.com/office/drawing/2014/main" val="1138859317"/>
                  </a:ext>
                </a:extLst>
              </a:tr>
              <a:tr h="230477">
                <a:tc>
                  <a:txBody>
                    <a:bodyPr/>
                    <a:lstStyle/>
                    <a:p>
                      <a:pPr marL="0" marR="0" algn="ctr">
                        <a:lnSpc>
                          <a:spcPct val="115000"/>
                        </a:lnSpc>
                        <a:spcBef>
                          <a:spcPts val="0"/>
                        </a:spcBef>
                        <a:spcAft>
                          <a:spcPts val="1000"/>
                        </a:spcAft>
                      </a:pPr>
                      <a:r>
                        <a:rPr lang="en-US" sz="1000">
                          <a:effectLst/>
                        </a:rPr>
                        <a:t>90 Minutes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tc>
                  <a:txBody>
                    <a:bodyPr/>
                    <a:lstStyle/>
                    <a:p>
                      <a:pPr marL="0" marR="0" algn="ctr">
                        <a:lnSpc>
                          <a:spcPct val="115000"/>
                        </a:lnSpc>
                        <a:spcBef>
                          <a:spcPts val="0"/>
                        </a:spcBef>
                        <a:spcAft>
                          <a:spcPts val="1000"/>
                        </a:spcAft>
                      </a:pPr>
                      <a:r>
                        <a:rPr lang="en-US" sz="1000">
                          <a:effectLst/>
                        </a:rPr>
                        <a:t>Ethics definition and concept</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extLst>
                  <a:ext uri="{0D108BD9-81ED-4DB2-BD59-A6C34878D82A}">
                    <a16:rowId xmlns:a16="http://schemas.microsoft.com/office/drawing/2014/main" val="2790856278"/>
                  </a:ext>
                </a:extLst>
              </a:tr>
              <a:tr h="230477">
                <a:tc>
                  <a:txBody>
                    <a:bodyPr/>
                    <a:lstStyle/>
                    <a:p>
                      <a:pPr marL="0" marR="0" algn="ctr">
                        <a:lnSpc>
                          <a:spcPct val="115000"/>
                        </a:lnSpc>
                        <a:spcBef>
                          <a:spcPts val="0"/>
                        </a:spcBef>
                        <a:spcAft>
                          <a:spcPts val="1000"/>
                        </a:spcAft>
                      </a:pPr>
                      <a:r>
                        <a:rPr lang="en-US" sz="1000">
                          <a:effectLst/>
                        </a:rPr>
                        <a:t>90 Minutes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tc>
                  <a:txBody>
                    <a:bodyPr/>
                    <a:lstStyle/>
                    <a:p>
                      <a:pPr marL="0" marR="0" algn="ctr">
                        <a:lnSpc>
                          <a:spcPct val="115000"/>
                        </a:lnSpc>
                        <a:spcBef>
                          <a:spcPts val="0"/>
                        </a:spcBef>
                        <a:spcAft>
                          <a:spcPts val="1000"/>
                        </a:spcAft>
                      </a:pPr>
                      <a:r>
                        <a:rPr lang="en-US" sz="1000">
                          <a:effectLst/>
                        </a:rPr>
                        <a:t>Ethics in Islam</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extLst>
                  <a:ext uri="{0D108BD9-81ED-4DB2-BD59-A6C34878D82A}">
                    <a16:rowId xmlns:a16="http://schemas.microsoft.com/office/drawing/2014/main" val="620046646"/>
                  </a:ext>
                </a:extLst>
              </a:tr>
              <a:tr h="230477">
                <a:tc>
                  <a:txBody>
                    <a:bodyPr/>
                    <a:lstStyle/>
                    <a:p>
                      <a:pPr marL="0" marR="0" algn="ctr">
                        <a:lnSpc>
                          <a:spcPct val="115000"/>
                        </a:lnSpc>
                        <a:spcBef>
                          <a:spcPts val="0"/>
                        </a:spcBef>
                        <a:spcAft>
                          <a:spcPts val="1000"/>
                        </a:spcAft>
                      </a:pPr>
                      <a:r>
                        <a:rPr lang="en-US" sz="1000">
                          <a:effectLst/>
                        </a:rPr>
                        <a:t>90 Minutes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tc>
                  <a:txBody>
                    <a:bodyPr/>
                    <a:lstStyle/>
                    <a:p>
                      <a:pPr marL="0" marR="0" algn="ctr">
                        <a:lnSpc>
                          <a:spcPct val="115000"/>
                        </a:lnSpc>
                        <a:spcBef>
                          <a:spcPts val="0"/>
                        </a:spcBef>
                        <a:spcAft>
                          <a:spcPts val="1000"/>
                        </a:spcAft>
                      </a:pPr>
                      <a:r>
                        <a:rPr lang="en-US" sz="1000" dirty="0">
                          <a:effectLst/>
                        </a:rPr>
                        <a:t>Video Lecture on Ethics in Islam</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extLst>
                  <a:ext uri="{0D108BD9-81ED-4DB2-BD59-A6C34878D82A}">
                    <a16:rowId xmlns:a16="http://schemas.microsoft.com/office/drawing/2014/main" val="1981464850"/>
                  </a:ext>
                </a:extLst>
              </a:tr>
              <a:tr h="230477">
                <a:tc>
                  <a:txBody>
                    <a:bodyPr/>
                    <a:lstStyle/>
                    <a:p>
                      <a:pPr marL="0" marR="0" algn="ctr">
                        <a:lnSpc>
                          <a:spcPct val="115000"/>
                        </a:lnSpc>
                        <a:spcBef>
                          <a:spcPts val="0"/>
                        </a:spcBef>
                        <a:spcAft>
                          <a:spcPts val="1000"/>
                        </a:spcAft>
                      </a:pPr>
                      <a:r>
                        <a:rPr lang="en-US" sz="1000">
                          <a:effectLst/>
                        </a:rPr>
                        <a:t>90 Minutes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tc>
                  <a:txBody>
                    <a:bodyPr/>
                    <a:lstStyle/>
                    <a:p>
                      <a:pPr marL="0" marR="0" algn="ctr">
                        <a:lnSpc>
                          <a:spcPct val="115000"/>
                        </a:lnSpc>
                        <a:spcBef>
                          <a:spcPts val="0"/>
                        </a:spcBef>
                        <a:spcAft>
                          <a:spcPts val="1000"/>
                        </a:spcAft>
                      </a:pPr>
                      <a:r>
                        <a:rPr lang="en-US" sz="1000">
                          <a:effectLst/>
                        </a:rPr>
                        <a:t>Ethics Implementation officer and his Role</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extLst>
                  <a:ext uri="{0D108BD9-81ED-4DB2-BD59-A6C34878D82A}">
                    <a16:rowId xmlns:a16="http://schemas.microsoft.com/office/drawing/2014/main" val="941417306"/>
                  </a:ext>
                </a:extLst>
              </a:tr>
              <a:tr h="230477">
                <a:tc>
                  <a:txBody>
                    <a:bodyPr/>
                    <a:lstStyle/>
                    <a:p>
                      <a:pPr marL="0" marR="0" algn="ctr">
                        <a:lnSpc>
                          <a:spcPct val="115000"/>
                        </a:lnSpc>
                        <a:spcBef>
                          <a:spcPts val="0"/>
                        </a:spcBef>
                        <a:spcAft>
                          <a:spcPts val="1000"/>
                        </a:spcAft>
                      </a:pPr>
                      <a:r>
                        <a:rPr lang="en-US" sz="1000">
                          <a:effectLst/>
                        </a:rPr>
                        <a:t>90 Minutes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tc>
                  <a:txBody>
                    <a:bodyPr/>
                    <a:lstStyle/>
                    <a:p>
                      <a:pPr marL="0" marR="0" algn="ctr">
                        <a:lnSpc>
                          <a:spcPct val="115000"/>
                        </a:lnSpc>
                        <a:spcBef>
                          <a:spcPts val="0"/>
                        </a:spcBef>
                        <a:spcAft>
                          <a:spcPts val="1000"/>
                        </a:spcAft>
                      </a:pPr>
                      <a:r>
                        <a:rPr lang="en-US" sz="1000">
                          <a:effectLst/>
                        </a:rPr>
                        <a:t>Code of Ethics in IT (ACM, IEEE)</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extLst>
                  <a:ext uri="{0D108BD9-81ED-4DB2-BD59-A6C34878D82A}">
                    <a16:rowId xmlns:a16="http://schemas.microsoft.com/office/drawing/2014/main" val="2119965856"/>
                  </a:ext>
                </a:extLst>
              </a:tr>
              <a:tr h="230477">
                <a:tc>
                  <a:txBody>
                    <a:bodyPr/>
                    <a:lstStyle/>
                    <a:p>
                      <a:pPr marL="0" marR="0" algn="ctr">
                        <a:lnSpc>
                          <a:spcPct val="115000"/>
                        </a:lnSpc>
                        <a:spcBef>
                          <a:spcPts val="0"/>
                        </a:spcBef>
                        <a:spcAft>
                          <a:spcPts val="1000"/>
                        </a:spcAft>
                      </a:pPr>
                      <a:r>
                        <a:rPr lang="en-US" sz="1000">
                          <a:effectLst/>
                        </a:rPr>
                        <a:t>90 Minutes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tc>
                  <a:txBody>
                    <a:bodyPr/>
                    <a:lstStyle/>
                    <a:p>
                      <a:pPr marL="0" marR="0" algn="ctr">
                        <a:lnSpc>
                          <a:spcPct val="115000"/>
                        </a:lnSpc>
                        <a:spcBef>
                          <a:spcPts val="0"/>
                        </a:spcBef>
                        <a:spcAft>
                          <a:spcPts val="1000"/>
                        </a:spcAft>
                      </a:pPr>
                      <a:r>
                        <a:rPr lang="en-US" sz="1000">
                          <a:effectLst/>
                        </a:rPr>
                        <a:t>Code of Ethics in IT (ACM, IEEE)</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extLst>
                  <a:ext uri="{0D108BD9-81ED-4DB2-BD59-A6C34878D82A}">
                    <a16:rowId xmlns:a16="http://schemas.microsoft.com/office/drawing/2014/main" val="500125836"/>
                  </a:ext>
                </a:extLst>
              </a:tr>
              <a:tr h="230477">
                <a:tc>
                  <a:txBody>
                    <a:bodyPr/>
                    <a:lstStyle/>
                    <a:p>
                      <a:pPr marL="0" marR="0" algn="ctr">
                        <a:lnSpc>
                          <a:spcPct val="115000"/>
                        </a:lnSpc>
                        <a:spcBef>
                          <a:spcPts val="0"/>
                        </a:spcBef>
                        <a:spcAft>
                          <a:spcPts val="1000"/>
                        </a:spcAft>
                      </a:pPr>
                      <a:r>
                        <a:rPr lang="en-US" sz="1000">
                          <a:effectLst/>
                        </a:rPr>
                        <a:t>90 Minutes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tc>
                  <a:txBody>
                    <a:bodyPr/>
                    <a:lstStyle/>
                    <a:p>
                      <a:pPr marL="0" marR="0" algn="ctr">
                        <a:lnSpc>
                          <a:spcPct val="115000"/>
                        </a:lnSpc>
                        <a:spcBef>
                          <a:spcPts val="0"/>
                        </a:spcBef>
                        <a:spcAft>
                          <a:spcPts val="1000"/>
                        </a:spcAft>
                      </a:pPr>
                      <a:r>
                        <a:rPr lang="en-US" sz="1000">
                          <a:effectLst/>
                        </a:rPr>
                        <a:t>Privacy Risks and Principles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extLst>
                  <a:ext uri="{0D108BD9-81ED-4DB2-BD59-A6C34878D82A}">
                    <a16:rowId xmlns:a16="http://schemas.microsoft.com/office/drawing/2014/main" val="3096588975"/>
                  </a:ext>
                </a:extLst>
              </a:tr>
              <a:tr h="230477">
                <a:tc>
                  <a:txBody>
                    <a:bodyPr/>
                    <a:lstStyle/>
                    <a:p>
                      <a:pPr marL="0" marR="0" algn="ctr">
                        <a:lnSpc>
                          <a:spcPct val="115000"/>
                        </a:lnSpc>
                        <a:spcBef>
                          <a:spcPts val="0"/>
                        </a:spcBef>
                        <a:spcAft>
                          <a:spcPts val="1000"/>
                        </a:spcAft>
                      </a:pPr>
                      <a:r>
                        <a:rPr lang="en-US" sz="1000">
                          <a:effectLst/>
                        </a:rPr>
                        <a:t>90 Minutes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tc>
                  <a:txBody>
                    <a:bodyPr/>
                    <a:lstStyle/>
                    <a:p>
                      <a:pPr marL="0" marR="0" algn="ctr">
                        <a:lnSpc>
                          <a:spcPct val="115000"/>
                        </a:lnSpc>
                        <a:spcBef>
                          <a:spcPts val="0"/>
                        </a:spcBef>
                        <a:spcAft>
                          <a:spcPts val="1000"/>
                        </a:spcAft>
                      </a:pPr>
                      <a:r>
                        <a:rPr lang="en-US" sz="1000">
                          <a:effectLst/>
                        </a:rPr>
                        <a:t>Privacy Risks and Principles (Examples)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extLst>
                  <a:ext uri="{0D108BD9-81ED-4DB2-BD59-A6C34878D82A}">
                    <a16:rowId xmlns:a16="http://schemas.microsoft.com/office/drawing/2014/main" val="2427475972"/>
                  </a:ext>
                </a:extLst>
              </a:tr>
              <a:tr h="230477">
                <a:tc>
                  <a:txBody>
                    <a:bodyPr/>
                    <a:lstStyle/>
                    <a:p>
                      <a:pPr marL="0" marR="0" algn="ctr">
                        <a:lnSpc>
                          <a:spcPct val="115000"/>
                        </a:lnSpc>
                        <a:spcBef>
                          <a:spcPts val="0"/>
                        </a:spcBef>
                        <a:spcAft>
                          <a:spcPts val="1000"/>
                        </a:spcAft>
                      </a:pPr>
                      <a:r>
                        <a:rPr lang="en-US" sz="1000">
                          <a:effectLst/>
                        </a:rPr>
                        <a:t>90 Minutes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tc>
                  <a:txBody>
                    <a:bodyPr/>
                    <a:lstStyle/>
                    <a:p>
                      <a:pPr marL="0" marR="0" algn="ctr">
                        <a:lnSpc>
                          <a:spcPct val="115000"/>
                        </a:lnSpc>
                        <a:spcBef>
                          <a:spcPts val="0"/>
                        </a:spcBef>
                        <a:spcAft>
                          <a:spcPts val="1000"/>
                        </a:spcAft>
                      </a:pPr>
                      <a:r>
                        <a:rPr lang="en-US" sz="1000">
                          <a:effectLst/>
                        </a:rPr>
                        <a:t>Privacy Issues in real life</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extLst>
                  <a:ext uri="{0D108BD9-81ED-4DB2-BD59-A6C34878D82A}">
                    <a16:rowId xmlns:a16="http://schemas.microsoft.com/office/drawing/2014/main" val="4014833000"/>
                  </a:ext>
                </a:extLst>
              </a:tr>
              <a:tr h="230477">
                <a:tc>
                  <a:txBody>
                    <a:bodyPr/>
                    <a:lstStyle/>
                    <a:p>
                      <a:pPr marL="0" marR="0" algn="ctr">
                        <a:lnSpc>
                          <a:spcPct val="115000"/>
                        </a:lnSpc>
                        <a:spcBef>
                          <a:spcPts val="0"/>
                        </a:spcBef>
                        <a:spcAft>
                          <a:spcPts val="1000"/>
                        </a:spcAft>
                      </a:pPr>
                      <a:r>
                        <a:rPr lang="en-US" sz="1000">
                          <a:effectLst/>
                        </a:rPr>
                        <a:t>90 Minutes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tc>
                  <a:txBody>
                    <a:bodyPr/>
                    <a:lstStyle/>
                    <a:p>
                      <a:pPr marL="0" marR="0" algn="ctr">
                        <a:lnSpc>
                          <a:spcPct val="115000"/>
                        </a:lnSpc>
                        <a:spcBef>
                          <a:spcPts val="0"/>
                        </a:spcBef>
                        <a:spcAft>
                          <a:spcPts val="1000"/>
                        </a:spcAft>
                      </a:pPr>
                      <a:r>
                        <a:rPr lang="en-US" sz="1000">
                          <a:effectLst/>
                        </a:rPr>
                        <a:t>Expectation of Privacy, and Surveillance Technologies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extLst>
                  <a:ext uri="{0D108BD9-81ED-4DB2-BD59-A6C34878D82A}">
                    <a16:rowId xmlns:a16="http://schemas.microsoft.com/office/drawing/2014/main" val="3083483243"/>
                  </a:ext>
                </a:extLst>
              </a:tr>
              <a:tr h="230477">
                <a:tc>
                  <a:txBody>
                    <a:bodyPr/>
                    <a:lstStyle/>
                    <a:p>
                      <a:pPr marL="0" marR="0" algn="ctr">
                        <a:lnSpc>
                          <a:spcPct val="115000"/>
                        </a:lnSpc>
                        <a:spcBef>
                          <a:spcPts val="0"/>
                        </a:spcBef>
                        <a:spcAft>
                          <a:spcPts val="1000"/>
                        </a:spcAft>
                      </a:pPr>
                      <a:r>
                        <a:rPr lang="en-US" sz="1000">
                          <a:effectLst/>
                        </a:rPr>
                        <a:t>90 Minutes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tc>
                  <a:txBody>
                    <a:bodyPr/>
                    <a:lstStyle/>
                    <a:p>
                      <a:pPr marL="0" marR="0" algn="ctr">
                        <a:lnSpc>
                          <a:spcPct val="115000"/>
                        </a:lnSpc>
                        <a:spcBef>
                          <a:spcPts val="0"/>
                        </a:spcBef>
                        <a:spcAft>
                          <a:spcPts val="1000"/>
                        </a:spcAft>
                      </a:pPr>
                      <a:r>
                        <a:rPr lang="en-US" sz="1000">
                          <a:effectLst/>
                        </a:rPr>
                        <a:t>Working Environments and Ethical Crimes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extLst>
                  <a:ext uri="{0D108BD9-81ED-4DB2-BD59-A6C34878D82A}">
                    <a16:rowId xmlns:a16="http://schemas.microsoft.com/office/drawing/2014/main" val="851141231"/>
                  </a:ext>
                </a:extLst>
              </a:tr>
              <a:tr h="230477">
                <a:tc>
                  <a:txBody>
                    <a:bodyPr/>
                    <a:lstStyle/>
                    <a:p>
                      <a:pPr marL="0" marR="0" algn="ctr">
                        <a:lnSpc>
                          <a:spcPct val="115000"/>
                        </a:lnSpc>
                        <a:spcBef>
                          <a:spcPts val="0"/>
                        </a:spcBef>
                        <a:spcAft>
                          <a:spcPts val="1000"/>
                        </a:spcAft>
                      </a:pPr>
                      <a:r>
                        <a:rPr lang="en-US" sz="1000">
                          <a:effectLst/>
                        </a:rPr>
                        <a:t>90 Minutes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tc>
                  <a:txBody>
                    <a:bodyPr/>
                    <a:lstStyle/>
                    <a:p>
                      <a:pPr marL="0" marR="0" algn="ctr">
                        <a:lnSpc>
                          <a:spcPct val="115000"/>
                        </a:lnSpc>
                        <a:spcBef>
                          <a:spcPts val="0"/>
                        </a:spcBef>
                        <a:spcAft>
                          <a:spcPts val="1000"/>
                        </a:spcAft>
                      </a:pPr>
                      <a:r>
                        <a:rPr lang="en-US" sz="1000">
                          <a:effectLst/>
                        </a:rPr>
                        <a:t>Cyber Crime</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extLst>
                  <a:ext uri="{0D108BD9-81ED-4DB2-BD59-A6C34878D82A}">
                    <a16:rowId xmlns:a16="http://schemas.microsoft.com/office/drawing/2014/main" val="4002043093"/>
                  </a:ext>
                </a:extLst>
              </a:tr>
              <a:tr h="230477">
                <a:tc>
                  <a:txBody>
                    <a:bodyPr/>
                    <a:lstStyle/>
                    <a:p>
                      <a:pPr marL="0" marR="0" algn="ctr">
                        <a:lnSpc>
                          <a:spcPct val="115000"/>
                        </a:lnSpc>
                        <a:spcBef>
                          <a:spcPts val="0"/>
                        </a:spcBef>
                        <a:spcAft>
                          <a:spcPts val="1000"/>
                        </a:spcAft>
                      </a:pPr>
                      <a:r>
                        <a:rPr lang="en-US" sz="1000">
                          <a:effectLst/>
                        </a:rPr>
                        <a:t>90 Minutes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tc>
                  <a:txBody>
                    <a:bodyPr/>
                    <a:lstStyle/>
                    <a:p>
                      <a:pPr marL="0" marR="0" algn="ctr">
                        <a:lnSpc>
                          <a:spcPct val="115000"/>
                        </a:lnSpc>
                        <a:spcBef>
                          <a:spcPts val="0"/>
                        </a:spcBef>
                        <a:spcAft>
                          <a:spcPts val="1000"/>
                        </a:spcAft>
                      </a:pPr>
                      <a:r>
                        <a:rPr lang="en-US" sz="1000">
                          <a:effectLst/>
                        </a:rPr>
                        <a:t>Cyber Crime Issues and facts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extLst>
                  <a:ext uri="{0D108BD9-81ED-4DB2-BD59-A6C34878D82A}">
                    <a16:rowId xmlns:a16="http://schemas.microsoft.com/office/drawing/2014/main" val="4044801154"/>
                  </a:ext>
                </a:extLst>
              </a:tr>
              <a:tr h="230477">
                <a:tc>
                  <a:txBody>
                    <a:bodyPr/>
                    <a:lstStyle/>
                    <a:p>
                      <a:pPr marL="0" marR="0" algn="ctr">
                        <a:lnSpc>
                          <a:spcPct val="115000"/>
                        </a:lnSpc>
                        <a:spcBef>
                          <a:spcPts val="0"/>
                        </a:spcBef>
                        <a:spcAft>
                          <a:spcPts val="1000"/>
                        </a:spcAft>
                      </a:pPr>
                      <a:r>
                        <a:rPr lang="en-US" sz="1000">
                          <a:effectLst/>
                        </a:rPr>
                        <a:t>90 Minutes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tc>
                  <a:txBody>
                    <a:bodyPr/>
                    <a:lstStyle/>
                    <a:p>
                      <a:pPr marL="0" marR="0" algn="ctr">
                        <a:lnSpc>
                          <a:spcPct val="115000"/>
                        </a:lnSpc>
                        <a:spcBef>
                          <a:spcPts val="0"/>
                        </a:spcBef>
                        <a:spcAft>
                          <a:spcPts val="1000"/>
                        </a:spcAft>
                      </a:pPr>
                      <a:r>
                        <a:rPr lang="en-US" sz="1000">
                          <a:effectLst/>
                        </a:rPr>
                        <a:t>Cyber Crime Laws in Pakistan</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extLst>
                  <a:ext uri="{0D108BD9-81ED-4DB2-BD59-A6C34878D82A}">
                    <a16:rowId xmlns:a16="http://schemas.microsoft.com/office/drawing/2014/main" val="2306110076"/>
                  </a:ext>
                </a:extLst>
              </a:tr>
              <a:tr h="230477">
                <a:tc>
                  <a:txBody>
                    <a:bodyPr/>
                    <a:lstStyle/>
                    <a:p>
                      <a:pPr marL="0" marR="0" algn="ctr">
                        <a:lnSpc>
                          <a:spcPct val="115000"/>
                        </a:lnSpc>
                        <a:spcBef>
                          <a:spcPts val="0"/>
                        </a:spcBef>
                        <a:spcAft>
                          <a:spcPts val="1000"/>
                        </a:spcAft>
                      </a:pPr>
                      <a:r>
                        <a:rPr lang="en-US" sz="1000">
                          <a:effectLst/>
                        </a:rPr>
                        <a:t>90 Minutes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tc>
                  <a:txBody>
                    <a:bodyPr/>
                    <a:lstStyle/>
                    <a:p>
                      <a:pPr marL="0" marR="0" algn="ctr">
                        <a:lnSpc>
                          <a:spcPct val="115000"/>
                        </a:lnSpc>
                        <a:spcBef>
                          <a:spcPts val="0"/>
                        </a:spcBef>
                        <a:spcAft>
                          <a:spcPts val="1000"/>
                        </a:spcAft>
                      </a:pPr>
                      <a:r>
                        <a:rPr lang="en-US" sz="1000">
                          <a:effectLst/>
                        </a:rPr>
                        <a:t>Cyber Crime Laws in Pakistan</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extLst>
                  <a:ext uri="{0D108BD9-81ED-4DB2-BD59-A6C34878D82A}">
                    <a16:rowId xmlns:a16="http://schemas.microsoft.com/office/drawing/2014/main" val="603145400"/>
                  </a:ext>
                </a:extLst>
              </a:tr>
              <a:tr h="230477">
                <a:tc>
                  <a:txBody>
                    <a:bodyPr/>
                    <a:lstStyle/>
                    <a:p>
                      <a:pPr marL="0" marR="0" algn="ctr">
                        <a:lnSpc>
                          <a:spcPct val="115000"/>
                        </a:lnSpc>
                        <a:spcBef>
                          <a:spcPts val="0"/>
                        </a:spcBef>
                        <a:spcAft>
                          <a:spcPts val="1000"/>
                        </a:spcAft>
                      </a:pPr>
                      <a:r>
                        <a:rPr lang="en-US" sz="1000">
                          <a:effectLst/>
                        </a:rPr>
                        <a:t>90 Minutes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tc>
                  <a:txBody>
                    <a:bodyPr/>
                    <a:lstStyle/>
                    <a:p>
                      <a:pPr marL="0" marR="0" algn="ctr">
                        <a:lnSpc>
                          <a:spcPct val="115000"/>
                        </a:lnSpc>
                        <a:spcBef>
                          <a:spcPts val="0"/>
                        </a:spcBef>
                        <a:spcAft>
                          <a:spcPts val="1000"/>
                        </a:spcAft>
                      </a:pPr>
                      <a:r>
                        <a:rPr lang="en-US" sz="1000">
                          <a:effectLst/>
                        </a:rPr>
                        <a:t>Group discussion on key issues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extLst>
                  <a:ext uri="{0D108BD9-81ED-4DB2-BD59-A6C34878D82A}">
                    <a16:rowId xmlns:a16="http://schemas.microsoft.com/office/drawing/2014/main" val="3080078969"/>
                  </a:ext>
                </a:extLst>
              </a:tr>
              <a:tr h="230477">
                <a:tc>
                  <a:txBody>
                    <a:bodyPr/>
                    <a:lstStyle/>
                    <a:p>
                      <a:pPr marL="0" marR="0" algn="ctr">
                        <a:lnSpc>
                          <a:spcPct val="115000"/>
                        </a:lnSpc>
                        <a:spcBef>
                          <a:spcPts val="0"/>
                        </a:spcBef>
                        <a:spcAft>
                          <a:spcPts val="1000"/>
                        </a:spcAft>
                      </a:pPr>
                      <a:r>
                        <a:rPr lang="en-US" sz="1000">
                          <a:effectLst/>
                        </a:rPr>
                        <a:t>90 Minutes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tc>
                  <a:txBody>
                    <a:bodyPr/>
                    <a:lstStyle/>
                    <a:p>
                      <a:pPr marL="0" marR="0" algn="ctr">
                        <a:lnSpc>
                          <a:spcPct val="115000"/>
                        </a:lnSpc>
                        <a:spcBef>
                          <a:spcPts val="0"/>
                        </a:spcBef>
                        <a:spcAft>
                          <a:spcPts val="1000"/>
                        </a:spcAft>
                      </a:pPr>
                      <a:r>
                        <a:rPr lang="en-US" sz="1000">
                          <a:effectLst/>
                        </a:rPr>
                        <a:t>Freedom of Speech</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extLst>
                  <a:ext uri="{0D108BD9-81ED-4DB2-BD59-A6C34878D82A}">
                    <a16:rowId xmlns:a16="http://schemas.microsoft.com/office/drawing/2014/main" val="899481507"/>
                  </a:ext>
                </a:extLst>
              </a:tr>
              <a:tr h="230477">
                <a:tc>
                  <a:txBody>
                    <a:bodyPr/>
                    <a:lstStyle/>
                    <a:p>
                      <a:pPr marL="0" marR="0" algn="ctr">
                        <a:lnSpc>
                          <a:spcPct val="115000"/>
                        </a:lnSpc>
                        <a:spcBef>
                          <a:spcPts val="0"/>
                        </a:spcBef>
                        <a:spcAft>
                          <a:spcPts val="1000"/>
                        </a:spcAft>
                      </a:pPr>
                      <a:r>
                        <a:rPr lang="en-US" sz="1000">
                          <a:effectLst/>
                        </a:rPr>
                        <a:t>90 Minutes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tc>
                  <a:txBody>
                    <a:bodyPr/>
                    <a:lstStyle/>
                    <a:p>
                      <a:pPr marL="0" marR="0" algn="ctr">
                        <a:lnSpc>
                          <a:spcPct val="115000"/>
                        </a:lnSpc>
                        <a:spcBef>
                          <a:spcPts val="0"/>
                        </a:spcBef>
                        <a:spcAft>
                          <a:spcPts val="1000"/>
                        </a:spcAft>
                      </a:pPr>
                      <a:r>
                        <a:rPr lang="en-US" sz="1000">
                          <a:effectLst/>
                        </a:rPr>
                        <a:t>Freedom of Speech discussion</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extLst>
                  <a:ext uri="{0D108BD9-81ED-4DB2-BD59-A6C34878D82A}">
                    <a16:rowId xmlns:a16="http://schemas.microsoft.com/office/drawing/2014/main" val="2495543698"/>
                  </a:ext>
                </a:extLst>
              </a:tr>
              <a:tr h="230477">
                <a:tc>
                  <a:txBody>
                    <a:bodyPr/>
                    <a:lstStyle/>
                    <a:p>
                      <a:pPr marL="0" marR="0" algn="ctr">
                        <a:lnSpc>
                          <a:spcPct val="115000"/>
                        </a:lnSpc>
                        <a:spcBef>
                          <a:spcPts val="0"/>
                        </a:spcBef>
                        <a:spcAft>
                          <a:spcPts val="1000"/>
                        </a:spcAft>
                      </a:pPr>
                      <a:r>
                        <a:rPr lang="en-US" sz="1000">
                          <a:effectLst/>
                        </a:rPr>
                        <a:t>90 Minutes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tc>
                  <a:txBody>
                    <a:bodyPr/>
                    <a:lstStyle/>
                    <a:p>
                      <a:pPr marL="0" marR="0" algn="ctr">
                        <a:lnSpc>
                          <a:spcPct val="115000"/>
                        </a:lnSpc>
                        <a:spcBef>
                          <a:spcPts val="0"/>
                        </a:spcBef>
                        <a:spcAft>
                          <a:spcPts val="1000"/>
                        </a:spcAft>
                      </a:pPr>
                      <a:r>
                        <a:rPr lang="en-US" sz="1000">
                          <a:effectLst/>
                        </a:rPr>
                        <a:t>Job Discrimination</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extLst>
                  <a:ext uri="{0D108BD9-81ED-4DB2-BD59-A6C34878D82A}">
                    <a16:rowId xmlns:a16="http://schemas.microsoft.com/office/drawing/2014/main" val="2474713346"/>
                  </a:ext>
                </a:extLst>
              </a:tr>
              <a:tr h="230477">
                <a:tc>
                  <a:txBody>
                    <a:bodyPr/>
                    <a:lstStyle/>
                    <a:p>
                      <a:pPr marL="0" marR="0" algn="ctr">
                        <a:lnSpc>
                          <a:spcPct val="115000"/>
                        </a:lnSpc>
                        <a:spcBef>
                          <a:spcPts val="0"/>
                        </a:spcBef>
                        <a:spcAft>
                          <a:spcPts val="1000"/>
                        </a:spcAft>
                      </a:pPr>
                      <a:r>
                        <a:rPr lang="en-US" sz="1000">
                          <a:effectLst/>
                        </a:rPr>
                        <a:t>90 Minutes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tc>
                  <a:txBody>
                    <a:bodyPr/>
                    <a:lstStyle/>
                    <a:p>
                      <a:pPr marL="0" marR="0" algn="ctr">
                        <a:lnSpc>
                          <a:spcPct val="115000"/>
                        </a:lnSpc>
                        <a:spcBef>
                          <a:spcPts val="0"/>
                        </a:spcBef>
                        <a:spcAft>
                          <a:spcPts val="1000"/>
                        </a:spcAft>
                      </a:pPr>
                      <a:r>
                        <a:rPr lang="en-US" sz="1000">
                          <a:effectLst/>
                        </a:rPr>
                        <a:t>Job Discrimination</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extLst>
                  <a:ext uri="{0D108BD9-81ED-4DB2-BD59-A6C34878D82A}">
                    <a16:rowId xmlns:a16="http://schemas.microsoft.com/office/drawing/2014/main" val="3136450874"/>
                  </a:ext>
                </a:extLst>
              </a:tr>
              <a:tr h="230477">
                <a:tc>
                  <a:txBody>
                    <a:bodyPr/>
                    <a:lstStyle/>
                    <a:p>
                      <a:pPr marL="0" marR="0" algn="ctr">
                        <a:lnSpc>
                          <a:spcPct val="115000"/>
                        </a:lnSpc>
                        <a:spcBef>
                          <a:spcPts val="0"/>
                        </a:spcBef>
                        <a:spcAft>
                          <a:spcPts val="1000"/>
                        </a:spcAft>
                      </a:pPr>
                      <a:r>
                        <a:rPr lang="en-US" sz="1000">
                          <a:effectLst/>
                        </a:rPr>
                        <a:t>90 Minutes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tc>
                  <a:txBody>
                    <a:bodyPr/>
                    <a:lstStyle/>
                    <a:p>
                      <a:pPr marL="0" marR="0" algn="ctr">
                        <a:lnSpc>
                          <a:spcPct val="115000"/>
                        </a:lnSpc>
                        <a:spcBef>
                          <a:spcPts val="0"/>
                        </a:spcBef>
                        <a:spcAft>
                          <a:spcPts val="1000"/>
                        </a:spcAft>
                      </a:pPr>
                      <a:r>
                        <a:rPr lang="en-US" sz="1000">
                          <a:effectLst/>
                        </a:rPr>
                        <a:t>Intellectual Property</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extLst>
                  <a:ext uri="{0D108BD9-81ED-4DB2-BD59-A6C34878D82A}">
                    <a16:rowId xmlns:a16="http://schemas.microsoft.com/office/drawing/2014/main" val="2361380792"/>
                  </a:ext>
                </a:extLst>
              </a:tr>
              <a:tr h="230477">
                <a:tc>
                  <a:txBody>
                    <a:bodyPr/>
                    <a:lstStyle/>
                    <a:p>
                      <a:pPr marL="0" marR="0" algn="ctr">
                        <a:lnSpc>
                          <a:spcPct val="115000"/>
                        </a:lnSpc>
                        <a:spcBef>
                          <a:spcPts val="0"/>
                        </a:spcBef>
                        <a:spcAft>
                          <a:spcPts val="1000"/>
                        </a:spcAft>
                      </a:pPr>
                      <a:r>
                        <a:rPr lang="en-US" sz="1000">
                          <a:effectLst/>
                        </a:rPr>
                        <a:t>90 Minutes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tc>
                  <a:txBody>
                    <a:bodyPr/>
                    <a:lstStyle/>
                    <a:p>
                      <a:pPr marL="0" marR="0" algn="ctr">
                        <a:lnSpc>
                          <a:spcPct val="115000"/>
                        </a:lnSpc>
                        <a:spcBef>
                          <a:spcPts val="0"/>
                        </a:spcBef>
                        <a:spcAft>
                          <a:spcPts val="1000"/>
                        </a:spcAft>
                      </a:pPr>
                      <a:r>
                        <a:rPr lang="en-US" sz="1000">
                          <a:effectLst/>
                        </a:rPr>
                        <a:t>Intellectual Property Factors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extLst>
                  <a:ext uri="{0D108BD9-81ED-4DB2-BD59-A6C34878D82A}">
                    <a16:rowId xmlns:a16="http://schemas.microsoft.com/office/drawing/2014/main" val="3613532072"/>
                  </a:ext>
                </a:extLst>
              </a:tr>
              <a:tr h="230477">
                <a:tc>
                  <a:txBody>
                    <a:bodyPr/>
                    <a:lstStyle/>
                    <a:p>
                      <a:pPr marL="0" marR="0" algn="ctr">
                        <a:lnSpc>
                          <a:spcPct val="115000"/>
                        </a:lnSpc>
                        <a:spcBef>
                          <a:spcPts val="0"/>
                        </a:spcBef>
                        <a:spcAft>
                          <a:spcPts val="1000"/>
                        </a:spcAft>
                      </a:pPr>
                      <a:r>
                        <a:rPr lang="en-US" sz="1000">
                          <a:effectLst/>
                        </a:rPr>
                        <a:t>90 Minutes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tc>
                  <a:txBody>
                    <a:bodyPr/>
                    <a:lstStyle/>
                    <a:p>
                      <a:pPr marL="0" marR="0" algn="ctr">
                        <a:lnSpc>
                          <a:spcPct val="115000"/>
                        </a:lnSpc>
                        <a:spcBef>
                          <a:spcPts val="0"/>
                        </a:spcBef>
                        <a:spcAft>
                          <a:spcPts val="1000"/>
                        </a:spcAft>
                      </a:pPr>
                      <a:r>
                        <a:rPr lang="en-US" sz="1000">
                          <a:effectLst/>
                        </a:rPr>
                        <a:t>IPO role in Pakistan</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extLst>
                  <a:ext uri="{0D108BD9-81ED-4DB2-BD59-A6C34878D82A}">
                    <a16:rowId xmlns:a16="http://schemas.microsoft.com/office/drawing/2014/main" val="3689029169"/>
                  </a:ext>
                </a:extLst>
              </a:tr>
              <a:tr h="230477">
                <a:tc>
                  <a:txBody>
                    <a:bodyPr/>
                    <a:lstStyle/>
                    <a:p>
                      <a:pPr marL="0" marR="0" algn="ctr">
                        <a:lnSpc>
                          <a:spcPct val="115000"/>
                        </a:lnSpc>
                        <a:spcBef>
                          <a:spcPts val="0"/>
                        </a:spcBef>
                        <a:spcAft>
                          <a:spcPts val="1000"/>
                        </a:spcAft>
                      </a:pPr>
                      <a:r>
                        <a:rPr lang="en-US" sz="1000">
                          <a:effectLst/>
                        </a:rPr>
                        <a:t>90 Minutes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tc>
                  <a:txBody>
                    <a:bodyPr/>
                    <a:lstStyle/>
                    <a:p>
                      <a:pPr marL="0" marR="0" algn="ctr">
                        <a:lnSpc>
                          <a:spcPct val="115000"/>
                        </a:lnSpc>
                        <a:spcBef>
                          <a:spcPts val="0"/>
                        </a:spcBef>
                        <a:spcAft>
                          <a:spcPts val="1000"/>
                        </a:spcAft>
                      </a:pPr>
                      <a:r>
                        <a:rPr lang="en-US" sz="1000">
                          <a:effectLst/>
                        </a:rPr>
                        <a:t>Plagiarism</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extLst>
                  <a:ext uri="{0D108BD9-81ED-4DB2-BD59-A6C34878D82A}">
                    <a16:rowId xmlns:a16="http://schemas.microsoft.com/office/drawing/2014/main" val="2122746700"/>
                  </a:ext>
                </a:extLst>
              </a:tr>
              <a:tr h="355152">
                <a:tc>
                  <a:txBody>
                    <a:bodyPr/>
                    <a:lstStyle/>
                    <a:p>
                      <a:pPr marL="0" marR="0" algn="ctr">
                        <a:lnSpc>
                          <a:spcPct val="115000"/>
                        </a:lnSpc>
                        <a:spcBef>
                          <a:spcPts val="0"/>
                        </a:spcBef>
                        <a:spcAft>
                          <a:spcPts val="1000"/>
                        </a:spcAft>
                      </a:pPr>
                      <a:r>
                        <a:rPr lang="en-US" sz="1000">
                          <a:effectLst/>
                        </a:rPr>
                        <a:t>90 Minutes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tc>
                  <a:txBody>
                    <a:bodyPr/>
                    <a:lstStyle/>
                    <a:p>
                      <a:pPr marL="0" marR="0" algn="ctr">
                        <a:lnSpc>
                          <a:spcPct val="115000"/>
                        </a:lnSpc>
                        <a:spcBef>
                          <a:spcPts val="0"/>
                        </a:spcBef>
                        <a:spcAft>
                          <a:spcPts val="1000"/>
                        </a:spcAft>
                      </a:pPr>
                      <a:r>
                        <a:rPr lang="en-US" sz="1000">
                          <a:effectLst/>
                        </a:rPr>
                        <a:t>Research Ethics and Plagiarism</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extLst>
                  <a:ext uri="{0D108BD9-81ED-4DB2-BD59-A6C34878D82A}">
                    <a16:rowId xmlns:a16="http://schemas.microsoft.com/office/drawing/2014/main" val="1521327617"/>
                  </a:ext>
                </a:extLst>
              </a:tr>
              <a:tr h="230477">
                <a:tc>
                  <a:txBody>
                    <a:bodyPr/>
                    <a:lstStyle/>
                    <a:p>
                      <a:pPr marL="0" marR="0" algn="ctr">
                        <a:lnSpc>
                          <a:spcPct val="115000"/>
                        </a:lnSpc>
                        <a:spcBef>
                          <a:spcPts val="0"/>
                        </a:spcBef>
                        <a:spcAft>
                          <a:spcPts val="1000"/>
                        </a:spcAft>
                      </a:pPr>
                      <a:r>
                        <a:rPr lang="en-US" sz="1000">
                          <a:effectLst/>
                        </a:rPr>
                        <a:t>90 Minutes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tc>
                  <a:txBody>
                    <a:bodyPr/>
                    <a:lstStyle/>
                    <a:p>
                      <a:pPr marL="0" marR="0" algn="ctr">
                        <a:lnSpc>
                          <a:spcPct val="115000"/>
                        </a:lnSpc>
                        <a:spcBef>
                          <a:spcPts val="0"/>
                        </a:spcBef>
                        <a:spcAft>
                          <a:spcPts val="1000"/>
                        </a:spcAft>
                      </a:pPr>
                      <a:r>
                        <a:rPr lang="en-US" sz="1000" dirty="0">
                          <a:effectLst/>
                        </a:rPr>
                        <a:t>Research articles on Ethics</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4583" marR="54583" marT="0" marB="0" anchor="ctr"/>
                </a:tc>
                <a:extLst>
                  <a:ext uri="{0D108BD9-81ED-4DB2-BD59-A6C34878D82A}">
                    <a16:rowId xmlns:a16="http://schemas.microsoft.com/office/drawing/2014/main" val="3074419609"/>
                  </a:ext>
                </a:extLst>
              </a:tr>
            </a:tbl>
          </a:graphicData>
        </a:graphic>
      </p:graphicFrame>
    </p:spTree>
    <p:extLst>
      <p:ext uri="{BB962C8B-B14F-4D97-AF65-F5344CB8AC3E}">
        <p14:creationId xmlns:p14="http://schemas.microsoft.com/office/powerpoint/2010/main" val="1115106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2209800" y="3213101"/>
            <a:ext cx="7772400" cy="650875"/>
          </a:xfrm>
        </p:spPr>
        <p:txBody>
          <a:bodyPr>
            <a:normAutofit fontScale="90000"/>
          </a:bodyPr>
          <a:lstStyle/>
          <a:p>
            <a:pPr>
              <a:defRPr/>
            </a:pPr>
            <a:r>
              <a:rPr lang="en-US" dirty="0"/>
              <a:t>What does Professional Practices mean to you?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0300FD06-DC61-4019-8D22-52B19B272DA5}"/>
              </a:ext>
            </a:extLst>
          </p:cNvPr>
          <p:cNvSpPr>
            <a:spLocks noGrp="1" noChangeArrowheads="1"/>
          </p:cNvSpPr>
          <p:nvPr>
            <p:ph type="title"/>
          </p:nvPr>
        </p:nvSpPr>
        <p:spPr>
          <a:xfrm>
            <a:off x="1770063" y="930276"/>
            <a:ext cx="7772400" cy="593725"/>
          </a:xfrm>
        </p:spPr>
        <p:txBody>
          <a:bodyPr>
            <a:normAutofit fontScale="90000"/>
          </a:bodyPr>
          <a:lstStyle/>
          <a:p>
            <a:r>
              <a:rPr lang="en-US" altLang="en-US"/>
              <a:t>Definitions</a:t>
            </a:r>
          </a:p>
        </p:txBody>
      </p:sp>
      <p:sp>
        <p:nvSpPr>
          <p:cNvPr id="69635" name="Rectangle 3">
            <a:extLst>
              <a:ext uri="{FF2B5EF4-FFF2-40B4-BE49-F238E27FC236}">
                <a16:creationId xmlns:a16="http://schemas.microsoft.com/office/drawing/2014/main" id="{3F0AFD62-991A-4E43-9F4E-CF4071F2BD58}"/>
              </a:ext>
            </a:extLst>
          </p:cNvPr>
          <p:cNvSpPr>
            <a:spLocks noGrp="1" noChangeArrowheads="1"/>
          </p:cNvSpPr>
          <p:nvPr>
            <p:ph type="body" idx="1"/>
          </p:nvPr>
        </p:nvSpPr>
        <p:spPr>
          <a:xfrm>
            <a:off x="2209800" y="1600200"/>
            <a:ext cx="7772400" cy="4662488"/>
          </a:xfrm>
        </p:spPr>
        <p:txBody>
          <a:bodyPr/>
          <a:lstStyle/>
          <a:p>
            <a:r>
              <a:rPr lang="en-US" altLang="en-US"/>
              <a:t>Ethics – A branch of philosophy concerned with ways of thinking philosophically about morality, and moral judgment.</a:t>
            </a:r>
          </a:p>
          <a:p>
            <a:r>
              <a:rPr lang="en-US" altLang="en-US"/>
              <a:t>Morality – Human conduct and character referring to “those acts which it makes sense to describe as right or wrong, good or bad.”</a:t>
            </a:r>
          </a:p>
          <a:p>
            <a:r>
              <a:rPr lang="en-US" altLang="en-US"/>
              <a:t>Moral Judgment – Judgments based on considerations of how other people are to be treated, and how others interests are to weigh against their own.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a:extLst>
              <a:ext uri="{FF2B5EF4-FFF2-40B4-BE49-F238E27FC236}">
                <a16:creationId xmlns:a16="http://schemas.microsoft.com/office/drawing/2014/main" id="{B39AAE28-FFAA-4455-BFDB-4291ACD5360E}"/>
              </a:ext>
            </a:extLst>
          </p:cNvPr>
          <p:cNvSpPr>
            <a:spLocks noGrp="1" noChangeArrowheads="1"/>
          </p:cNvSpPr>
          <p:nvPr>
            <p:ph type="title"/>
          </p:nvPr>
        </p:nvSpPr>
        <p:spPr/>
        <p:txBody>
          <a:bodyPr/>
          <a:lstStyle/>
          <a:p>
            <a:r>
              <a:rPr lang="en-US" altLang="en-US"/>
              <a:t>Open-Ended Questions?</a:t>
            </a:r>
          </a:p>
        </p:txBody>
      </p:sp>
      <p:sp>
        <p:nvSpPr>
          <p:cNvPr id="70659" name="Rectangle 1027">
            <a:extLst>
              <a:ext uri="{FF2B5EF4-FFF2-40B4-BE49-F238E27FC236}">
                <a16:creationId xmlns:a16="http://schemas.microsoft.com/office/drawing/2014/main" id="{9BA3ADF0-23E3-45E1-B505-36BF00FB1E4C}"/>
              </a:ext>
            </a:extLst>
          </p:cNvPr>
          <p:cNvSpPr>
            <a:spLocks noGrp="1" noChangeArrowheads="1"/>
          </p:cNvSpPr>
          <p:nvPr>
            <p:ph type="body" idx="1"/>
          </p:nvPr>
        </p:nvSpPr>
        <p:spPr/>
        <p:txBody>
          <a:bodyPr/>
          <a:lstStyle/>
          <a:p>
            <a:r>
              <a:rPr lang="en-US" altLang="en-US"/>
              <a:t>What are ethics?</a:t>
            </a:r>
          </a:p>
          <a:p>
            <a:r>
              <a:rPr lang="en-US" altLang="en-US"/>
              <a:t>Are ethical decisions important?</a:t>
            </a:r>
          </a:p>
          <a:p>
            <a:r>
              <a:rPr lang="en-US" altLang="en-US"/>
              <a:t>What happens without ethics?</a:t>
            </a:r>
          </a:p>
          <a:p>
            <a:r>
              <a:rPr lang="en-US" altLang="en-US"/>
              <a:t>What is the relation between society – ethics – morals – moral judgment?</a:t>
            </a:r>
          </a:p>
          <a:p>
            <a:pPr>
              <a:buFontTx/>
              <a:buNone/>
            </a:pP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a:extLst>
              <a:ext uri="{FF2B5EF4-FFF2-40B4-BE49-F238E27FC236}">
                <a16:creationId xmlns:a16="http://schemas.microsoft.com/office/drawing/2014/main" id="{E16591F6-DED2-479B-BAEC-3A20F8483A43}"/>
              </a:ext>
            </a:extLst>
          </p:cNvPr>
          <p:cNvSpPr txBox="1">
            <a:spLocks noChangeArrowheads="1"/>
          </p:cNvSpPr>
          <p:nvPr/>
        </p:nvSpPr>
        <p:spPr bwMode="auto">
          <a:xfrm>
            <a:off x="1905000" y="1066801"/>
            <a:ext cx="8458200"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latin typeface="Arial" panose="020B0604020202020204" pitchFamily="34" charset="0"/>
                <a:cs typeface="Times New Roman" panose="02020603050405020304" pitchFamily="18" charset="0"/>
              </a:rPr>
              <a:t>An American journalist, the first, to visit the Soviet Union after the Chernobyl accident found a very provocative story. He was taken on a tour of the plant with some American engineers after the 1986 explosion. What he found out about what happened the night the reactor exploded was frightening. It seems that night two of the engineers were playing around with one of the reactors, in what later the Soviets described as an "Unauthorized experiment." The engineers were trying to see how long a turbine would free-wheel if they took the power off it. To do this they had to take reactor four off-line. They by- passed six different security systems with warning lights saying "extremely dangerous do not continue." They shut off the alarms rather than the experiment. The engineers even padlocked open the valves on the reactor so they wouldn't automatically close. These engineers were two of the people considered excellent in their field. If they had been in America they would have been seen as Yale, Harvard, or MIT, graduates. They would have had 4.0 GPA's and highly revered. </a:t>
            </a:r>
          </a:p>
        </p:txBody>
      </p:sp>
      <p:sp>
        <p:nvSpPr>
          <p:cNvPr id="68612" name="Text Box 4">
            <a:extLst>
              <a:ext uri="{FF2B5EF4-FFF2-40B4-BE49-F238E27FC236}">
                <a16:creationId xmlns:a16="http://schemas.microsoft.com/office/drawing/2014/main" id="{EF56F46B-6C55-4D3A-9933-54E092D5304F}"/>
              </a:ext>
            </a:extLst>
          </p:cNvPr>
          <p:cNvSpPr txBox="1">
            <a:spLocks noChangeArrowheads="1"/>
          </p:cNvSpPr>
          <p:nvPr/>
        </p:nvSpPr>
        <p:spPr bwMode="auto">
          <a:xfrm>
            <a:off x="3276600" y="304800"/>
            <a:ext cx="5638800" cy="81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u="sng">
                <a:latin typeface="Arial" panose="020B0604020202020204" pitchFamily="34" charset="0"/>
                <a:cs typeface="Times New Roman" panose="02020603050405020304" pitchFamily="18" charset="0"/>
              </a:rPr>
              <a:t>Examples of Ethical Decisions </a:t>
            </a:r>
            <a:endParaRPr lang="en-US" altLang="en-US" sz="2000" b="1">
              <a:latin typeface="Arial" panose="020B0604020202020204" pitchFamily="34" charset="0"/>
              <a:cs typeface="Times New Roman" panose="02020603050405020304" pitchFamily="18" charset="0"/>
            </a:endParaRPr>
          </a:p>
          <a:p>
            <a:pPr>
              <a:spcBef>
                <a:spcPct val="50000"/>
              </a:spcBef>
            </a:pP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TotalTime>
  <Words>2043</Words>
  <Application>Microsoft Office PowerPoint</Application>
  <PresentationFormat>Widescreen</PresentationFormat>
  <Paragraphs>237</Paragraphs>
  <Slides>39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StarSymbol</vt:lpstr>
      <vt:lpstr>Office Theme</vt:lpstr>
      <vt:lpstr>CS 110 - Professional Practices in IT  Instructor Name :  Dr Tariq Umer Email : tariqumer@cuilahore.edu.pk </vt:lpstr>
      <vt:lpstr>  WEEK -1    Introduction to Ethics and Its Principles</vt:lpstr>
      <vt:lpstr>Topics Covered in this Lecture</vt:lpstr>
      <vt:lpstr>Learning outcomes of this Lecture</vt:lpstr>
      <vt:lpstr>Course Overview</vt:lpstr>
      <vt:lpstr>What does Professional Practices mean to you?</vt:lpstr>
      <vt:lpstr>Definitions</vt:lpstr>
      <vt:lpstr>Open-Ended Questions?</vt:lpstr>
      <vt:lpstr>PowerPoint Presentation</vt:lpstr>
      <vt:lpstr>PowerPoint Presentation</vt:lpstr>
      <vt:lpstr>Take out a piece of scrap paper!</vt:lpstr>
      <vt:lpstr>Morals</vt:lpstr>
      <vt:lpstr>Morality</vt:lpstr>
      <vt:lpstr>Where does morality come from?</vt:lpstr>
      <vt:lpstr>Parents</vt:lpstr>
      <vt:lpstr>Religion</vt:lpstr>
      <vt:lpstr>Peers</vt:lpstr>
      <vt:lpstr>Technology</vt:lpstr>
      <vt:lpstr>Right, Wrong and Grey areas?</vt:lpstr>
      <vt:lpstr>Ethics</vt:lpstr>
      <vt:lpstr>Integrity</vt:lpstr>
      <vt:lpstr>Law</vt:lpstr>
      <vt:lpstr>Why Professional Issues in IT?</vt:lpstr>
      <vt:lpstr>Why Professional Issues in IT?</vt:lpstr>
      <vt:lpstr>Recent scandals in IT companies </vt:lpstr>
      <vt:lpstr>Why Fostering Good Business Ethics  Is Important?</vt:lpstr>
      <vt:lpstr>Microsoft’s statement of values</vt:lpstr>
      <vt:lpstr>Corporate ethics/Compliance officer </vt:lpstr>
      <vt:lpstr>Code of Ethics</vt:lpstr>
      <vt:lpstr>Intel Code of Ethics </vt:lpstr>
      <vt:lpstr>Code of Ethics and Professional Conduct</vt:lpstr>
      <vt:lpstr>Acceptable Use Policies</vt:lpstr>
      <vt:lpstr>Ethics in IT</vt:lpstr>
      <vt:lpstr>Ethics &amp; Morality in Islam</vt:lpstr>
      <vt:lpstr>PowerPoint Presentation</vt:lpstr>
      <vt:lpstr>PowerPoint Presentation</vt:lpstr>
      <vt:lpstr>PowerPoint Presentation</vt:lpstr>
      <vt:lpstr>PowerPoint Presentation</vt:lpstr>
      <vt:lpstr>End of Lecture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110 - Professional Practices in IT  Instructor Name :  Dr Tariq Umer Email : tariqumer@cuilahore.edu.pk </dc:title>
  <dc:creator>Dr. Tariq Umer</dc:creator>
  <cp:lastModifiedBy>FA21-BSE-133 (AOUN HAIDER)</cp:lastModifiedBy>
  <cp:revision>6</cp:revision>
  <dcterms:created xsi:type="dcterms:W3CDTF">2020-09-11T18:10:30Z</dcterms:created>
  <dcterms:modified xsi:type="dcterms:W3CDTF">2024-03-18T16:21:07Z</dcterms:modified>
</cp:coreProperties>
</file>